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99" r:id="rId3"/>
    <p:sldId id="283" r:id="rId4"/>
    <p:sldId id="301" r:id="rId5"/>
    <p:sldId id="300" r:id="rId6"/>
    <p:sldId id="302" r:id="rId7"/>
    <p:sldId id="308" r:id="rId8"/>
    <p:sldId id="295" r:id="rId9"/>
    <p:sldId id="298" r:id="rId10"/>
    <p:sldId id="310" r:id="rId11"/>
    <p:sldId id="297" r:id="rId12"/>
    <p:sldId id="303" r:id="rId13"/>
    <p:sldId id="307" r:id="rId14"/>
    <p:sldId id="309" r:id="rId15"/>
    <p:sldId id="315" r:id="rId16"/>
    <p:sldId id="312" r:id="rId17"/>
    <p:sldId id="311" r:id="rId18"/>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2886">
          <p15:clr>
            <a:srgbClr val="A4A3A4"/>
          </p15:clr>
        </p15:guide>
        <p15:guide id="3" orient="horz" pos="221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5F7E"/>
    <a:srgbClr val="CC023B"/>
    <a:srgbClr val="A0B051"/>
    <a:srgbClr val="C1D260"/>
    <a:srgbClr val="3B4C6A"/>
    <a:srgbClr val="002369"/>
    <a:srgbClr val="001470"/>
    <a:srgbClr val="BE002D"/>
    <a:srgbClr val="B4CB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101" autoAdjust="0"/>
  </p:normalViewPr>
  <p:slideViewPr>
    <p:cSldViewPr snapToGrid="0" snapToObjects="1" showGuides="1">
      <p:cViewPr varScale="1">
        <p:scale>
          <a:sx n="42" d="100"/>
          <a:sy n="42" d="100"/>
        </p:scale>
        <p:origin x="2004" y="36"/>
      </p:cViewPr>
      <p:guideLst>
        <p:guide orient="horz" pos="2205"/>
        <p:guide pos="2886"/>
        <p:guide orient="horz" pos="221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52" d="100"/>
          <a:sy n="52" d="100"/>
        </p:scale>
        <p:origin x="182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A012E3-6E8D-B74B-A314-4616D5A79846}" type="datetimeFigureOut">
              <a:rPr lang="de-DE" smtClean="0"/>
              <a:t>11.11.2021</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87FC96-1CB5-7641-9934-75B343D83954}" type="slidenum">
              <a:rPr lang="de-DE" smtClean="0"/>
              <a:t>‹Nr.›</a:t>
            </a:fld>
            <a:endParaRPr lang="de-DE"/>
          </a:p>
        </p:txBody>
      </p:sp>
    </p:spTree>
    <p:extLst>
      <p:ext uri="{BB962C8B-B14F-4D97-AF65-F5344CB8AC3E}">
        <p14:creationId xmlns:p14="http://schemas.microsoft.com/office/powerpoint/2010/main" val="4280392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F85981-0A6E-DC4F-9DC9-F24078E0FA09}" type="datetimeFigureOut">
              <a:rPr lang="de-DE" smtClean="0"/>
              <a:t>11.11.2021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ABD4E-16D0-5348-910F-B34FEBD0AA0B}" type="slidenum">
              <a:rPr lang="de-DE" smtClean="0"/>
              <a:t>‹Nr.›</a:t>
            </a:fld>
            <a:endParaRPr lang="de-DE"/>
          </a:p>
        </p:txBody>
      </p:sp>
    </p:spTree>
    <p:extLst>
      <p:ext uri="{BB962C8B-B14F-4D97-AF65-F5344CB8AC3E}">
        <p14:creationId xmlns:p14="http://schemas.microsoft.com/office/powerpoint/2010/main" val="39550470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ender4stem-project.eu/fileadmin/files/documents/Deliverables/Gender4STEM_O1A1_Synthesis_FINAL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igital-strategy.ec.europa.eu/en/library/women-digita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cse.e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welcome</a:t>
            </a:r>
          </a:p>
          <a:p>
            <a:endParaRPr lang="en-GB" dirty="0"/>
          </a:p>
        </p:txBody>
      </p:sp>
      <p:sp>
        <p:nvSpPr>
          <p:cNvPr id="4" name="Foliennummernplatzhalter 3"/>
          <p:cNvSpPr>
            <a:spLocks noGrp="1"/>
          </p:cNvSpPr>
          <p:nvPr>
            <p:ph type="sldNum" sz="quarter" idx="5"/>
          </p:nvPr>
        </p:nvSpPr>
        <p:spPr/>
        <p:txBody>
          <a:bodyPr/>
          <a:lstStyle/>
          <a:p>
            <a:fld id="{053ABD4E-16D0-5348-910F-B34FEBD0AA0B}" type="slidenum">
              <a:rPr lang="de-DE" smtClean="0"/>
              <a:t>1</a:t>
            </a:fld>
            <a:endParaRPr lang="de-DE"/>
          </a:p>
        </p:txBody>
      </p:sp>
    </p:spTree>
    <p:extLst>
      <p:ext uri="{BB962C8B-B14F-4D97-AF65-F5344CB8AC3E}">
        <p14:creationId xmlns:p14="http://schemas.microsoft.com/office/powerpoint/2010/main" val="57230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So we provided a wide range of topics and learning methods really. And the feedback from girls is outstanding. They wee really taken along on the STEM and </a:t>
            </a:r>
            <a:r>
              <a:rPr lang="en-GB" sz="1200" kern="1200" dirty="0" err="1">
                <a:solidFill>
                  <a:schemeClr val="tx1"/>
                </a:solidFill>
                <a:effectLst/>
                <a:latin typeface="+mn-lt"/>
                <a:ea typeface="+mn-ea"/>
                <a:cs typeface="+mn-cs"/>
              </a:rPr>
              <a:t>ict</a:t>
            </a:r>
            <a:r>
              <a:rPr lang="en-GB" sz="1200" kern="1200" dirty="0">
                <a:solidFill>
                  <a:schemeClr val="tx1"/>
                </a:solidFill>
                <a:effectLst/>
                <a:latin typeface="+mn-lt"/>
                <a:ea typeface="+mn-ea"/>
                <a:cs typeface="+mn-cs"/>
              </a:rPr>
              <a:t> trip and were inspired by what they are capable of in these fields</a:t>
            </a:r>
          </a:p>
          <a:p>
            <a:pPr marL="400050" lvl="1" indent="0">
              <a:buFont typeface="Arial" panose="020B0604020202020204" pitchFamily="34" charset="0"/>
              <a:buNone/>
            </a:pPr>
            <a:endParaRPr lang="en-GB" dirty="0"/>
          </a:p>
          <a:p>
            <a:r>
              <a:rPr lang="en-GB" dirty="0"/>
              <a:t>By evaluating learning units and impact on girls, by the end of this year we will provide organizational guidelines with detailed instructions on how to organize such summer schools.  These will be available for everyone to use. After the next round of summer schools this summer, we will again evaluate the improved summer schools and optimize the guidelines yet another time.</a:t>
            </a:r>
          </a:p>
          <a:p>
            <a:endParaRPr lang="en-GB" dirty="0"/>
          </a:p>
          <a:p>
            <a:r>
              <a:rPr lang="en-GB" dirty="0"/>
              <a:t>So on the one side the girls are empowered through the meaningful </a:t>
            </a:r>
            <a:r>
              <a:rPr lang="en-GB" dirty="0" err="1"/>
              <a:t>activites</a:t>
            </a:r>
            <a:r>
              <a:rPr lang="en-GB" dirty="0"/>
              <a:t> to get closer to STEM/ICT. On the other hand </a:t>
            </a:r>
          </a:p>
        </p:txBody>
      </p:sp>
      <p:sp>
        <p:nvSpPr>
          <p:cNvPr id="4" name="Foliennummernplatzhalter 3"/>
          <p:cNvSpPr>
            <a:spLocks noGrp="1"/>
          </p:cNvSpPr>
          <p:nvPr>
            <p:ph type="sldNum" sz="quarter" idx="5"/>
          </p:nvPr>
        </p:nvSpPr>
        <p:spPr/>
        <p:txBody>
          <a:bodyPr/>
          <a:lstStyle/>
          <a:p>
            <a:fld id="{053ABD4E-16D0-5348-910F-B34FEBD0AA0B}" type="slidenum">
              <a:rPr lang="de-DE" smtClean="0"/>
              <a:t>10</a:t>
            </a:fld>
            <a:endParaRPr lang="de-DE"/>
          </a:p>
        </p:txBody>
      </p:sp>
    </p:spTree>
    <p:extLst>
      <p:ext uri="{BB962C8B-B14F-4D97-AF65-F5344CB8AC3E}">
        <p14:creationId xmlns:p14="http://schemas.microsoft.com/office/powerpoint/2010/main" val="867344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we want to build a society that support the girls in choosing STEM and ICT carriers. And therefore a lot of stakeholders have to get informed about the possibilities, making a girl in a STEM job something very ordinary and normal. At the moment a lot of initiatives are taking place already all around Europe and we would like to connect the different levels of them and ensure an information exchange.</a:t>
            </a:r>
          </a:p>
          <a:p>
            <a:endParaRPr lang="en-GB" dirty="0"/>
          </a:p>
          <a:p>
            <a:r>
              <a:rPr lang="en-GB" dirty="0"/>
              <a:t>A crucial role is played by (1) families/friends/close human environment as they provide emotional stimulus such as encouragement, </a:t>
            </a:r>
          </a:p>
          <a:p>
            <a:r>
              <a:rPr lang="en-GB" dirty="0"/>
              <a:t>Another group would be (2) business/industry representatives –  as future employers,</a:t>
            </a:r>
          </a:p>
          <a:p>
            <a:r>
              <a:rPr lang="en-GB" dirty="0"/>
              <a:t>(3) policy makers and media as a channel to mainstream und multiply existing issues, best practices, educational concepts, related events and so on, and</a:t>
            </a:r>
          </a:p>
          <a:p>
            <a:r>
              <a:rPr lang="en-GB" dirty="0"/>
              <a:t>(4) educational stakeholders such as teachers, higher education institutions and informal learning providers. They have close contact to girls and can find ways to individually support and encourage them.</a:t>
            </a:r>
          </a:p>
          <a:p>
            <a:endParaRPr lang="en-GB" dirty="0"/>
          </a:p>
          <a:p>
            <a:r>
              <a:rPr lang="en-GB" dirty="0"/>
              <a:t>You the participants of this meeting are building the beginning of a network that will expand more and more in the future, combining measures and information exchange in Europe to Actually work against upcoming shortage of skills and loss of technological capacity in Europe by joining the network as you sign up to its </a:t>
            </a:r>
            <a:r>
              <a:rPr lang="en-GB" dirty="0" err="1"/>
              <a:t>mailinglist</a:t>
            </a:r>
            <a:r>
              <a:rPr lang="en-GB" dirty="0"/>
              <a:t>. You also see a link in the chat now, in case you have not done it yet.</a:t>
            </a:r>
          </a:p>
        </p:txBody>
      </p:sp>
      <p:sp>
        <p:nvSpPr>
          <p:cNvPr id="4" name="Foliennummernplatzhalter 3"/>
          <p:cNvSpPr>
            <a:spLocks noGrp="1"/>
          </p:cNvSpPr>
          <p:nvPr>
            <p:ph type="sldNum" sz="quarter" idx="5"/>
          </p:nvPr>
        </p:nvSpPr>
        <p:spPr/>
        <p:txBody>
          <a:bodyPr/>
          <a:lstStyle/>
          <a:p>
            <a:fld id="{053ABD4E-16D0-5348-910F-B34FEBD0AA0B}" type="slidenum">
              <a:rPr lang="de-DE" smtClean="0"/>
              <a:t>11</a:t>
            </a:fld>
            <a:endParaRPr lang="de-DE"/>
          </a:p>
        </p:txBody>
      </p:sp>
    </p:spTree>
    <p:extLst>
      <p:ext uri="{BB962C8B-B14F-4D97-AF65-F5344CB8AC3E}">
        <p14:creationId xmlns:p14="http://schemas.microsoft.com/office/powerpoint/2010/main" val="3264920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Making a change starts with very simple methods, just an exchange of information and sensitizing the mentioned target groups brings a lot of impact, but of course also getting active yourself and organizing, for example, events of various kinds.</a:t>
            </a:r>
          </a:p>
          <a:p>
            <a:endParaRPr lang="en-GB" dirty="0"/>
          </a:p>
          <a:p>
            <a:r>
              <a:rPr lang="en-GB" dirty="0"/>
              <a:t>Whenever you come across an article, news story, a study and so on, feel free to share it with the network, </a:t>
            </a:r>
          </a:p>
          <a:p>
            <a:endParaRPr lang="en-GB" dirty="0"/>
          </a:p>
          <a:p>
            <a:r>
              <a:rPr lang="en-GB" dirty="0"/>
              <a:t>You can just write an email to your contact list of schools and higher education institutions or non profit organisations to invite them to organize similar summer school as organized within this GEM project last summer, add the mail the guidelines that I mentioned before. </a:t>
            </a:r>
          </a:p>
          <a:p>
            <a:endParaRPr lang="en-GB" dirty="0"/>
          </a:p>
          <a:p>
            <a:endParaRPr lang="en-GB" dirty="0"/>
          </a:p>
        </p:txBody>
      </p:sp>
      <p:sp>
        <p:nvSpPr>
          <p:cNvPr id="4" name="Foliennummernplatzhalter 3"/>
          <p:cNvSpPr>
            <a:spLocks noGrp="1"/>
          </p:cNvSpPr>
          <p:nvPr>
            <p:ph type="sldNum" sz="quarter" idx="5"/>
          </p:nvPr>
        </p:nvSpPr>
        <p:spPr/>
        <p:txBody>
          <a:bodyPr/>
          <a:lstStyle/>
          <a:p>
            <a:fld id="{053ABD4E-16D0-5348-910F-B34FEBD0AA0B}" type="slidenum">
              <a:rPr lang="de-DE" smtClean="0"/>
              <a:t>12</a:t>
            </a:fld>
            <a:endParaRPr lang="de-DE"/>
          </a:p>
        </p:txBody>
      </p:sp>
    </p:spTree>
    <p:extLst>
      <p:ext uri="{BB962C8B-B14F-4D97-AF65-F5344CB8AC3E}">
        <p14:creationId xmlns:p14="http://schemas.microsoft.com/office/powerpoint/2010/main" val="292832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You can engage and inform the network about initiatives to overcome stereotypes, </a:t>
            </a:r>
          </a:p>
          <a:p>
            <a:endParaRPr lang="en-GB" dirty="0"/>
          </a:p>
          <a:p>
            <a:r>
              <a:rPr lang="en-GB" dirty="0"/>
              <a:t>events you organize. You can search for partners to organize different events</a:t>
            </a:r>
          </a:p>
          <a:p>
            <a:endParaRPr lang="en-GB" dirty="0"/>
          </a:p>
          <a:p>
            <a:r>
              <a:rPr lang="en-GB" dirty="0"/>
              <a:t>And so on.</a:t>
            </a:r>
          </a:p>
        </p:txBody>
      </p:sp>
      <p:sp>
        <p:nvSpPr>
          <p:cNvPr id="4" name="Foliennummernplatzhalter 3"/>
          <p:cNvSpPr>
            <a:spLocks noGrp="1"/>
          </p:cNvSpPr>
          <p:nvPr>
            <p:ph type="sldNum" sz="quarter" idx="5"/>
          </p:nvPr>
        </p:nvSpPr>
        <p:spPr/>
        <p:txBody>
          <a:bodyPr/>
          <a:lstStyle/>
          <a:p>
            <a:fld id="{053ABD4E-16D0-5348-910F-B34FEBD0AA0B}" type="slidenum">
              <a:rPr lang="de-DE" smtClean="0"/>
              <a:t>13</a:t>
            </a:fld>
            <a:endParaRPr lang="de-DE"/>
          </a:p>
        </p:txBody>
      </p:sp>
    </p:spTree>
    <p:extLst>
      <p:ext uri="{BB962C8B-B14F-4D97-AF65-F5344CB8AC3E}">
        <p14:creationId xmlns:p14="http://schemas.microsoft.com/office/powerpoint/2010/main" val="186103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Shortly you will hear several inspiring speakers. At the end of each presentation a plenary discussion will start: please feel free to pose any questions about the matter of subject. After that, if there is enough time left, we would like to divide you into small groups to discuss some questions we have prepared. If there is not enough time after each speaker, we will do that in the end.</a:t>
            </a:r>
          </a:p>
          <a:p>
            <a:endParaRPr lang="en-GB" dirty="0"/>
          </a:p>
          <a:p>
            <a:endParaRPr lang="en-GB" dirty="0"/>
          </a:p>
          <a:p>
            <a:r>
              <a:rPr lang="en-GB" dirty="0"/>
              <a:t>In chat you see a link to the working space after the discussion: </a:t>
            </a:r>
            <a:r>
              <a:rPr lang="en-GB" dirty="0" err="1"/>
              <a:t>padlet</a:t>
            </a:r>
            <a:r>
              <a:rPr lang="en-GB" dirty="0"/>
              <a:t>. </a:t>
            </a:r>
          </a:p>
          <a:p>
            <a:endParaRPr lang="en-GB" dirty="0"/>
          </a:p>
          <a:p>
            <a:r>
              <a:rPr lang="en-GB" dirty="0"/>
              <a:t>In the first column you see a summary of the project. On the very right side you see the ideas on networking possibilities, in blue.</a:t>
            </a:r>
          </a:p>
          <a:p>
            <a:endParaRPr lang="en-GB" dirty="0"/>
          </a:p>
          <a:p>
            <a:r>
              <a:rPr lang="en-GB" dirty="0"/>
              <a:t>And in between, there you see our discussion blocks. </a:t>
            </a:r>
          </a:p>
          <a:p>
            <a:endParaRPr lang="en-GB" dirty="0"/>
          </a:p>
          <a:p>
            <a:r>
              <a:rPr lang="en-GB" dirty="0"/>
              <a:t>As soon as you are divided into groups, please introduce yourselves shorty to one another and: firstly, each group please make a comment underneath the discussion block about the outcomes of the discussion.</a:t>
            </a:r>
          </a:p>
          <a:p>
            <a:endParaRPr lang="en-GB" dirty="0"/>
          </a:p>
          <a:p>
            <a:r>
              <a:rPr lang="en-GB" dirty="0"/>
              <a:t>Secondly, please think how do these questions or the topic in general resonate in your own country, region or institution: how these problems are addressed around you? What kind of best practices can you inform others about? Can you share some information on these topics? Maybe there is an event taking place nearby. We would love to hear about it. So please, if you can think of anything, write a comment under the block  “Ideas of Networking”. This comment should contain the same kind of information as in the exemplary </a:t>
            </a:r>
            <a:r>
              <a:rPr lang="en-GB" dirty="0" err="1"/>
              <a:t>ents</a:t>
            </a:r>
            <a:r>
              <a:rPr lang="en-GB" dirty="0"/>
              <a:t> that you can already find there.</a:t>
            </a:r>
          </a:p>
          <a:p>
            <a:r>
              <a:rPr lang="en-GB" dirty="0"/>
              <a:t>So, please write the name of the action (like sharing an article on gender equality in STEM in Spain or the name of the awareness rising event.</a:t>
            </a:r>
          </a:p>
          <a:p>
            <a:endParaRPr lang="en-GB" dirty="0"/>
          </a:p>
          <a:p>
            <a:r>
              <a:rPr lang="en-GB" dirty="0"/>
              <a:t>When: so you write the date, place (online or an actual place) and who is the contributor – is it you yourself, your or another institution and so on. </a:t>
            </a:r>
          </a:p>
          <a:p>
            <a:endParaRPr lang="en-GB" dirty="0"/>
          </a:p>
          <a:p>
            <a:r>
              <a:rPr lang="en-GB" dirty="0"/>
              <a:t>Maybe you know someone who would like to speak about these topics, so you can invite a speaker and we will organize a similar meeting as today, it does not necessarily have to be for several hours, it can be jut one speaker sharing his point of view. And we can invite all network mailing list to log in and hear it. Just in case there will not be enough time between the speaker presentations, you will have time for that at the end of the todays meeting.</a:t>
            </a:r>
          </a:p>
          <a:p>
            <a:endParaRPr lang="en-GB" dirty="0"/>
          </a:p>
          <a:p>
            <a:r>
              <a:rPr lang="en-GB" dirty="0"/>
              <a:t>After the last speaker and questions we will also summarize the discussions and look into future.</a:t>
            </a:r>
          </a:p>
          <a:p>
            <a:endParaRPr lang="en-GB" dirty="0"/>
          </a:p>
        </p:txBody>
      </p:sp>
      <p:sp>
        <p:nvSpPr>
          <p:cNvPr id="4" name="Foliennummernplatzhalter 3"/>
          <p:cNvSpPr>
            <a:spLocks noGrp="1"/>
          </p:cNvSpPr>
          <p:nvPr>
            <p:ph type="sldNum" sz="quarter" idx="5"/>
          </p:nvPr>
        </p:nvSpPr>
        <p:spPr/>
        <p:txBody>
          <a:bodyPr/>
          <a:lstStyle/>
          <a:p>
            <a:fld id="{053ABD4E-16D0-5348-910F-B34FEBD0AA0B}" type="slidenum">
              <a:rPr lang="de-DE" smtClean="0"/>
              <a:t>14</a:t>
            </a:fld>
            <a:endParaRPr lang="de-DE"/>
          </a:p>
        </p:txBody>
      </p:sp>
    </p:spTree>
    <p:extLst>
      <p:ext uri="{BB962C8B-B14F-4D97-AF65-F5344CB8AC3E}">
        <p14:creationId xmlns:p14="http://schemas.microsoft.com/office/powerpoint/2010/main" val="1033229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Also, please name yourselves by including your institution and country, so that it is easier for us to divide you into groups.</a:t>
            </a:r>
          </a:p>
        </p:txBody>
      </p:sp>
      <p:sp>
        <p:nvSpPr>
          <p:cNvPr id="4" name="Foliennummernplatzhalter 3"/>
          <p:cNvSpPr>
            <a:spLocks noGrp="1"/>
          </p:cNvSpPr>
          <p:nvPr>
            <p:ph type="sldNum" sz="quarter" idx="5"/>
          </p:nvPr>
        </p:nvSpPr>
        <p:spPr/>
        <p:txBody>
          <a:bodyPr/>
          <a:lstStyle/>
          <a:p>
            <a:fld id="{053ABD4E-16D0-5348-910F-B34FEBD0AA0B}" type="slidenum">
              <a:rPr lang="de-DE" smtClean="0"/>
              <a:t>15</a:t>
            </a:fld>
            <a:endParaRPr lang="de-DE"/>
          </a:p>
        </p:txBody>
      </p:sp>
    </p:spTree>
    <p:extLst>
      <p:ext uri="{BB962C8B-B14F-4D97-AF65-F5344CB8AC3E}">
        <p14:creationId xmlns:p14="http://schemas.microsoft.com/office/powerpoint/2010/main" val="1429391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Thank </a:t>
            </a:r>
            <a:r>
              <a:rPr lang="en-GB" dirty="0"/>
              <a:t>you very much for your attention. I wish you pleasant listening to the lecturers and have exciting discussions.</a:t>
            </a:r>
          </a:p>
        </p:txBody>
      </p:sp>
      <p:sp>
        <p:nvSpPr>
          <p:cNvPr id="4" name="Foliennummernplatzhalter 3"/>
          <p:cNvSpPr>
            <a:spLocks noGrp="1"/>
          </p:cNvSpPr>
          <p:nvPr>
            <p:ph type="sldNum" sz="quarter" idx="5"/>
          </p:nvPr>
        </p:nvSpPr>
        <p:spPr/>
        <p:txBody>
          <a:bodyPr/>
          <a:lstStyle/>
          <a:p>
            <a:fld id="{053ABD4E-16D0-5348-910F-B34FEBD0AA0B}" type="slidenum">
              <a:rPr lang="de-DE" smtClean="0"/>
              <a:t>16</a:t>
            </a:fld>
            <a:endParaRPr lang="de-DE"/>
          </a:p>
        </p:txBody>
      </p:sp>
    </p:spTree>
    <p:extLst>
      <p:ext uri="{BB962C8B-B14F-4D97-AF65-F5344CB8AC3E}">
        <p14:creationId xmlns:p14="http://schemas.microsoft.com/office/powerpoint/2010/main" val="26989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a:p>
            <a:endParaRPr lang="en-GB" dirty="0"/>
          </a:p>
          <a:p>
            <a:r>
              <a:rPr lang="en-GB" dirty="0"/>
              <a:t>The blue sticky notes will be transferred to this </a:t>
            </a:r>
            <a:r>
              <a:rPr lang="en-GB" dirty="0" err="1"/>
              <a:t>padlet</a:t>
            </a:r>
            <a:r>
              <a:rPr lang="en-GB" dirty="0"/>
              <a:t> an will create a timeline of the activities.</a:t>
            </a:r>
          </a:p>
          <a:p>
            <a:endParaRPr lang="en-GB" dirty="0"/>
          </a:p>
          <a:p>
            <a:endParaRPr lang="en-GB" dirty="0"/>
          </a:p>
          <a:p>
            <a:endParaRPr lang="en-GB" dirty="0"/>
          </a:p>
        </p:txBody>
      </p:sp>
      <p:sp>
        <p:nvSpPr>
          <p:cNvPr id="4" name="Foliennummernplatzhalter 3"/>
          <p:cNvSpPr>
            <a:spLocks noGrp="1"/>
          </p:cNvSpPr>
          <p:nvPr>
            <p:ph type="sldNum" sz="quarter" idx="5"/>
          </p:nvPr>
        </p:nvSpPr>
        <p:spPr/>
        <p:txBody>
          <a:bodyPr/>
          <a:lstStyle/>
          <a:p>
            <a:fld id="{053ABD4E-16D0-5348-910F-B34FEBD0AA0B}" type="slidenum">
              <a:rPr lang="de-DE" smtClean="0"/>
              <a:t>17</a:t>
            </a:fld>
            <a:endParaRPr lang="de-DE"/>
          </a:p>
        </p:txBody>
      </p:sp>
    </p:spTree>
    <p:extLst>
      <p:ext uri="{BB962C8B-B14F-4D97-AF65-F5344CB8AC3E}">
        <p14:creationId xmlns:p14="http://schemas.microsoft.com/office/powerpoint/2010/main" val="61158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During the next couple of hours we will hear 4 informative and inspiring presentations from very experienced speakers in their fields of action.  </a:t>
            </a:r>
            <a:r>
              <a:rPr lang="en-GB" b="1" dirty="0"/>
              <a:t>Introducing the speakers…</a:t>
            </a:r>
          </a:p>
        </p:txBody>
      </p:sp>
      <p:sp>
        <p:nvSpPr>
          <p:cNvPr id="4" name="Foliennummernplatzhalter 3"/>
          <p:cNvSpPr>
            <a:spLocks noGrp="1"/>
          </p:cNvSpPr>
          <p:nvPr>
            <p:ph type="sldNum" sz="quarter" idx="5"/>
          </p:nvPr>
        </p:nvSpPr>
        <p:spPr/>
        <p:txBody>
          <a:bodyPr/>
          <a:lstStyle/>
          <a:p>
            <a:fld id="{053ABD4E-16D0-5348-910F-B34FEBD0AA0B}" type="slidenum">
              <a:rPr lang="de-DE" smtClean="0"/>
              <a:t>2</a:t>
            </a:fld>
            <a:endParaRPr lang="de-DE"/>
          </a:p>
        </p:txBody>
      </p:sp>
    </p:spTree>
    <p:extLst>
      <p:ext uri="{BB962C8B-B14F-4D97-AF65-F5344CB8AC3E}">
        <p14:creationId xmlns:p14="http://schemas.microsoft.com/office/powerpoint/2010/main" val="3868215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Before we get to the objectives of the project and the frame of the network I would like to step back from the big European picture and share something personal by telling you, that  </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I am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proud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owner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of</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first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place</a:t>
            </a:r>
            <a:r>
              <a:rPr lang="de-DE" sz="1200" b="0" i="0" kern="1200" dirty="0">
                <a:solidFill>
                  <a:schemeClr val="tx1"/>
                </a:solidFill>
                <a:effectLst/>
                <a:latin typeface="+mn-lt"/>
                <a:ea typeface="+mn-ea"/>
                <a:cs typeface="+mn-cs"/>
              </a:rPr>
              <a:t> in a </a:t>
            </a:r>
            <a:r>
              <a:rPr lang="de-DE" sz="1200" b="0" i="0" kern="1200" dirty="0" err="1">
                <a:solidFill>
                  <a:schemeClr val="tx1"/>
                </a:solidFill>
                <a:effectLst/>
                <a:latin typeface="+mn-lt"/>
                <a:ea typeface="+mn-ea"/>
                <a:cs typeface="+mn-cs"/>
              </a:rPr>
              <a:t>contest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what</a:t>
            </a:r>
            <a:r>
              <a:rPr lang="de-DE" sz="1200" b="0" i="0" kern="1200" dirty="0">
                <a:solidFill>
                  <a:schemeClr val="tx1"/>
                </a:solidFill>
                <a:effectLst/>
                <a:latin typeface="+mn-lt"/>
                <a:ea typeface="+mn-ea"/>
                <a:cs typeface="+mn-cs"/>
              </a:rPr>
              <a:t> a </a:t>
            </a:r>
            <a:r>
              <a:rPr lang="de-DE" sz="1200" b="0" i="0" kern="1200" dirty="0" err="1">
                <a:solidFill>
                  <a:schemeClr val="tx1"/>
                </a:solidFill>
                <a:effectLst/>
                <a:latin typeface="+mn-lt"/>
                <a:ea typeface="+mn-ea"/>
                <a:cs typeface="+mn-cs"/>
              </a:rPr>
              <a:t>girl</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has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know</a:t>
            </a:r>
            <a:r>
              <a:rPr lang="de-DE" sz="1200" b="0" i="0" kern="1200" dirty="0">
                <a:solidFill>
                  <a:schemeClr val="tx1"/>
                </a:solidFill>
                <a:effectLst/>
                <a:latin typeface="+mn-lt"/>
                <a:ea typeface="+mn-ea"/>
                <a:cs typeface="+mn-cs"/>
              </a:rPr>
              <a:t>?“. In </a:t>
            </a:r>
            <a:r>
              <a:rPr lang="de-DE" sz="1200" b="0" i="0" kern="1200" dirty="0" err="1">
                <a:solidFill>
                  <a:schemeClr val="tx1"/>
                </a:solidFill>
                <a:effectLst/>
                <a:latin typeface="+mn-lt"/>
                <a:ea typeface="+mn-ea"/>
                <a:cs typeface="+mn-cs"/>
              </a:rPr>
              <a:t>year</a:t>
            </a:r>
            <a:r>
              <a:rPr lang="de-DE" sz="1200" b="0" i="0" kern="1200" dirty="0">
                <a:solidFill>
                  <a:schemeClr val="tx1"/>
                </a:solidFill>
                <a:effectLst/>
                <a:latin typeface="+mn-lt"/>
                <a:ea typeface="+mn-ea"/>
                <a:cs typeface="+mn-cs"/>
              </a:rPr>
              <a:t> 2000 </a:t>
            </a:r>
            <a:r>
              <a:rPr lang="de-DE" sz="1200" b="0" i="0" kern="1200" dirty="0" err="1">
                <a:solidFill>
                  <a:schemeClr val="tx1"/>
                </a:solidFill>
                <a:effectLst/>
                <a:latin typeface="+mn-lt"/>
                <a:ea typeface="+mn-ea"/>
                <a:cs typeface="+mn-cs"/>
              </a:rPr>
              <a:t>participated</a:t>
            </a:r>
            <a:r>
              <a:rPr lang="de-DE" sz="1200" b="0" i="0" kern="1200" dirty="0">
                <a:solidFill>
                  <a:schemeClr val="tx1"/>
                </a:solidFill>
                <a:effectLst/>
                <a:latin typeface="+mn-lt"/>
                <a:ea typeface="+mn-ea"/>
                <a:cs typeface="+mn-cs"/>
              </a:rPr>
              <a:t> in a </a:t>
            </a:r>
            <a:r>
              <a:rPr lang="de-DE" sz="1200" b="0" i="0" kern="1200" dirty="0" err="1">
                <a:solidFill>
                  <a:schemeClr val="tx1"/>
                </a:solidFill>
                <a:effectLst/>
                <a:latin typeface="+mn-lt"/>
                <a:ea typeface="+mn-ea"/>
                <a:cs typeface="+mn-cs"/>
              </a:rPr>
              <a:t>popular</a:t>
            </a:r>
            <a:r>
              <a:rPr lang="de-DE" sz="1200" b="0" i="0" kern="1200" dirty="0">
                <a:solidFill>
                  <a:schemeClr val="tx1"/>
                </a:solidFill>
                <a:effectLst/>
                <a:latin typeface="+mn-lt"/>
                <a:ea typeface="+mn-ea"/>
                <a:cs typeface="+mn-cs"/>
              </a:rPr>
              <a:t> and annual </a:t>
            </a:r>
            <a:r>
              <a:rPr lang="de-DE" sz="1200" b="0" i="0" kern="1200" dirty="0" err="1">
                <a:solidFill>
                  <a:schemeClr val="tx1"/>
                </a:solidFill>
                <a:effectLst/>
                <a:latin typeface="+mn-lt"/>
                <a:ea typeface="+mn-ea"/>
                <a:cs typeface="+mn-cs"/>
              </a:rPr>
              <a:t>school</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contest</a:t>
            </a:r>
            <a:r>
              <a:rPr lang="de-DE" sz="1200" b="0" i="0" kern="1200" dirty="0">
                <a:solidFill>
                  <a:schemeClr val="tx1"/>
                </a:solidFill>
                <a:effectLst/>
                <a:latin typeface="+mn-lt"/>
                <a:ea typeface="+mn-ea"/>
                <a:cs typeface="+mn-cs"/>
              </a:rPr>
              <a:t> in </a:t>
            </a:r>
            <a:r>
              <a:rPr lang="de-DE" sz="1200" b="0" i="0" kern="1200" dirty="0" err="1">
                <a:solidFill>
                  <a:schemeClr val="tx1"/>
                </a:solidFill>
                <a:effectLst/>
                <a:latin typeface="+mn-lt"/>
                <a:ea typeface="+mn-ea"/>
                <a:cs typeface="+mn-cs"/>
              </a:rPr>
              <a:t>Latvia</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where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girls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had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compete</a:t>
            </a:r>
            <a:r>
              <a:rPr lang="de-DE" sz="1200" b="0" i="0" kern="1200" dirty="0">
                <a:solidFill>
                  <a:schemeClr val="tx1"/>
                </a:solidFill>
                <a:effectLst/>
                <a:latin typeface="+mn-lt"/>
                <a:ea typeface="+mn-ea"/>
                <a:cs typeface="+mn-cs"/>
              </a:rPr>
              <a:t> in </a:t>
            </a:r>
            <a:r>
              <a:rPr lang="de-DE" sz="1200" b="0" i="0" kern="1200" dirty="0" err="1">
                <a:solidFill>
                  <a:schemeClr val="tx1"/>
                </a:solidFill>
                <a:effectLst/>
                <a:latin typeface="+mn-lt"/>
                <a:ea typeface="+mn-ea"/>
                <a:cs typeface="+mn-cs"/>
              </a:rPr>
              <a:t>showing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how</a:t>
            </a:r>
            <a:r>
              <a:rPr lang="de-DE" sz="1200" b="0" i="0" kern="1200" dirty="0">
                <a:solidFill>
                  <a:schemeClr val="tx1"/>
                </a:solidFill>
                <a:effectLst/>
                <a:latin typeface="+mn-lt"/>
                <a:ea typeface="+mn-ea"/>
                <a:cs typeface="+mn-cs"/>
              </a:rPr>
              <a:t> proper </a:t>
            </a:r>
            <a:r>
              <a:rPr lang="de-DE" sz="1200" b="0" i="0" kern="1200" dirty="0" err="1">
                <a:solidFill>
                  <a:schemeClr val="tx1"/>
                </a:solidFill>
                <a:effectLst/>
                <a:latin typeface="+mn-lt"/>
                <a:ea typeface="+mn-ea"/>
                <a:cs typeface="+mn-cs"/>
              </a:rPr>
              <a:t>girls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are</a:t>
            </a:r>
            <a:r>
              <a:rPr lang="de-DE" sz="1200" b="0" i="0" kern="1200" dirty="0">
                <a:solidFill>
                  <a:schemeClr val="tx1"/>
                </a:solidFill>
                <a:effectLst/>
                <a:latin typeface="+mn-lt"/>
                <a:ea typeface="+mn-ea"/>
                <a:cs typeface="+mn-cs"/>
              </a:rPr>
              <a:t>. The </a:t>
            </a:r>
            <a:r>
              <a:rPr lang="de-DE" sz="1200" b="0" i="0" kern="1200" dirty="0" err="1">
                <a:solidFill>
                  <a:schemeClr val="tx1"/>
                </a:solidFill>
                <a:effectLst/>
                <a:latin typeface="+mn-lt"/>
                <a:ea typeface="+mn-ea"/>
                <a:cs typeface="+mn-cs"/>
              </a:rPr>
              <a:t>disciplines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were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following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sewing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cooking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setting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table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making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hair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Meanwhile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boys</a:t>
            </a:r>
            <a:r>
              <a:rPr lang="de-DE" sz="1200" b="0" i="0" kern="1200" dirty="0">
                <a:solidFill>
                  <a:schemeClr val="tx1"/>
                </a:solidFill>
                <a:effectLst/>
                <a:latin typeface="+mn-lt"/>
                <a:ea typeface="+mn-ea"/>
                <a:cs typeface="+mn-cs"/>
              </a:rPr>
              <a:t> in </a:t>
            </a:r>
            <a:r>
              <a:rPr lang="de-DE" sz="1200" b="0" i="0" kern="1200" dirty="0" err="1">
                <a:solidFill>
                  <a:schemeClr val="tx1"/>
                </a:solidFill>
                <a:effectLst/>
                <a:latin typeface="+mn-lt"/>
                <a:ea typeface="+mn-ea"/>
                <a:cs typeface="+mn-cs"/>
              </a:rPr>
              <a:t>my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class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were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competing</a:t>
            </a:r>
            <a:r>
              <a:rPr lang="de-DE" sz="1200" b="0" i="0" kern="1200" dirty="0">
                <a:solidFill>
                  <a:schemeClr val="tx1"/>
                </a:solidFill>
                <a:effectLst/>
                <a:latin typeface="+mn-lt"/>
                <a:ea typeface="+mn-ea"/>
                <a:cs typeface="+mn-cs"/>
              </a:rPr>
              <a:t> in </a:t>
            </a:r>
            <a:r>
              <a:rPr lang="de-DE" sz="1200" b="0" i="0" kern="1200" dirty="0" err="1">
                <a:solidFill>
                  <a:schemeClr val="tx1"/>
                </a:solidFill>
                <a:effectLst/>
                <a:latin typeface="+mn-lt"/>
                <a:ea typeface="+mn-ea"/>
                <a:cs typeface="+mn-cs"/>
              </a:rPr>
              <a:t>another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contest</a:t>
            </a:r>
            <a:r>
              <a:rPr lang="de-DE" sz="1200" b="0" i="0" kern="1200" dirty="0">
                <a:solidFill>
                  <a:schemeClr val="tx1"/>
                </a:solidFill>
                <a:effectLst/>
                <a:latin typeface="+mn-lt"/>
                <a:ea typeface="+mn-ea"/>
                <a:cs typeface="+mn-cs"/>
              </a:rPr>
              <a:t> in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disciplines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making</a:t>
            </a:r>
            <a:r>
              <a:rPr lang="de-DE" sz="1200" b="0" i="0" kern="1200" dirty="0">
                <a:solidFill>
                  <a:schemeClr val="tx1"/>
                </a:solidFill>
                <a:effectLst/>
                <a:latin typeface="+mn-lt"/>
                <a:ea typeface="+mn-ea"/>
                <a:cs typeface="+mn-cs"/>
              </a:rPr>
              <a:t> a </a:t>
            </a:r>
            <a:r>
              <a:rPr lang="de-DE" sz="1200" b="0" i="0" kern="1200" dirty="0" err="1">
                <a:solidFill>
                  <a:schemeClr val="tx1"/>
                </a:solidFill>
                <a:effectLst/>
                <a:latin typeface="+mn-lt"/>
                <a:ea typeface="+mn-ea"/>
                <a:cs typeface="+mn-cs"/>
              </a:rPr>
              <a:t>bird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house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doing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sports</a:t>
            </a:r>
            <a:r>
              <a:rPr lang="de-DE" sz="1200" b="0" i="0" kern="1200" dirty="0">
                <a:solidFill>
                  <a:schemeClr val="tx1"/>
                </a:solidFill>
                <a:effectLst/>
                <a:latin typeface="+mn-lt"/>
                <a:ea typeface="+mn-ea"/>
                <a:cs typeface="+mn-cs"/>
              </a:rPr>
              <a:t> and </a:t>
            </a:r>
            <a:r>
              <a:rPr lang="de-DE" sz="1200" b="0" i="0" kern="1200" dirty="0" err="1">
                <a:solidFill>
                  <a:schemeClr val="tx1"/>
                </a:solidFill>
                <a:effectLst/>
                <a:latin typeface="+mn-lt"/>
                <a:ea typeface="+mn-ea"/>
                <a:cs typeface="+mn-cs"/>
              </a:rPr>
              <a:t>learning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how</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survive</a:t>
            </a:r>
            <a:r>
              <a:rPr lang="de-DE" sz="1200" b="0" i="0" kern="1200" dirty="0">
                <a:solidFill>
                  <a:schemeClr val="tx1"/>
                </a:solidFill>
                <a:effectLst/>
                <a:latin typeface="+mn-lt"/>
                <a:ea typeface="+mn-ea"/>
                <a:cs typeface="+mn-cs"/>
              </a:rPr>
              <a:t> in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nature</a:t>
            </a:r>
            <a:r>
              <a:rPr lang="de-DE" sz="1200" b="0" i="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tell</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truth</a:t>
            </a:r>
            <a:r>
              <a:rPr lang="de-DE" sz="1200" b="0" i="0" kern="1200" dirty="0">
                <a:solidFill>
                  <a:schemeClr val="tx1"/>
                </a:solidFill>
                <a:effectLst/>
                <a:latin typeface="+mn-lt"/>
                <a:ea typeface="+mn-ea"/>
                <a:cs typeface="+mn-cs"/>
              </a:rPr>
              <a:t>, I </a:t>
            </a:r>
            <a:r>
              <a:rPr lang="de-DE" sz="1200" b="0" i="0" kern="1200" dirty="0" err="1">
                <a:solidFill>
                  <a:schemeClr val="tx1"/>
                </a:solidFill>
                <a:effectLst/>
                <a:latin typeface="+mn-lt"/>
                <a:ea typeface="+mn-ea"/>
                <a:cs typeface="+mn-cs"/>
              </a:rPr>
              <a:t>wanted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do </a:t>
            </a:r>
            <a:r>
              <a:rPr lang="de-DE" sz="1200" b="0" i="0" kern="1200" dirty="0" err="1">
                <a:solidFill>
                  <a:schemeClr val="tx1"/>
                </a:solidFill>
                <a:effectLst/>
                <a:latin typeface="+mn-lt"/>
                <a:ea typeface="+mn-ea"/>
                <a:cs typeface="+mn-cs"/>
              </a:rPr>
              <a:t>that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well</a:t>
            </a:r>
            <a:r>
              <a:rPr lang="de-DE" sz="1200" b="0" i="0" kern="1200" dirty="0">
                <a:solidFill>
                  <a:schemeClr val="tx1"/>
                </a:solidFill>
                <a:effectLst/>
                <a:latin typeface="+mn-lt"/>
                <a:ea typeface="+mn-ea"/>
                <a:cs typeface="+mn-cs"/>
              </a:rPr>
              <a:t>. But </a:t>
            </a:r>
            <a:r>
              <a:rPr lang="de-DE" sz="1200" b="0" i="0" kern="1200" dirty="0" err="1">
                <a:solidFill>
                  <a:schemeClr val="tx1"/>
                </a:solidFill>
                <a:effectLst/>
                <a:latin typeface="+mn-lt"/>
                <a:ea typeface="+mn-ea"/>
                <a:cs typeface="+mn-cs"/>
              </a:rPr>
              <a:t>it</a:t>
            </a:r>
            <a:r>
              <a:rPr lang="de-DE" sz="1200" b="0" i="0" kern="1200" dirty="0">
                <a:solidFill>
                  <a:schemeClr val="tx1"/>
                </a:solidFill>
                <a:effectLst/>
                <a:latin typeface="+mn-lt"/>
                <a:ea typeface="+mn-ea"/>
                <a:cs typeface="+mn-cs"/>
              </a:rPr>
              <a:t> was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common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understanding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among</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teachers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parents</a:t>
            </a:r>
            <a:r>
              <a:rPr lang="de-DE" sz="1200" b="0" i="0" kern="1200" dirty="0">
                <a:solidFill>
                  <a:schemeClr val="tx1"/>
                </a:solidFill>
                <a:effectLst/>
                <a:latin typeface="+mn-lt"/>
                <a:ea typeface="+mn-ea"/>
                <a:cs typeface="+mn-cs"/>
              </a:rPr>
              <a:t> and </a:t>
            </a:r>
            <a:r>
              <a:rPr lang="de-DE" sz="1200" b="0" i="0" kern="1200" dirty="0" err="1">
                <a:solidFill>
                  <a:schemeClr val="tx1"/>
                </a:solidFill>
                <a:effectLst/>
                <a:latin typeface="+mn-lt"/>
                <a:ea typeface="+mn-ea"/>
                <a:cs typeface="+mn-cs"/>
              </a:rPr>
              <a:t>society</a:t>
            </a:r>
            <a:r>
              <a:rPr lang="de-DE" sz="1200" b="0" i="0" kern="1200" dirty="0">
                <a:solidFill>
                  <a:schemeClr val="tx1"/>
                </a:solidFill>
                <a:effectLst/>
                <a:latin typeface="+mn-lt"/>
                <a:ea typeface="+mn-ea"/>
                <a:cs typeface="+mn-cs"/>
              </a:rPr>
              <a:t> in </a:t>
            </a:r>
            <a:r>
              <a:rPr lang="de-DE" sz="1200" b="0" i="0" kern="1200" dirty="0" err="1">
                <a:solidFill>
                  <a:schemeClr val="tx1"/>
                </a:solidFill>
                <a:effectLst/>
                <a:latin typeface="+mn-lt"/>
                <a:ea typeface="+mn-ea"/>
                <a:cs typeface="+mn-cs"/>
              </a:rPr>
              <a:t>general</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that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girls</a:t>
            </a:r>
            <a:r>
              <a:rPr lang="de-DE" sz="1200" b="0" i="0" kern="1200" dirty="0">
                <a:solidFill>
                  <a:schemeClr val="tx1"/>
                </a:solidFill>
                <a:effectLst/>
                <a:latin typeface="+mn-lt"/>
                <a:ea typeface="+mn-ea"/>
                <a:cs typeface="+mn-cs"/>
              </a:rPr>
              <a:t> do not </a:t>
            </a:r>
            <a:r>
              <a:rPr lang="de-DE" sz="1200" b="0" i="0" kern="1200" dirty="0" err="1">
                <a:solidFill>
                  <a:schemeClr val="tx1"/>
                </a:solidFill>
                <a:effectLst/>
                <a:latin typeface="+mn-lt"/>
                <a:ea typeface="+mn-ea"/>
                <a:cs typeface="+mn-cs"/>
              </a:rPr>
              <a:t>really</a:t>
            </a:r>
            <a:r>
              <a:rPr lang="de-DE" sz="1200" b="0" i="0" kern="1200" dirty="0">
                <a:solidFill>
                  <a:schemeClr val="tx1"/>
                </a:solidFill>
                <a:effectLst/>
                <a:latin typeface="+mn-lt"/>
                <a:ea typeface="+mn-ea"/>
                <a:cs typeface="+mn-cs"/>
              </a:rPr>
              <a:t> do </a:t>
            </a:r>
            <a:r>
              <a:rPr lang="de-DE" sz="1200" b="0" i="0" kern="1200" dirty="0" err="1">
                <a:solidFill>
                  <a:schemeClr val="tx1"/>
                </a:solidFill>
                <a:effectLst/>
                <a:latin typeface="+mn-lt"/>
                <a:ea typeface="+mn-ea"/>
                <a:cs typeface="+mn-cs"/>
              </a:rPr>
              <a:t>that</a:t>
            </a:r>
            <a:r>
              <a:rPr lang="de-DE" sz="1200" b="0" i="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0" i="0" kern="1200" dirty="0" err="1">
                <a:solidFill>
                  <a:schemeClr val="tx1"/>
                </a:solidFill>
                <a:effectLst/>
                <a:latin typeface="+mn-lt"/>
                <a:ea typeface="+mn-ea"/>
                <a:cs typeface="+mn-cs"/>
              </a:rPr>
              <a:t>You</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might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say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it</a:t>
            </a:r>
            <a:r>
              <a:rPr lang="de-DE" sz="1200" b="0" i="0" kern="1200" dirty="0">
                <a:solidFill>
                  <a:schemeClr val="tx1"/>
                </a:solidFill>
                <a:effectLst/>
                <a:latin typeface="+mn-lt"/>
                <a:ea typeface="+mn-ea"/>
                <a:cs typeface="+mn-cs"/>
              </a:rPr>
              <a:t> happend a </a:t>
            </a:r>
            <a:r>
              <a:rPr lang="de-DE" sz="1200" b="0" i="0" kern="1200" dirty="0" err="1">
                <a:solidFill>
                  <a:schemeClr val="tx1"/>
                </a:solidFill>
                <a:effectLst/>
                <a:latin typeface="+mn-lt"/>
                <a:ea typeface="+mn-ea"/>
                <a:cs typeface="+mn-cs"/>
              </a:rPr>
              <a:t>long</a:t>
            </a:r>
            <a:r>
              <a:rPr lang="de-DE" sz="1200" b="0" i="0" kern="1200" dirty="0">
                <a:solidFill>
                  <a:schemeClr val="tx1"/>
                </a:solidFill>
                <a:effectLst/>
                <a:latin typeface="+mn-lt"/>
                <a:ea typeface="+mn-ea"/>
                <a:cs typeface="+mn-cs"/>
              </a:rPr>
              <a:t> time </a:t>
            </a:r>
            <a:r>
              <a:rPr lang="de-DE" sz="1200" b="0" i="0" kern="1200" dirty="0" err="1">
                <a:solidFill>
                  <a:schemeClr val="tx1"/>
                </a:solidFill>
                <a:effectLst/>
                <a:latin typeface="+mn-lt"/>
                <a:ea typeface="+mn-ea"/>
                <a:cs typeface="+mn-cs"/>
              </a:rPr>
              <a:t>ago</a:t>
            </a:r>
            <a:r>
              <a:rPr lang="de-DE" sz="1200" b="0" i="0" kern="1200" dirty="0">
                <a:solidFill>
                  <a:schemeClr val="tx1"/>
                </a:solidFill>
                <a:effectLst/>
                <a:latin typeface="+mn-lt"/>
                <a:ea typeface="+mn-ea"/>
                <a:cs typeface="+mn-cs"/>
              </a:rPr>
              <a:t>, and </a:t>
            </a:r>
            <a:r>
              <a:rPr lang="de-DE" sz="1200" b="0" i="0" kern="1200" dirty="0" err="1">
                <a:solidFill>
                  <a:schemeClr val="tx1"/>
                </a:solidFill>
                <a:effectLst/>
                <a:latin typeface="+mn-lt"/>
                <a:ea typeface="+mn-ea"/>
                <a:cs typeface="+mn-cs"/>
              </a:rPr>
              <a:t>you</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right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already</a:t>
            </a:r>
            <a:r>
              <a:rPr lang="de-DE" sz="1200" b="0" i="0" kern="1200" dirty="0">
                <a:solidFill>
                  <a:schemeClr val="tx1"/>
                </a:solidFill>
                <a:effectLst/>
                <a:latin typeface="+mn-lt"/>
                <a:ea typeface="+mn-ea"/>
                <a:cs typeface="+mn-cs"/>
              </a:rPr>
              <a:t> a </a:t>
            </a:r>
            <a:r>
              <a:rPr lang="de-DE" sz="1200" b="0" i="0" kern="1200" dirty="0" err="1">
                <a:solidFill>
                  <a:schemeClr val="tx1"/>
                </a:solidFill>
                <a:effectLst/>
                <a:latin typeface="+mn-lt"/>
                <a:ea typeface="+mn-ea"/>
                <a:cs typeface="+mn-cs"/>
              </a:rPr>
              <a:t>lot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of</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iniciatives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that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encourage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girls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pursue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carreer</a:t>
            </a:r>
            <a:r>
              <a:rPr lang="de-DE" sz="1200" b="0" i="0" kern="1200" dirty="0">
                <a:solidFill>
                  <a:schemeClr val="tx1"/>
                </a:solidFill>
                <a:effectLst/>
                <a:latin typeface="+mn-lt"/>
                <a:ea typeface="+mn-ea"/>
                <a:cs typeface="+mn-cs"/>
              </a:rPr>
              <a:t> in </a:t>
            </a:r>
            <a:r>
              <a:rPr lang="en-GB" sz="1200" b="0" i="0" kern="1200" dirty="0">
                <a:solidFill>
                  <a:schemeClr val="tx1"/>
                </a:solidFill>
                <a:effectLst/>
                <a:latin typeface="+mn-lt"/>
                <a:ea typeface="+mn-ea"/>
                <a:cs typeface="+mn-cs"/>
              </a:rPr>
              <a:t>science, technology, engineering, and math</a:t>
            </a:r>
            <a:r>
              <a:rPr lang="de-DE" sz="1200" b="0" i="0" kern="1200" dirty="0">
                <a:solidFill>
                  <a:schemeClr val="tx1"/>
                </a:solidFill>
                <a:effectLst/>
                <a:latin typeface="+mn-lt"/>
                <a:ea typeface="+mn-ea"/>
                <a:cs typeface="+mn-cs"/>
              </a:rPr>
              <a:t>, but </a:t>
            </a:r>
            <a:r>
              <a:rPr lang="de-DE" sz="1200" b="0" i="0" kern="1200" dirty="0" err="1">
                <a:solidFill>
                  <a:schemeClr val="tx1"/>
                </a:solidFill>
                <a:effectLst/>
                <a:latin typeface="+mn-lt"/>
                <a:ea typeface="+mn-ea"/>
                <a:cs typeface="+mn-cs"/>
              </a:rPr>
              <a:t>there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is</a:t>
            </a:r>
            <a:r>
              <a:rPr lang="de-DE" sz="1200" b="0" i="0" kern="1200" dirty="0">
                <a:solidFill>
                  <a:schemeClr val="tx1"/>
                </a:solidFill>
                <a:effectLst/>
                <a:latin typeface="+mn-lt"/>
                <a:ea typeface="+mn-ea"/>
                <a:cs typeface="+mn-cs"/>
              </a:rPr>
              <a:t> still a </a:t>
            </a:r>
            <a:r>
              <a:rPr lang="de-DE" sz="1200" b="0" i="0" kern="1200" dirty="0" err="1">
                <a:solidFill>
                  <a:schemeClr val="tx1"/>
                </a:solidFill>
                <a:effectLst/>
                <a:latin typeface="+mn-lt"/>
                <a:ea typeface="+mn-ea"/>
                <a:cs typeface="+mn-cs"/>
              </a:rPr>
              <a:t>certain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herritage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left</a:t>
            </a:r>
            <a:r>
              <a:rPr lang="de-DE" sz="1200" b="0" i="0" kern="1200" dirty="0">
                <a:solidFill>
                  <a:schemeClr val="tx1"/>
                </a:solidFill>
                <a:effectLst/>
                <a:latin typeface="+mn-lt"/>
                <a:ea typeface="+mn-ea"/>
                <a:cs typeface="+mn-cs"/>
              </a:rPr>
              <a:t>, also:</a:t>
            </a: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endParaRPr lang="en-GB" dirty="0"/>
          </a:p>
        </p:txBody>
      </p:sp>
      <p:sp>
        <p:nvSpPr>
          <p:cNvPr id="4" name="Foliennummernplatzhalter 3"/>
          <p:cNvSpPr>
            <a:spLocks noGrp="1"/>
          </p:cNvSpPr>
          <p:nvPr>
            <p:ph type="sldNum" sz="quarter" idx="5"/>
          </p:nvPr>
        </p:nvSpPr>
        <p:spPr/>
        <p:txBody>
          <a:bodyPr/>
          <a:lstStyle/>
          <a:p>
            <a:fld id="{053ABD4E-16D0-5348-910F-B34FEBD0AA0B}" type="slidenum">
              <a:rPr lang="de-DE" smtClean="0"/>
              <a:t>3</a:t>
            </a:fld>
            <a:endParaRPr lang="de-DE"/>
          </a:p>
        </p:txBody>
      </p:sp>
    </p:spTree>
    <p:extLst>
      <p:ext uri="{BB962C8B-B14F-4D97-AF65-F5344CB8AC3E}">
        <p14:creationId xmlns:p14="http://schemas.microsoft.com/office/powerpoint/2010/main" val="25936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In form </a:t>
            </a:r>
            <a:r>
              <a:rPr lang="de-DE" sz="1200" b="0" i="0" kern="1200" dirty="0" err="1">
                <a:solidFill>
                  <a:schemeClr val="tx1"/>
                </a:solidFill>
                <a:effectLst/>
                <a:latin typeface="+mn-lt"/>
                <a:ea typeface="+mn-ea"/>
                <a:cs typeface="+mn-cs"/>
              </a:rPr>
              <a:t>of</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literature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for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children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that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sets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picture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of</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girls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who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know</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how</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do </a:t>
            </a:r>
            <a:r>
              <a:rPr lang="de-DE" sz="1200" b="0" i="0" kern="1200" dirty="0" err="1">
                <a:solidFill>
                  <a:schemeClr val="tx1"/>
                </a:solidFill>
                <a:effectLst/>
                <a:latin typeface="+mn-lt"/>
                <a:ea typeface="+mn-ea"/>
                <a:cs typeface="+mn-cs"/>
              </a:rPr>
              <a:t>make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up</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create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jewelery</a:t>
            </a:r>
            <a:r>
              <a:rPr lang="de-DE" sz="1200" b="0" i="0" kern="1200" dirty="0">
                <a:solidFill>
                  <a:schemeClr val="tx1"/>
                </a:solidFill>
                <a:effectLst/>
                <a:latin typeface="+mn-lt"/>
                <a:ea typeface="+mn-ea"/>
                <a:cs typeface="+mn-cs"/>
              </a:rPr>
              <a:t>, bake, plant plants and </a:t>
            </a:r>
            <a:r>
              <a:rPr lang="de-DE" sz="1200" b="0" i="0" kern="1200" dirty="0" err="1">
                <a:solidFill>
                  <a:schemeClr val="tx1"/>
                </a:solidFill>
                <a:effectLst/>
                <a:latin typeface="+mn-lt"/>
                <a:ea typeface="+mn-ea"/>
                <a:cs typeface="+mn-cs"/>
              </a:rPr>
              <a:t>encourages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boys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be</a:t>
            </a:r>
            <a:r>
              <a:rPr lang="de-DE" sz="1200" b="0" i="0" kern="1200" dirty="0">
                <a:solidFill>
                  <a:schemeClr val="tx1"/>
                </a:solidFill>
                <a:effectLst/>
                <a:latin typeface="+mn-lt"/>
                <a:ea typeface="+mn-ea"/>
                <a:cs typeface="+mn-cs"/>
              </a:rPr>
              <a:t> tough, do </a:t>
            </a:r>
            <a:r>
              <a:rPr lang="de-DE" sz="1200" b="0" i="0" kern="1200" dirty="0" err="1">
                <a:solidFill>
                  <a:schemeClr val="tx1"/>
                </a:solidFill>
                <a:effectLst/>
                <a:latin typeface="+mn-lt"/>
                <a:ea typeface="+mn-ea"/>
                <a:cs typeface="+mn-cs"/>
              </a:rPr>
              <a:t>sports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make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fire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set</a:t>
            </a:r>
            <a:r>
              <a:rPr lang="de-DE" sz="1200" b="0" i="0" kern="1200" dirty="0">
                <a:solidFill>
                  <a:schemeClr val="tx1"/>
                </a:solidFill>
                <a:effectLst/>
                <a:latin typeface="+mn-lt"/>
                <a:ea typeface="+mn-ea"/>
                <a:cs typeface="+mn-cs"/>
              </a:rPr>
              <a:t> a </a:t>
            </a:r>
            <a:r>
              <a:rPr lang="de-DE" sz="1200" b="0" i="0" kern="1200" dirty="0" err="1">
                <a:solidFill>
                  <a:schemeClr val="tx1"/>
                </a:solidFill>
                <a:effectLst/>
                <a:latin typeface="+mn-lt"/>
                <a:ea typeface="+mn-ea"/>
                <a:cs typeface="+mn-cs"/>
              </a:rPr>
              <a:t>tent</a:t>
            </a:r>
            <a:r>
              <a:rPr lang="de-DE" sz="1200" b="0" i="0" kern="1200" dirty="0">
                <a:solidFill>
                  <a:schemeClr val="tx1"/>
                </a:solidFill>
                <a:effectLst/>
                <a:latin typeface="+mn-lt"/>
                <a:ea typeface="+mn-ea"/>
                <a:cs typeface="+mn-cs"/>
              </a:rPr>
              <a:t> and so on.</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These </a:t>
            </a:r>
            <a:r>
              <a:rPr lang="de-DE" sz="1200" b="0" i="0" kern="1200" dirty="0" err="1">
                <a:solidFill>
                  <a:schemeClr val="tx1"/>
                </a:solidFill>
                <a:effectLst/>
                <a:latin typeface="+mn-lt"/>
                <a:ea typeface="+mn-ea"/>
                <a:cs typeface="+mn-cs"/>
              </a:rPr>
              <a:t>are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stereotypes </a:t>
            </a:r>
            <a:r>
              <a:rPr lang="de-DE" sz="1200" b="0" i="0" kern="1200" dirty="0" err="1">
                <a:solidFill>
                  <a:schemeClr val="tx1"/>
                </a:solidFill>
                <a:effectLst/>
                <a:latin typeface="+mn-lt"/>
                <a:ea typeface="+mn-ea"/>
                <a:cs typeface="+mn-cs"/>
              </a:rPr>
              <a:t>that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are</a:t>
            </a:r>
            <a:r>
              <a:rPr lang="de-DE" sz="1200" b="0" i="0" kern="1200" dirty="0">
                <a:solidFill>
                  <a:schemeClr val="tx1"/>
                </a:solidFill>
                <a:effectLst/>
                <a:latin typeface="+mn-lt"/>
                <a:ea typeface="+mn-ea"/>
                <a:cs typeface="+mn-cs"/>
              </a:rPr>
              <a:t> still ( </a:t>
            </a:r>
            <a:r>
              <a:rPr lang="de-DE" sz="1200" b="0" i="0" kern="1200" dirty="0" err="1">
                <a:solidFill>
                  <a:schemeClr val="tx1"/>
                </a:solidFill>
                <a:effectLst/>
                <a:latin typeface="+mn-lt"/>
                <a:ea typeface="+mn-ea"/>
                <a:cs typeface="+mn-cs"/>
              </a:rPr>
              <a:t>when</a:t>
            </a:r>
            <a:r>
              <a:rPr lang="de-DE" sz="1200" b="0" i="0" kern="1200" dirty="0">
                <a:solidFill>
                  <a:schemeClr val="tx1"/>
                </a:solidFill>
                <a:effectLst/>
                <a:latin typeface="+mn-lt"/>
                <a:ea typeface="+mn-ea"/>
                <a:cs typeface="+mn-cs"/>
              </a:rPr>
              <a:t> not </a:t>
            </a:r>
            <a:r>
              <a:rPr lang="de-DE" sz="1200" b="0" i="0" kern="1200" dirty="0" err="1">
                <a:solidFill>
                  <a:schemeClr val="tx1"/>
                </a:solidFill>
                <a:effectLst/>
                <a:latin typeface="+mn-lt"/>
                <a:ea typeface="+mn-ea"/>
                <a:cs typeface="+mn-cs"/>
              </a:rPr>
              <a:t>entirely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rule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societies</a:t>
            </a:r>
            <a:r>
              <a:rPr lang="de-DE" sz="1200" b="0" i="0" kern="1200" dirty="0">
                <a:solidFill>
                  <a:schemeClr val="tx1"/>
                </a:solidFill>
                <a:effectLst/>
                <a:latin typeface="+mn-lt"/>
                <a:ea typeface="+mn-ea"/>
                <a:cs typeface="+mn-cs"/>
              </a:rPr>
              <a:t> in different European countries) </a:t>
            </a:r>
            <a:r>
              <a:rPr lang="de-DE" sz="1200" b="0" i="0" kern="1200" dirty="0" err="1">
                <a:solidFill>
                  <a:schemeClr val="tx1"/>
                </a:solidFill>
                <a:effectLst/>
                <a:latin typeface="+mn-lt"/>
                <a:ea typeface="+mn-ea"/>
                <a:cs typeface="+mn-cs"/>
              </a:rPr>
              <a:t>function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now</a:t>
            </a:r>
            <a:r>
              <a:rPr lang="de-DE" sz="1200" b="0" i="0" kern="1200" dirty="0">
                <a:solidFill>
                  <a:schemeClr val="tx1"/>
                </a:solidFill>
                <a:effectLst/>
                <a:latin typeface="+mn-lt"/>
                <a:ea typeface="+mn-ea"/>
                <a:cs typeface="+mn-cs"/>
              </a:rPr>
              <a:t>, but </a:t>
            </a:r>
            <a:r>
              <a:rPr lang="de-DE" sz="1200" b="0" i="0" kern="1200" dirty="0" err="1">
                <a:solidFill>
                  <a:schemeClr val="tx1"/>
                </a:solidFill>
                <a:effectLst/>
                <a:latin typeface="+mn-lt"/>
                <a:ea typeface="+mn-ea"/>
                <a:cs typeface="+mn-cs"/>
              </a:rPr>
              <a:t>are</a:t>
            </a:r>
            <a:r>
              <a:rPr lang="de-DE" sz="1200" b="0" i="0" kern="1200" dirty="0">
                <a:solidFill>
                  <a:schemeClr val="tx1"/>
                </a:solidFill>
                <a:effectLst/>
                <a:latin typeface="+mn-lt"/>
                <a:ea typeface="+mn-ea"/>
                <a:cs typeface="+mn-cs"/>
              </a:rPr>
              <a:t> still </a:t>
            </a:r>
            <a:r>
              <a:rPr lang="de-DE" sz="1200" b="0" i="0" kern="1200" dirty="0" err="1">
                <a:solidFill>
                  <a:schemeClr val="tx1"/>
                </a:solidFill>
                <a:effectLst/>
                <a:latin typeface="+mn-lt"/>
                <a:ea typeface="+mn-ea"/>
                <a:cs typeface="+mn-cs"/>
              </a:rPr>
              <a:t>present</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For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example</a:t>
            </a:r>
            <a:r>
              <a:rPr lang="de-DE" sz="1200" b="0" i="0" kern="1200" dirty="0">
                <a:solidFill>
                  <a:schemeClr val="tx1"/>
                </a:solidFill>
                <a:effectLst/>
                <a:latin typeface="+mn-lt"/>
                <a:ea typeface="+mn-ea"/>
                <a:cs typeface="+mn-cs"/>
              </a:rPr>
              <a:t>, </a:t>
            </a:r>
          </a:p>
          <a:p>
            <a:r>
              <a:rPr lang="en-GB" dirty="0"/>
              <a:t>there is the wide (unconscious) belief amongst teachers and students that girls are more hard-working, but have less talent at STEM, while boys are lazy, but more talented at STEM. There is also the belief that languages can be learnt (which is why girls are supposed to be better at languages) while STEM asks for innate talent (which is why boys are supposedly better at STEM). This is illustrated by the Microsoft study (2017) which showed that one of the top factors holding Dutch, German, Finish and Czech girls back from STEM is ‘perceiving that boys will always be better at STEM’. It seems that already at 5 to 6 years, girls implicitly associate mathematics more with boys and language with girls (</a:t>
            </a:r>
            <a:r>
              <a:rPr lang="en-GB" dirty="0" err="1"/>
              <a:t>Tomasetto</a:t>
            </a:r>
            <a:r>
              <a:rPr lang="en-GB" dirty="0"/>
              <a:t>, </a:t>
            </a:r>
            <a:r>
              <a:rPr lang="en-GB" dirty="0" err="1"/>
              <a:t>Mirisola</a:t>
            </a:r>
            <a:r>
              <a:rPr lang="en-GB" dirty="0"/>
              <a:t>, </a:t>
            </a:r>
            <a:r>
              <a:rPr lang="en-GB" dirty="0" err="1"/>
              <a:t>Galdi</a:t>
            </a:r>
            <a:r>
              <a:rPr lang="en-GB" dirty="0"/>
              <a:t>, &amp; </a:t>
            </a:r>
            <a:r>
              <a:rPr lang="en-GB" dirty="0" err="1"/>
              <a:t>Cadinu</a:t>
            </a:r>
            <a:r>
              <a:rPr lang="en-GB" dirty="0"/>
              <a:t>, 2015). </a:t>
            </a:r>
          </a:p>
          <a:p>
            <a:endParaRPr lang="en-GB" dirty="0"/>
          </a:p>
          <a:p>
            <a:r>
              <a:rPr lang="en-GB" dirty="0"/>
              <a:t>The general image that boys and girls are innately different is a difficult one. It develops into the stereotype that girls are less suitable for STEM and more talented at humanities, arts and caring professions, while boys are talented at STEM, but usually do not pursue humanities. And it is fuelled by behaviour of parents and teacher, as some studies show. For example, giving girls’ significantly more soft toys like dolls and stuffed animals while ‘boys’ are asked to play with hard toys such as cars and </a:t>
            </a:r>
            <a:r>
              <a:rPr lang="en-GB" dirty="0" err="1"/>
              <a:t>lego</a:t>
            </a:r>
            <a:r>
              <a:rPr lang="en-GB" dirty="0"/>
              <a:t>. Girls miss a chance to develop interest and abilities for STEM, when they are not exposed to toys promoting spatial awareness, persistence and other technical skills.</a:t>
            </a:r>
          </a:p>
          <a:p>
            <a:endParaRPr lang="en-GB" dirty="0"/>
          </a:p>
          <a:p>
            <a:r>
              <a:rPr lang="en-GB" dirty="0"/>
              <a:t>This leads to unconscious biases that are mirrored in gender-biased hiring and the publicity of the digital sector (computers are for boys), boys and girls are judged from different standards, eventually, boys and girls are guided to different jobs and educations, even when they have the same grades.</a:t>
            </a:r>
          </a:p>
          <a:p>
            <a:endParaRPr lang="en-GB" dirty="0"/>
          </a:p>
          <a:p>
            <a:r>
              <a:rPr lang="en-GB" dirty="0"/>
              <a:t>It is then no wonder that girls become less and less self-confident of their STEM skills and are afraid of failing at STEM. </a:t>
            </a:r>
          </a:p>
          <a:p>
            <a:endParaRPr lang="en-GB" dirty="0"/>
          </a:p>
          <a:p>
            <a:r>
              <a:rPr lang="en-GB" dirty="0"/>
              <a:t>(</a:t>
            </a:r>
            <a:r>
              <a:rPr lang="en-GB" dirty="0">
                <a:hlinkClick r:id="rId3"/>
              </a:rPr>
              <a:t>Gender4STEM_O1A1_Synthesis_FINALE.pdf (gender4stem-project.eu)</a:t>
            </a:r>
            <a:r>
              <a:rPr lang="en-GB" dirty="0"/>
              <a:t>)</a:t>
            </a:r>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053ABD4E-16D0-5348-910F-B34FEBD0AA0B}" type="slidenum">
              <a:rPr lang="de-DE" smtClean="0"/>
              <a:t>4</a:t>
            </a:fld>
            <a:endParaRPr lang="de-DE"/>
          </a:p>
        </p:txBody>
      </p:sp>
    </p:spTree>
    <p:extLst>
      <p:ext uri="{BB962C8B-B14F-4D97-AF65-F5344CB8AC3E}">
        <p14:creationId xmlns:p14="http://schemas.microsoft.com/office/powerpoint/2010/main" val="1831368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sz="1200" kern="1200" dirty="0">
              <a:solidFill>
                <a:srgbClr val="FF0000"/>
              </a:solidFill>
              <a:latin typeface="+mn-lt"/>
              <a:ea typeface="+mn-ea"/>
              <a:cs typeface="+mn-cs"/>
              <a:hlinkClick r:id="rId3">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rgbClr val="FF0000"/>
                </a:solidFill>
                <a:latin typeface="+mn-lt"/>
                <a:ea typeface="+mn-ea"/>
                <a:cs typeface="+mn-cs"/>
                <a:hlinkClick r:id="rId3">
                  <a:extLst>
                    <a:ext uri="{A12FA001-AC4F-418D-AE19-62706E023703}">
                      <ahyp:hlinkClr xmlns:ahyp="http://schemas.microsoft.com/office/drawing/2018/hyperlinkcolor" val="tx"/>
                    </a:ext>
                  </a:extLst>
                </a:hlinkClick>
              </a:rPr>
              <a:t>53 % of companies trying </a:t>
            </a:r>
            <a:r>
              <a:rPr lang="en-GB" sz="1200" kern="1200" dirty="0">
                <a:solidFill>
                  <a:srgbClr val="FF0000"/>
                </a:solidFill>
                <a:latin typeface="+mn-lt"/>
                <a:ea typeface="+mn-ea"/>
                <a:cs typeface="+mn-cs"/>
              </a:rPr>
              <a:t>to recruit </a:t>
            </a:r>
            <a:r>
              <a:rPr lang="en-GB" dirty="0">
                <a:solidFill>
                  <a:srgbClr val="FF0000"/>
                </a:solidFill>
              </a:rPr>
              <a:t>ICT specialists report difficulties in finding qualified people.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srgbClr val="FF0000"/>
                </a:solidFill>
              </a:rPr>
              <a:t>Meanwhile </a:t>
            </a:r>
            <a:r>
              <a:rPr lang="en-GB" dirty="0"/>
              <a:t>for every 1000 women only 24 graduate in ICT-related fields,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15% of tech sector workers in EU are women , Only 17% – 1 in 6 – ICT specialists in the EU is a woman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srgbClr val="FF0000"/>
                </a:solidFill>
              </a:rPr>
              <a:t>The potential is not being used. Therefore, this is where </a:t>
            </a:r>
            <a:r>
              <a:rPr lang="en-GB" sz="1200" kern="1200" dirty="0">
                <a:solidFill>
                  <a:schemeClr val="tx1"/>
                </a:solidFill>
                <a:effectLst/>
                <a:latin typeface="+mn-lt"/>
                <a:ea typeface="+mn-ea"/>
                <a:cs typeface="+mn-cs"/>
              </a:rPr>
              <a:t>GEM steps in:</a:t>
            </a:r>
            <a:endParaRPr lang="en-GB" dirty="0">
              <a:hlinkClick r:id="rId3"/>
            </a:endParaRPr>
          </a:p>
          <a:p>
            <a:r>
              <a:rPr lang="en-GB"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5"/>
          </p:nvPr>
        </p:nvSpPr>
        <p:spPr/>
        <p:txBody>
          <a:bodyPr/>
          <a:lstStyle/>
          <a:p>
            <a:fld id="{053ABD4E-16D0-5348-910F-B34FEBD0AA0B}" type="slidenum">
              <a:rPr lang="de-DE" smtClean="0"/>
              <a:t>5</a:t>
            </a:fld>
            <a:endParaRPr lang="de-DE"/>
          </a:p>
        </p:txBody>
      </p:sp>
    </p:spTree>
    <p:extLst>
      <p:ext uri="{BB962C8B-B14F-4D97-AF65-F5344CB8AC3E}">
        <p14:creationId xmlns:p14="http://schemas.microsoft.com/office/powerpoint/2010/main" val="103246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by addressing girls in young age and showing them the complex yet exciting facets of STEM and ICT we hope to interest them in choosing a carrier in these fields, but also to obtain a range of transversal skills and competences. Also, in order to get more women in STEM, the human environment of girls have to get involved. A</a:t>
            </a:r>
            <a:r>
              <a:rPr lang="en-GB" dirty="0"/>
              <a:t>wareness of the stereotypical thoughts should be raised.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leads us to the main two objectives of the project that addresses both levels: </a:t>
            </a:r>
          </a:p>
        </p:txBody>
      </p:sp>
      <p:sp>
        <p:nvSpPr>
          <p:cNvPr id="4" name="Foliennummernplatzhalter 3"/>
          <p:cNvSpPr>
            <a:spLocks noGrp="1"/>
          </p:cNvSpPr>
          <p:nvPr>
            <p:ph type="sldNum" sz="quarter" idx="5"/>
          </p:nvPr>
        </p:nvSpPr>
        <p:spPr/>
        <p:txBody>
          <a:bodyPr/>
          <a:lstStyle/>
          <a:p>
            <a:fld id="{053ABD4E-16D0-5348-910F-B34FEBD0AA0B}" type="slidenum">
              <a:rPr lang="de-DE" smtClean="0"/>
              <a:t>6</a:t>
            </a:fld>
            <a:endParaRPr lang="de-DE"/>
          </a:p>
        </p:txBody>
      </p:sp>
    </p:spTree>
    <p:extLst>
      <p:ext uri="{BB962C8B-B14F-4D97-AF65-F5344CB8AC3E}">
        <p14:creationId xmlns:p14="http://schemas.microsoft.com/office/powerpoint/2010/main" val="403169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Pilot project</a:t>
            </a:r>
          </a:p>
          <a:p>
            <a:r>
              <a:rPr lang="en-GB" b="1" dirty="0"/>
              <a:t>Co-Funded from the </a:t>
            </a:r>
            <a:r>
              <a:rPr lang="en-GB" dirty="0"/>
              <a:t>European Commission </a:t>
            </a:r>
          </a:p>
          <a:p>
            <a:r>
              <a:rPr lang="en-GB" b="1" dirty="0"/>
              <a:t>Coordinated by the </a:t>
            </a:r>
            <a:r>
              <a:rPr lang="en-GB" dirty="0"/>
              <a:t>International Centre for STEM Education (ICSE), </a:t>
            </a:r>
            <a:r>
              <a:rPr lang="en-GB" dirty="0">
                <a:hlinkClick r:id="rId3"/>
              </a:rPr>
              <a:t>http://icse.eu/</a:t>
            </a:r>
            <a:r>
              <a:rPr lang="en-GB" dirty="0"/>
              <a:t>  at University of Education on Freiburg</a:t>
            </a:r>
          </a:p>
          <a:p>
            <a:r>
              <a:rPr lang="en-GB" b="1" dirty="0"/>
              <a:t>Together with project consortium: </a:t>
            </a:r>
            <a:endParaRPr lang="en-GB" dirty="0"/>
          </a:p>
          <a:p>
            <a:pPr lvl="1"/>
            <a:r>
              <a:rPr lang="en-GB" dirty="0"/>
              <a:t>University of Education Freiburg, Germany, </a:t>
            </a:r>
          </a:p>
          <a:p>
            <a:pPr lvl="1"/>
            <a:r>
              <a:rPr lang="en-GB" dirty="0"/>
              <a:t>University of Nicosia, Cyprus, </a:t>
            </a:r>
          </a:p>
          <a:p>
            <a:pPr lvl="1"/>
            <a:r>
              <a:rPr lang="en-GB" dirty="0"/>
              <a:t>Charles University, Czech Republic</a:t>
            </a:r>
          </a:p>
          <a:p>
            <a:pPr lvl="1"/>
            <a:r>
              <a:rPr lang="en-GB" dirty="0"/>
              <a:t>University of Jaen, Spain</a:t>
            </a:r>
          </a:p>
          <a:p>
            <a:pPr lvl="1"/>
            <a:r>
              <a:rPr lang="en-GB" dirty="0"/>
              <a:t>National and </a:t>
            </a:r>
            <a:r>
              <a:rPr lang="en-GB" dirty="0" err="1"/>
              <a:t>Kapodistrian</a:t>
            </a:r>
            <a:r>
              <a:rPr lang="en-GB" dirty="0"/>
              <a:t> University of Athens, Greece</a:t>
            </a:r>
          </a:p>
          <a:p>
            <a:pPr lvl="1"/>
            <a:r>
              <a:rPr lang="en-GB" dirty="0"/>
              <a:t>Vilnius University, Lithuania</a:t>
            </a:r>
          </a:p>
          <a:p>
            <a:pPr lvl="1"/>
            <a:r>
              <a:rPr lang="en-GB" dirty="0"/>
              <a:t>University of Malta, Malta</a:t>
            </a:r>
          </a:p>
          <a:p>
            <a:pPr lvl="1"/>
            <a:r>
              <a:rPr lang="en-GB" dirty="0"/>
              <a:t>Utrecht University, Netherlands</a:t>
            </a:r>
          </a:p>
          <a:p>
            <a:pPr lvl="1"/>
            <a:r>
              <a:rPr lang="en-GB" dirty="0"/>
              <a:t>Norwegian University of Science and Technology, Norway</a:t>
            </a:r>
          </a:p>
          <a:p>
            <a:pPr lvl="1"/>
            <a:r>
              <a:rPr lang="en-GB" dirty="0"/>
              <a:t>Jönköping University, Sweden</a:t>
            </a:r>
          </a:p>
          <a:p>
            <a:pPr lvl="1"/>
            <a:r>
              <a:rPr lang="en-GB" dirty="0"/>
              <a:t>Constantine the Philosopher University, Slovakia</a:t>
            </a:r>
          </a:p>
          <a:p>
            <a:endParaRPr lang="en-GB" dirty="0"/>
          </a:p>
        </p:txBody>
      </p:sp>
      <p:sp>
        <p:nvSpPr>
          <p:cNvPr id="4" name="Foliennummernplatzhalter 3"/>
          <p:cNvSpPr>
            <a:spLocks noGrp="1"/>
          </p:cNvSpPr>
          <p:nvPr>
            <p:ph type="sldNum" sz="quarter" idx="5"/>
          </p:nvPr>
        </p:nvSpPr>
        <p:spPr/>
        <p:txBody>
          <a:bodyPr/>
          <a:lstStyle/>
          <a:p>
            <a:fld id="{053ABD4E-16D0-5348-910F-B34FEBD0AA0B}" type="slidenum">
              <a:rPr lang="de-DE" smtClean="0"/>
              <a:t>7</a:t>
            </a:fld>
            <a:endParaRPr lang="de-DE"/>
          </a:p>
        </p:txBody>
      </p:sp>
    </p:spTree>
    <p:extLst>
      <p:ext uri="{BB962C8B-B14F-4D97-AF65-F5344CB8AC3E}">
        <p14:creationId xmlns:p14="http://schemas.microsoft.com/office/powerpoint/2010/main" val="168222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00050" lvl="1" indent="0">
              <a:buFont typeface="Arial" panose="020B0604020202020204" pitchFamily="34" charset="0"/>
              <a:buNone/>
            </a:pPr>
            <a:r>
              <a:rPr lang="en-GB" dirty="0"/>
              <a:t>We offer two rounds of summer </a:t>
            </a:r>
            <a:r>
              <a:rPr lang="en-GB"/>
              <a:t>schools for </a:t>
            </a:r>
            <a:r>
              <a:rPr lang="en-GB" dirty="0"/>
              <a:t>girls, aged 12-18 covering the following dimensions: we provide them with STEM/ICT subject knowledge and motivate further interest in these fields, we show them inspiring role models, girls and women that have achieved a lot, we provide knowledge of world of work and help them develop entrepreneurial mind-sets and transversal skills.</a:t>
            </a:r>
          </a:p>
          <a:p>
            <a:pPr marL="400050" lvl="1" indent="0">
              <a:buFont typeface="Arial" panose="020B0604020202020204" pitchFamily="34" charset="0"/>
              <a:buNone/>
            </a:pPr>
            <a:endParaRPr lang="en-GB" dirty="0"/>
          </a:p>
          <a:p>
            <a:r>
              <a:rPr lang="en-GB" dirty="0"/>
              <a:t>In this framework 10 Summer Schools took place last summer, for example : </a:t>
            </a:r>
            <a:r>
              <a:rPr lang="en-US" sz="1200" kern="1200" dirty="0">
                <a:solidFill>
                  <a:schemeClr val="tx1"/>
                </a:solidFill>
                <a:effectLst/>
                <a:latin typeface="+mn-lt"/>
                <a:ea typeface="+mn-ea"/>
                <a:cs typeface="+mn-cs"/>
              </a:rPr>
              <a:t>Mathematical principles such as 'translation' and 'congruence’ were playfully discovered (NL), magnets and use of x-rays, the learned computing skills, made some scientific excursion by observing the landscape and then made </a:t>
            </a:r>
            <a:r>
              <a:rPr lang="en-GB" sz="1200" kern="1200" dirty="0">
                <a:solidFill>
                  <a:schemeClr val="tx1"/>
                </a:solidFill>
                <a:effectLst/>
                <a:latin typeface="+mn-lt"/>
                <a:ea typeface="+mn-ea"/>
                <a:cs typeface="+mn-cs"/>
              </a:rPr>
              <a:t>terrain research workshop like analysing water quality and measuring the pollution on landscape elements, Girls gave the waste a second life and transformed it into useful and sustainable materials, </a:t>
            </a:r>
            <a:r>
              <a:rPr lang="en-GB" sz="1200" kern="1200" dirty="0" err="1">
                <a:solidFill>
                  <a:schemeClr val="tx1"/>
                </a:solidFill>
                <a:effectLst/>
                <a:latin typeface="+mn-lt"/>
                <a:ea typeface="+mn-ea"/>
                <a:cs typeface="+mn-cs"/>
              </a:rPr>
              <a:t>analyzing</a:t>
            </a:r>
            <a:r>
              <a:rPr lang="en-GB" sz="1200" kern="1200" dirty="0">
                <a:solidFill>
                  <a:schemeClr val="tx1"/>
                </a:solidFill>
                <a:effectLst/>
                <a:latin typeface="+mn-lt"/>
                <a:ea typeface="+mn-ea"/>
                <a:cs typeface="+mn-cs"/>
              </a:rPr>
              <a:t> its life cycle and building their own green roof in the laboratory, found out How Substances around us are separated in a Chemical Laboratory, summer school on </a:t>
            </a:r>
            <a:r>
              <a:rPr lang="en-GB" sz="1200" kern="1200" dirty="0" err="1">
                <a:solidFill>
                  <a:schemeClr val="tx1"/>
                </a:solidFill>
                <a:effectLst/>
                <a:latin typeface="+mn-lt"/>
                <a:ea typeface="+mn-ea"/>
                <a:cs typeface="+mn-cs"/>
              </a:rPr>
              <a:t>colors</a:t>
            </a:r>
            <a:r>
              <a:rPr lang="en-GB" sz="1200" kern="1200" dirty="0">
                <a:solidFill>
                  <a:schemeClr val="tx1"/>
                </a:solidFill>
                <a:effectLst/>
                <a:latin typeface="+mn-lt"/>
                <a:ea typeface="+mn-ea"/>
                <a:cs typeface="+mn-cs"/>
              </a:rPr>
              <a:t> with relation to all STEM fields. </a:t>
            </a:r>
          </a:p>
          <a:p>
            <a:endParaRPr lang="en-GB" dirty="0"/>
          </a:p>
          <a:p>
            <a:r>
              <a:rPr lang="en-GB" dirty="0"/>
              <a:t>Also, as this is a pilot project, it is up to European </a:t>
            </a:r>
            <a:r>
              <a:rPr lang="en-GB" dirty="0" err="1"/>
              <a:t>Commision</a:t>
            </a:r>
            <a:r>
              <a:rPr lang="en-GB" dirty="0"/>
              <a:t> if this is maybe going to be used for another call of projects to reach wider range of girls all around Europe.</a:t>
            </a:r>
          </a:p>
        </p:txBody>
      </p:sp>
      <p:sp>
        <p:nvSpPr>
          <p:cNvPr id="4" name="Foliennummernplatzhalter 3"/>
          <p:cNvSpPr>
            <a:spLocks noGrp="1"/>
          </p:cNvSpPr>
          <p:nvPr>
            <p:ph type="sldNum" sz="quarter" idx="5"/>
          </p:nvPr>
        </p:nvSpPr>
        <p:spPr/>
        <p:txBody>
          <a:bodyPr/>
          <a:lstStyle/>
          <a:p>
            <a:fld id="{053ABD4E-16D0-5348-910F-B34FEBD0AA0B}" type="slidenum">
              <a:rPr lang="de-DE" smtClean="0"/>
              <a:t>8</a:t>
            </a:fld>
            <a:endParaRPr lang="de-DE"/>
          </a:p>
        </p:txBody>
      </p:sp>
    </p:spTree>
    <p:extLst>
      <p:ext uri="{BB962C8B-B14F-4D97-AF65-F5344CB8AC3E}">
        <p14:creationId xmlns:p14="http://schemas.microsoft.com/office/powerpoint/2010/main" val="103846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For example, in Germany, a Summer School “Can You Escape?” took place. 24 school girls aged 13 to 17 years old spent 4 days took the </a:t>
            </a:r>
            <a:r>
              <a:rPr lang="en-GB" sz="1200" kern="1200" dirty="0" err="1">
                <a:solidFill>
                  <a:schemeClr val="tx1"/>
                </a:solidFill>
                <a:effectLst/>
                <a:latin typeface="+mn-lt"/>
                <a:ea typeface="+mn-ea"/>
                <a:cs typeface="+mn-cs"/>
              </a:rPr>
              <a:t>opportunitiy</a:t>
            </a:r>
            <a:r>
              <a:rPr lang="en-GB" sz="1200" kern="1200" dirty="0">
                <a:solidFill>
                  <a:schemeClr val="tx1"/>
                </a:solidFill>
                <a:effectLst/>
                <a:latin typeface="+mn-lt"/>
                <a:ea typeface="+mn-ea"/>
                <a:cs typeface="+mn-cs"/>
              </a:rPr>
              <a:t> to see behind the technologies. They designed, programmed and printed out their own 3D Escape Boxes.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Escape Box is usually an actual room </a:t>
            </a:r>
            <a:r>
              <a:rPr lang="en-GB" sz="1200" kern="1200" dirty="0" err="1">
                <a:solidFill>
                  <a:schemeClr val="tx1"/>
                </a:solidFill>
                <a:effectLst/>
                <a:latin typeface="+mn-lt"/>
                <a:ea typeface="+mn-ea"/>
                <a:cs typeface="+mn-cs"/>
              </a:rPr>
              <a:t>where,solving</a:t>
            </a:r>
            <a:r>
              <a:rPr lang="en-GB" sz="1200" kern="1200" dirty="0">
                <a:solidFill>
                  <a:schemeClr val="tx1"/>
                </a:solidFill>
                <a:effectLst/>
                <a:latin typeface="+mn-lt"/>
                <a:ea typeface="+mn-ea"/>
                <a:cs typeface="+mn-cs"/>
              </a:rPr>
              <a:t> different kind of tasks in a group and finding further clues you get to the solution, sometimes a key, and </a:t>
            </a:r>
            <a:r>
              <a:rPr lang="en-GB" sz="1200" kern="1200" dirty="0" err="1">
                <a:solidFill>
                  <a:schemeClr val="tx1"/>
                </a:solidFill>
                <a:effectLst/>
                <a:latin typeface="+mn-lt"/>
                <a:ea typeface="+mn-ea"/>
                <a:cs typeface="+mn-cs"/>
              </a:rPr>
              <a:t>getphisically</a:t>
            </a:r>
            <a:r>
              <a:rPr lang="en-GB" sz="1200" kern="1200" dirty="0">
                <a:solidFill>
                  <a:schemeClr val="tx1"/>
                </a:solidFill>
                <a:effectLst/>
                <a:latin typeface="+mn-lt"/>
                <a:ea typeface="+mn-ea"/>
                <a:cs typeface="+mn-cs"/>
              </a:rPr>
              <a:t> out of the room. Our colleagues here at the university of education came to with the idea, to build smaller boxes: a  wooden box to that contains different doors and </a:t>
            </a:r>
            <a:r>
              <a:rPr lang="en-GB" sz="1200" kern="1200" dirty="0" err="1">
                <a:solidFill>
                  <a:schemeClr val="tx1"/>
                </a:solidFill>
                <a:effectLst/>
                <a:latin typeface="+mn-lt"/>
                <a:ea typeface="+mn-ea"/>
                <a:cs typeface="+mn-cs"/>
              </a:rPr>
              <a:t>drewers</a:t>
            </a:r>
            <a:r>
              <a:rPr lang="en-GB" sz="1200" kern="1200" dirty="0">
                <a:solidFill>
                  <a:schemeClr val="tx1"/>
                </a:solidFill>
                <a:effectLst/>
                <a:latin typeface="+mn-lt"/>
                <a:ea typeface="+mn-ea"/>
                <a:cs typeface="+mn-cs"/>
              </a:rPr>
              <a:t> that are locked and each contains a small mathematical task that has to be solved in order to get the next door  open and eventually, a small treat. Working their way through the box, girls got an idea of the possibilities for development of an escape room.  </a:t>
            </a:r>
          </a:p>
          <a:p>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Then,With</a:t>
            </a:r>
            <a:r>
              <a:rPr lang="en-GB" sz="1200" kern="1200" dirty="0">
                <a:solidFill>
                  <a:schemeClr val="tx1"/>
                </a:solidFill>
                <a:effectLst/>
                <a:latin typeface="+mn-lt"/>
                <a:ea typeface="+mn-ea"/>
                <a:cs typeface="+mn-cs"/>
              </a:rPr>
              <a:t> the help of personally assigned mentors, other girls, more experienced ones, The girls learned the basics of 3D printing, including the importance of sustainability, started by programming and printing small items. In the last day they could then work on their own self designed escape boxes, choosing all details themselves. This gave the girls a huge feeling of success and empowerment as they said later in the evaluation round. The felt like they can trust their own abilities and have a potential to be successful in STEM.</a:t>
            </a:r>
          </a:p>
          <a:p>
            <a:endParaRPr lang="en-GB" dirty="0"/>
          </a:p>
        </p:txBody>
      </p:sp>
      <p:sp>
        <p:nvSpPr>
          <p:cNvPr id="4" name="Foliennummernplatzhalter 3"/>
          <p:cNvSpPr>
            <a:spLocks noGrp="1"/>
          </p:cNvSpPr>
          <p:nvPr>
            <p:ph type="sldNum" sz="quarter" idx="5"/>
          </p:nvPr>
        </p:nvSpPr>
        <p:spPr/>
        <p:txBody>
          <a:bodyPr/>
          <a:lstStyle/>
          <a:p>
            <a:fld id="{053ABD4E-16D0-5348-910F-B34FEBD0AA0B}" type="slidenum">
              <a:rPr lang="de-DE" smtClean="0"/>
              <a:t>9</a:t>
            </a:fld>
            <a:endParaRPr lang="de-DE"/>
          </a:p>
        </p:txBody>
      </p:sp>
    </p:spTree>
    <p:extLst>
      <p:ext uri="{BB962C8B-B14F-4D97-AF65-F5344CB8AC3E}">
        <p14:creationId xmlns:p14="http://schemas.microsoft.com/office/powerpoint/2010/main" val="4218665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85800" y="2130425"/>
            <a:ext cx="7772400" cy="1470025"/>
          </a:xfrm>
        </p:spPr>
        <p:txBody>
          <a:bodyPr>
            <a:normAutofit/>
          </a:bodyPr>
          <a:lstStyle>
            <a:lvl1pPr algn="ctr">
              <a:defRPr sz="3200" b="1">
                <a:solidFill>
                  <a:srgbClr val="4C5F7E"/>
                </a:solidFill>
              </a:defRPr>
            </a:lvl1pPr>
          </a:lstStyle>
          <a:p>
            <a:r>
              <a:rPr lang="en-AU" noProof="0" dirty="0"/>
              <a:t>MASTERTITELFORMAT BEARBEITEN</a:t>
            </a:r>
          </a:p>
        </p:txBody>
      </p:sp>
      <p:sp>
        <p:nvSpPr>
          <p:cNvPr id="5" name="Rechteck 10"/>
          <p:cNvSpPr/>
          <p:nvPr userDrawn="1"/>
        </p:nvSpPr>
        <p:spPr>
          <a:xfrm flipV="1">
            <a:off x="736600" y="3674746"/>
            <a:ext cx="768708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3" name="Untertitel 2"/>
          <p:cNvSpPr>
            <a:spLocks noGrp="1"/>
          </p:cNvSpPr>
          <p:nvPr>
            <p:ph type="subTitle" idx="1"/>
          </p:nvPr>
        </p:nvSpPr>
        <p:spPr>
          <a:xfrm>
            <a:off x="1371600" y="3886200"/>
            <a:ext cx="6400800" cy="1752600"/>
          </a:xfrm>
        </p:spPr>
        <p:txBody>
          <a:bodyPr>
            <a:normAutofit/>
          </a:bodyPr>
          <a:lstStyle>
            <a:lvl1pPr marL="0" indent="0" algn="ctr">
              <a:buNone/>
              <a:defRPr sz="2400" b="1">
                <a:solidFill>
                  <a:srgbClr val="A0B0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Formatvorlage des Untertitelmasters durch Klicken bearbeiten</a:t>
            </a:r>
            <a:endParaRPr lang="en-AU" noProof="0" dirty="0"/>
          </a:p>
        </p:txBody>
      </p:sp>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0484" y="6076124"/>
            <a:ext cx="3889771" cy="560795"/>
          </a:xfrm>
          <a:prstGeom prst="rect">
            <a:avLst/>
          </a:prstGeom>
        </p:spPr>
      </p:pic>
      <p:pic>
        <p:nvPicPr>
          <p:cNvPr id="6" name="Grafik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3955" y="6076124"/>
            <a:ext cx="879355" cy="585026"/>
          </a:xfrm>
          <a:prstGeom prst="rect">
            <a:avLst/>
          </a:prstGeom>
        </p:spPr>
      </p:pic>
    </p:spTree>
    <p:extLst>
      <p:ext uri="{BB962C8B-B14F-4D97-AF65-F5344CB8AC3E}">
        <p14:creationId xmlns:p14="http://schemas.microsoft.com/office/powerpoint/2010/main" val="228676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Main Sections Title and Subtitles">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01875" y="556268"/>
            <a:ext cx="7772400" cy="1470025"/>
          </a:xfrm>
        </p:spPr>
        <p:txBody>
          <a:bodyPr>
            <a:normAutofit/>
          </a:bodyPr>
          <a:lstStyle>
            <a:lvl1pPr algn="ctr">
              <a:defRPr sz="3200" b="1">
                <a:solidFill>
                  <a:srgbClr val="4C5F7E"/>
                </a:solidFill>
              </a:defRPr>
            </a:lvl1pPr>
          </a:lstStyle>
          <a:p>
            <a:r>
              <a:rPr lang="en-AU" noProof="0" dirty="0"/>
              <a:t>MASTERTITELFORMAT BEARBEITEN</a:t>
            </a:r>
          </a:p>
        </p:txBody>
      </p:sp>
      <p:sp>
        <p:nvSpPr>
          <p:cNvPr id="5" name="Rechteck 10"/>
          <p:cNvSpPr/>
          <p:nvPr userDrawn="1"/>
        </p:nvSpPr>
        <p:spPr>
          <a:xfrm flipV="1">
            <a:off x="725025" y="2251060"/>
            <a:ext cx="768708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3" name="Untertitel 2"/>
          <p:cNvSpPr>
            <a:spLocks noGrp="1"/>
          </p:cNvSpPr>
          <p:nvPr>
            <p:ph type="subTitle" idx="1"/>
          </p:nvPr>
        </p:nvSpPr>
        <p:spPr>
          <a:xfrm>
            <a:off x="1371600" y="2546430"/>
            <a:ext cx="6400800" cy="3092370"/>
          </a:xfrm>
        </p:spPr>
        <p:txBody>
          <a:bodyPr>
            <a:normAutofit/>
          </a:bodyPr>
          <a:lstStyle>
            <a:lvl1pPr marL="0" indent="0" algn="ctr">
              <a:buNone/>
              <a:defRPr sz="2400" b="1">
                <a:solidFill>
                  <a:srgbClr val="A0B05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Formatvorlage des Untertitelmasters durch Klicken bearbeiten</a:t>
            </a:r>
            <a:endParaRPr lang="en-AU" noProof="0" dirty="0"/>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727" y="6003043"/>
            <a:ext cx="4140413" cy="596931"/>
          </a:xfrm>
          <a:prstGeom prst="rect">
            <a:avLst/>
          </a:prstGeom>
        </p:spPr>
      </p:pic>
      <p:pic>
        <p:nvPicPr>
          <p:cNvPr id="7" name="Grafik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3955" y="6076124"/>
            <a:ext cx="879355" cy="585026"/>
          </a:xfrm>
          <a:prstGeom prst="rect">
            <a:avLst/>
          </a:prstGeom>
        </p:spPr>
      </p:pic>
    </p:spTree>
    <p:extLst>
      <p:ext uri="{BB962C8B-B14F-4D97-AF65-F5344CB8AC3E}">
        <p14:creationId xmlns:p14="http://schemas.microsoft.com/office/powerpoint/2010/main" val="343836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ection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800006"/>
            <a:ext cx="8229600" cy="647794"/>
          </a:xfrm>
        </p:spPr>
        <p:txBody>
          <a:bodyPr>
            <a:normAutofit/>
          </a:bodyPr>
          <a:lstStyle>
            <a:lvl1pPr>
              <a:defRPr sz="2800" b="1" baseline="0">
                <a:solidFill>
                  <a:srgbClr val="4C5F7E"/>
                </a:solidFill>
                <a:latin typeface="Avenir Book" charset="0"/>
                <a:ea typeface="Avenir Book" charset="0"/>
                <a:cs typeface="Avenir Book" charset="0"/>
              </a:defRPr>
            </a:lvl1pPr>
          </a:lstStyle>
          <a:p>
            <a:r>
              <a:rPr lang="en-US" noProof="0" dirty="0"/>
              <a:t>Title Main Sections</a:t>
            </a:r>
          </a:p>
        </p:txBody>
      </p:sp>
      <p:sp>
        <p:nvSpPr>
          <p:cNvPr id="3" name="Inhaltsplatzhalter 2"/>
          <p:cNvSpPr>
            <a:spLocks noGrp="1"/>
          </p:cNvSpPr>
          <p:nvPr>
            <p:ph idx="1" hasCustomPrompt="1"/>
          </p:nvPr>
        </p:nvSpPr>
        <p:spPr/>
        <p:txBody>
          <a:bodyPr/>
          <a:lstStyle>
            <a:lvl1pPr>
              <a:defRPr>
                <a:latin typeface="+mn-lt"/>
                <a:ea typeface="Avenir Book" charset="0"/>
                <a:cs typeface="Avenir Book" charset="0"/>
              </a:defRPr>
            </a:lvl1pPr>
            <a:lvl2pPr>
              <a:defRPr>
                <a:latin typeface="+mn-lt"/>
                <a:ea typeface="Avenir Book" charset="0"/>
                <a:cs typeface="Avenir Book" charset="0"/>
              </a:defRPr>
            </a:lvl2pPr>
            <a:lvl3pPr>
              <a:defRPr>
                <a:latin typeface="+mn-lt"/>
                <a:ea typeface="Avenir Book" charset="0"/>
                <a:cs typeface="Avenir Book" charset="0"/>
              </a:defRPr>
            </a:lvl3pPr>
            <a:lvl4pPr>
              <a:defRPr>
                <a:latin typeface="+mn-lt"/>
                <a:ea typeface="Avenir Book" charset="0"/>
                <a:cs typeface="Avenir Book" charset="0"/>
              </a:defRPr>
            </a:lvl4pPr>
            <a:lvl5pPr>
              <a:defRPr>
                <a:latin typeface="+mn-lt"/>
                <a:ea typeface="Avenir Book" charset="0"/>
                <a:cs typeface="Avenir Book" charset="0"/>
              </a:defRPr>
            </a:lvl5pPr>
          </a:lstStyle>
          <a:p>
            <a:pPr lvl="0"/>
            <a:r>
              <a:rPr lang="en-US" noProof="0" dirty="0" err="1"/>
              <a:t>Mastertextformat</a:t>
            </a:r>
            <a:r>
              <a:rPr lang="en-US" noProof="0" dirty="0"/>
              <a:t> </a:t>
            </a:r>
            <a:r>
              <a:rPr lang="en-US" noProof="0" dirty="0" err="1"/>
              <a:t>bearbeiten</a:t>
            </a:r>
            <a:r>
              <a:rPr lang="en-US" noProof="0" dirty="0"/>
              <a:t> with li</a:t>
            </a:r>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8" name="Marcador de pie de página 17"/>
          <p:cNvSpPr>
            <a:spLocks noGrp="1"/>
          </p:cNvSpPr>
          <p:nvPr>
            <p:ph type="ftr" sz="quarter" idx="10"/>
          </p:nvPr>
        </p:nvSpPr>
        <p:spPr>
          <a:xfrm>
            <a:off x="5772150" y="78468"/>
            <a:ext cx="2647951" cy="365125"/>
          </a:xfrm>
        </p:spPr>
        <p:txBody>
          <a:bodyPr/>
          <a:lstStyle/>
          <a:p>
            <a:r>
              <a:rPr lang="en-US" dirty="0">
                <a:solidFill>
                  <a:srgbClr val="CC023B"/>
                </a:solidFill>
              </a:rPr>
              <a:t>Title</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727" y="6003043"/>
            <a:ext cx="4140413" cy="596931"/>
          </a:xfrm>
          <a:prstGeom prst="rect">
            <a:avLst/>
          </a:prstGeom>
        </p:spPr>
      </p:pic>
      <p:pic>
        <p:nvPicPr>
          <p:cNvPr id="7" name="Grafik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3955" y="6076124"/>
            <a:ext cx="879355" cy="585026"/>
          </a:xfrm>
          <a:prstGeom prst="rect">
            <a:avLst/>
          </a:prstGeom>
        </p:spPr>
      </p:pic>
    </p:spTree>
    <p:extLst>
      <p:ext uri="{BB962C8B-B14F-4D97-AF65-F5344CB8AC3E}">
        <p14:creationId xmlns:p14="http://schemas.microsoft.com/office/powerpoint/2010/main" val="771383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ection and Text without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800006"/>
            <a:ext cx="8229600" cy="647794"/>
          </a:xfrm>
        </p:spPr>
        <p:txBody>
          <a:bodyPr>
            <a:normAutofit/>
          </a:bodyPr>
          <a:lstStyle>
            <a:lvl1pPr>
              <a:defRPr sz="2800" b="1" baseline="0">
                <a:solidFill>
                  <a:srgbClr val="4C5F7E"/>
                </a:solidFill>
                <a:latin typeface="Avenir Book" charset="0"/>
                <a:ea typeface="Avenir Book" charset="0"/>
                <a:cs typeface="Avenir Book" charset="0"/>
              </a:defRPr>
            </a:lvl1pPr>
          </a:lstStyle>
          <a:p>
            <a:r>
              <a:rPr lang="en-US" noProof="0" dirty="0"/>
              <a:t>Title Main Sections</a:t>
            </a:r>
          </a:p>
        </p:txBody>
      </p:sp>
      <p:sp>
        <p:nvSpPr>
          <p:cNvPr id="3" name="Inhaltsplatzhalter 2"/>
          <p:cNvSpPr>
            <a:spLocks noGrp="1"/>
          </p:cNvSpPr>
          <p:nvPr>
            <p:ph idx="1" hasCustomPrompt="1"/>
          </p:nvPr>
        </p:nvSpPr>
        <p:spPr/>
        <p:txBody>
          <a:bodyPr/>
          <a:lstStyle>
            <a:lvl1pPr marL="0" indent="0" algn="just">
              <a:buNone/>
              <a:defRPr>
                <a:latin typeface="Avenir Book" charset="0"/>
                <a:ea typeface="Avenir Book" charset="0"/>
                <a:cs typeface="Avenir Book" charset="0"/>
              </a:defRPr>
            </a:lvl1pPr>
            <a:lvl2pPr marL="457200" indent="0">
              <a:buNone/>
              <a:defRPr>
                <a:latin typeface="Avenir Book" charset="0"/>
                <a:ea typeface="Avenir Book" charset="0"/>
                <a:cs typeface="Avenir Book" charset="0"/>
              </a:defRPr>
            </a:lvl2pPr>
            <a:lvl3pPr marL="914400" indent="0">
              <a:buNone/>
              <a:defRPr>
                <a:latin typeface="Avenir Book" charset="0"/>
                <a:ea typeface="Avenir Book" charset="0"/>
                <a:cs typeface="Avenir Book" charset="0"/>
              </a:defRPr>
            </a:lvl3pPr>
            <a:lvl4pPr marL="1371600" indent="0">
              <a:buNone/>
              <a:defRPr>
                <a:latin typeface="Avenir Book" charset="0"/>
                <a:ea typeface="Avenir Book" charset="0"/>
                <a:cs typeface="Avenir Book" charset="0"/>
              </a:defRPr>
            </a:lvl4pPr>
            <a:lvl5pPr marL="1828800" indent="0">
              <a:buNone/>
              <a:defRPr>
                <a:latin typeface="Avenir Book" charset="0"/>
                <a:ea typeface="Avenir Book" charset="0"/>
                <a:cs typeface="Avenir Book" charset="0"/>
              </a:defRPr>
            </a:lvl5pPr>
          </a:lstStyle>
          <a:p>
            <a:pPr lvl="0"/>
            <a:r>
              <a:rPr lang="en-US" noProof="0" dirty="0" err="1"/>
              <a:t>Mastertextformat</a:t>
            </a:r>
            <a:r>
              <a:rPr lang="en-US" noProof="0" dirty="0"/>
              <a:t> </a:t>
            </a:r>
            <a:r>
              <a:rPr lang="en-US" noProof="0" dirty="0" err="1"/>
              <a:t>bearbeiten</a:t>
            </a:r>
            <a:endParaRPr lang="en-US" noProof="0" dirty="0"/>
          </a:p>
        </p:txBody>
      </p:sp>
      <p:sp>
        <p:nvSpPr>
          <p:cNvPr id="18" name="Marcador de pie de página 17"/>
          <p:cNvSpPr>
            <a:spLocks noGrp="1"/>
          </p:cNvSpPr>
          <p:nvPr>
            <p:ph type="ftr" sz="quarter" idx="10"/>
          </p:nvPr>
        </p:nvSpPr>
        <p:spPr/>
        <p:txBody>
          <a:bodyPr/>
          <a:lstStyle/>
          <a:p>
            <a:r>
              <a:rPr lang="en-US" dirty="0">
                <a:solidFill>
                  <a:srgbClr val="CC023B"/>
                </a:solidFill>
              </a:rPr>
              <a:t>Title</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727" y="6003043"/>
            <a:ext cx="4140413" cy="596931"/>
          </a:xfrm>
          <a:prstGeom prst="rect">
            <a:avLst/>
          </a:prstGeom>
        </p:spPr>
      </p:pic>
      <p:pic>
        <p:nvPicPr>
          <p:cNvPr id="7" name="Grafik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3955" y="6076124"/>
            <a:ext cx="879355" cy="585026"/>
          </a:xfrm>
          <a:prstGeom prst="rect">
            <a:avLst/>
          </a:prstGeom>
        </p:spPr>
      </p:pic>
    </p:spTree>
    <p:extLst>
      <p:ext uri="{BB962C8B-B14F-4D97-AF65-F5344CB8AC3E}">
        <p14:creationId xmlns:p14="http://schemas.microsoft.com/office/powerpoint/2010/main" val="3877482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ctivities/Examples &amp; Text with lis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800006"/>
            <a:ext cx="8229600" cy="647794"/>
          </a:xfrm>
        </p:spPr>
        <p:txBody>
          <a:bodyPr>
            <a:normAutofit/>
          </a:bodyPr>
          <a:lstStyle>
            <a:lvl1pPr algn="just">
              <a:defRPr sz="2800" b="1" baseline="0">
                <a:solidFill>
                  <a:srgbClr val="4C5F7E"/>
                </a:solidFill>
                <a:latin typeface="Avenir Book" charset="0"/>
                <a:ea typeface="Avenir Book" charset="0"/>
                <a:cs typeface="Avenir Book" charset="0"/>
              </a:defRPr>
            </a:lvl1pPr>
          </a:lstStyle>
          <a:p>
            <a:r>
              <a:rPr lang="en-US" noProof="0" dirty="0"/>
              <a:t>Activity/Example number: Title of  Activity/Example</a:t>
            </a:r>
          </a:p>
        </p:txBody>
      </p:sp>
      <p:sp>
        <p:nvSpPr>
          <p:cNvPr id="3" name="Inhaltsplatzhalter 2"/>
          <p:cNvSpPr>
            <a:spLocks noGrp="1"/>
          </p:cNvSpPr>
          <p:nvPr>
            <p:ph idx="1" hasCustomPrompt="1"/>
          </p:nvPr>
        </p:nvSpPr>
        <p:spPr>
          <a:xfrm>
            <a:off x="457200" y="1714505"/>
            <a:ext cx="8229600" cy="4357684"/>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noProof="0" dirty="0" err="1"/>
              <a:t>Mastertextformat</a:t>
            </a:r>
            <a:r>
              <a:rPr lang="en-US" noProof="0" dirty="0"/>
              <a:t> </a:t>
            </a:r>
            <a:r>
              <a:rPr lang="en-US" noProof="0" dirty="0" err="1"/>
              <a:t>bearbeiten</a:t>
            </a:r>
            <a:r>
              <a:rPr lang="en-US" noProof="0" dirty="0"/>
              <a:t> with li</a:t>
            </a:r>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18" name="Marcador de pie de página 17"/>
          <p:cNvSpPr>
            <a:spLocks noGrp="1"/>
          </p:cNvSpPr>
          <p:nvPr>
            <p:ph type="ftr" sz="quarter" idx="10"/>
          </p:nvPr>
        </p:nvSpPr>
        <p:spPr/>
        <p:txBody>
          <a:bodyPr/>
          <a:lstStyle/>
          <a:p>
            <a:r>
              <a:rPr lang="en-US" dirty="0">
                <a:solidFill>
                  <a:srgbClr val="CC023B"/>
                </a:solidFill>
              </a:rPr>
              <a:t>Title</a:t>
            </a:r>
            <a:endParaRPr lang="es-ES_tradnl" dirty="0">
              <a:solidFill>
                <a:srgbClr val="CC023B"/>
              </a:solidFill>
            </a:endParaRPr>
          </a:p>
        </p:txBody>
      </p:sp>
      <p:sp>
        <p:nvSpPr>
          <p:cNvPr id="19" name="Marcador de número de diapositiva 18"/>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727" y="6003043"/>
            <a:ext cx="4140413" cy="596931"/>
          </a:xfrm>
          <a:prstGeom prst="rect">
            <a:avLst/>
          </a:prstGeom>
        </p:spPr>
      </p:pic>
      <p:pic>
        <p:nvPicPr>
          <p:cNvPr id="7" name="Grafik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3955" y="6076124"/>
            <a:ext cx="879355" cy="585026"/>
          </a:xfrm>
          <a:prstGeom prst="rect">
            <a:avLst/>
          </a:prstGeom>
        </p:spPr>
      </p:pic>
    </p:spTree>
    <p:extLst>
      <p:ext uri="{BB962C8B-B14F-4D97-AF65-F5344CB8AC3E}">
        <p14:creationId xmlns:p14="http://schemas.microsoft.com/office/powerpoint/2010/main" val="102843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800" b="1"/>
            </a:lvl1pPr>
          </a:lstStyle>
          <a:p>
            <a:r>
              <a:rPr lang="de-DE"/>
              <a:t>Titelmasterformat durch Klicken bearbeiten</a:t>
            </a:r>
            <a:endParaRPr lang="de-DE" dirty="0"/>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Marcador de pie de página 10"/>
          <p:cNvSpPr>
            <a:spLocks noGrp="1"/>
          </p:cNvSpPr>
          <p:nvPr>
            <p:ph type="ftr" sz="quarter" idx="10"/>
          </p:nvPr>
        </p:nvSpPr>
        <p:spPr/>
        <p:txBody>
          <a:bodyPr/>
          <a:lstStyle/>
          <a:p>
            <a:r>
              <a:rPr lang="en-US" dirty="0">
                <a:solidFill>
                  <a:srgbClr val="CC023B"/>
                </a:solidFill>
              </a:rPr>
              <a:t>Title</a:t>
            </a:r>
            <a:endParaRPr lang="es-ES_tradnl" dirty="0">
              <a:solidFill>
                <a:srgbClr val="CC023B"/>
              </a:solidFill>
            </a:endParaRPr>
          </a:p>
        </p:txBody>
      </p:sp>
      <p:sp>
        <p:nvSpPr>
          <p:cNvPr id="12" name="Marcador de número de diapositiva 11"/>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727" y="6003043"/>
            <a:ext cx="4140413" cy="596931"/>
          </a:xfrm>
          <a:prstGeom prst="rect">
            <a:avLst/>
          </a:prstGeom>
        </p:spPr>
      </p:pic>
      <p:pic>
        <p:nvPicPr>
          <p:cNvPr id="8" name="Grafik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3955" y="6076124"/>
            <a:ext cx="879355" cy="585026"/>
          </a:xfrm>
          <a:prstGeom prst="rect">
            <a:avLst/>
          </a:prstGeom>
        </p:spPr>
      </p:pic>
    </p:spTree>
    <p:extLst>
      <p:ext uri="{BB962C8B-B14F-4D97-AF65-F5344CB8AC3E}">
        <p14:creationId xmlns:p14="http://schemas.microsoft.com/office/powerpoint/2010/main" val="1780107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800"/>
            </a:lvl1pPr>
          </a:lstStyle>
          <a:p>
            <a:r>
              <a:rPr lang="de-DE"/>
              <a:t>Titelmasterformat durch Klicken bearbeiten</a:t>
            </a:r>
            <a:endParaRPr lang="de-DE" dirty="0"/>
          </a:p>
        </p:txBody>
      </p:sp>
      <p:sp>
        <p:nvSpPr>
          <p:cNvPr id="3" name="Textplatzhalt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457200" y="2174875"/>
            <a:ext cx="4040188" cy="38544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45025" y="2174875"/>
            <a:ext cx="4041775" cy="38544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12" name="Marcador de pie de página 11"/>
          <p:cNvSpPr>
            <a:spLocks noGrp="1"/>
          </p:cNvSpPr>
          <p:nvPr>
            <p:ph type="ftr" sz="quarter" idx="10"/>
          </p:nvPr>
        </p:nvSpPr>
        <p:spPr/>
        <p:txBody>
          <a:bodyPr/>
          <a:lstStyle/>
          <a:p>
            <a:r>
              <a:rPr lang="en-US" dirty="0">
                <a:solidFill>
                  <a:srgbClr val="CC023B"/>
                </a:solidFill>
              </a:rPr>
              <a:t>Title</a:t>
            </a:r>
            <a:endParaRPr lang="es-ES_tradnl" dirty="0">
              <a:solidFill>
                <a:srgbClr val="CC023B"/>
              </a:solidFill>
            </a:endParaRPr>
          </a:p>
        </p:txBody>
      </p:sp>
      <p:sp>
        <p:nvSpPr>
          <p:cNvPr id="13" name="Marcador de número de diapositiva 12"/>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727" y="6003043"/>
            <a:ext cx="4140413" cy="596931"/>
          </a:xfrm>
          <a:prstGeom prst="rect">
            <a:avLst/>
          </a:prstGeom>
        </p:spPr>
      </p:pic>
      <p:pic>
        <p:nvPicPr>
          <p:cNvPr id="10"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3955" y="6076124"/>
            <a:ext cx="879355" cy="585026"/>
          </a:xfrm>
          <a:prstGeom prst="rect">
            <a:avLst/>
          </a:prstGeom>
        </p:spPr>
      </p:pic>
    </p:spTree>
    <p:extLst>
      <p:ext uri="{BB962C8B-B14F-4D97-AF65-F5344CB8AC3E}">
        <p14:creationId xmlns:p14="http://schemas.microsoft.com/office/powerpoint/2010/main" val="233922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751438"/>
            <a:ext cx="3008313" cy="1162050"/>
          </a:xfrm>
        </p:spPr>
        <p:txBody>
          <a:bodyPr anchor="b">
            <a:normAutofit/>
          </a:bodyPr>
          <a:lstStyle>
            <a:lvl1pPr algn="l">
              <a:defRPr sz="1600" b="1"/>
            </a:lvl1pPr>
          </a:lstStyle>
          <a:p>
            <a:r>
              <a:rPr lang="de-DE"/>
              <a:t>Titelmasterformat durch Klicken bearbeiten</a:t>
            </a:r>
            <a:endParaRPr lang="de-DE" dirty="0"/>
          </a:p>
        </p:txBody>
      </p:sp>
      <p:sp>
        <p:nvSpPr>
          <p:cNvPr id="3" name="Inhaltsplatzhalter 2"/>
          <p:cNvSpPr>
            <a:spLocks noGrp="1"/>
          </p:cNvSpPr>
          <p:nvPr>
            <p:ph idx="1"/>
          </p:nvPr>
        </p:nvSpPr>
        <p:spPr>
          <a:xfrm>
            <a:off x="3575050" y="751438"/>
            <a:ext cx="5111750" cy="5374725"/>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2018923"/>
            <a:ext cx="3008313" cy="41072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10" name="Marcador de pie de página 9"/>
          <p:cNvSpPr>
            <a:spLocks noGrp="1"/>
          </p:cNvSpPr>
          <p:nvPr>
            <p:ph type="ftr" sz="quarter" idx="10"/>
          </p:nvPr>
        </p:nvSpPr>
        <p:spPr/>
        <p:txBody>
          <a:bodyPr/>
          <a:lstStyle/>
          <a:p>
            <a:r>
              <a:rPr lang="en-US" dirty="0">
                <a:solidFill>
                  <a:srgbClr val="CC023B"/>
                </a:solidFill>
              </a:rPr>
              <a:t>Title</a:t>
            </a:r>
            <a:endParaRPr lang="es-ES_tradnl" dirty="0">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727" y="6003043"/>
            <a:ext cx="4140413" cy="596931"/>
          </a:xfrm>
          <a:prstGeom prst="rect">
            <a:avLst/>
          </a:prstGeom>
        </p:spPr>
      </p:pic>
      <p:pic>
        <p:nvPicPr>
          <p:cNvPr id="8" name="Grafik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3955" y="6076124"/>
            <a:ext cx="879355" cy="585026"/>
          </a:xfrm>
          <a:prstGeom prst="rect">
            <a:avLst/>
          </a:prstGeom>
        </p:spPr>
      </p:pic>
    </p:spTree>
    <p:extLst>
      <p:ext uri="{BB962C8B-B14F-4D97-AF65-F5344CB8AC3E}">
        <p14:creationId xmlns:p14="http://schemas.microsoft.com/office/powerpoint/2010/main" val="279481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DE"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1792288" y="5367338"/>
            <a:ext cx="5486400" cy="4524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10" name="Marcador de pie de página 9"/>
          <p:cNvSpPr>
            <a:spLocks noGrp="1"/>
          </p:cNvSpPr>
          <p:nvPr>
            <p:ph type="ftr" sz="quarter" idx="10"/>
          </p:nvPr>
        </p:nvSpPr>
        <p:spPr/>
        <p:txBody>
          <a:bodyPr/>
          <a:lstStyle/>
          <a:p>
            <a:r>
              <a:rPr lang="en-US" dirty="0">
                <a:solidFill>
                  <a:srgbClr val="CC023B"/>
                </a:solidFill>
              </a:rPr>
              <a:t>Title</a:t>
            </a:r>
            <a:endParaRPr lang="es-ES_tradnl" dirty="0">
              <a:solidFill>
                <a:srgbClr val="CC023B"/>
              </a:solidFill>
            </a:endParaRPr>
          </a:p>
        </p:txBody>
      </p:sp>
      <p:sp>
        <p:nvSpPr>
          <p:cNvPr id="11" name="Marcador de número de diapositiva 10"/>
          <p:cNvSpPr>
            <a:spLocks noGrp="1"/>
          </p:cNvSpPr>
          <p:nvPr>
            <p:ph type="sldNum" sz="quarter" idx="11"/>
          </p:nvPr>
        </p:nvSpPr>
        <p:spPr/>
        <p:txBody>
          <a:bodyPr/>
          <a:lstStyle/>
          <a:p>
            <a:r>
              <a:rPr lang="es-ES_tradnl" sz="1200"/>
              <a:t>|  </a:t>
            </a:r>
            <a:fld id="{9DD0088F-7E4A-9C4B-9ED2-72FAF1293163}" type="slidenum">
              <a:rPr lang="es-ES_tradnl" smtClean="0"/>
              <a:pPr/>
              <a:t>‹Nr.›</a:t>
            </a:fld>
            <a:endParaRPr lang="es-ES_tradnl"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727" y="6003043"/>
            <a:ext cx="4140413" cy="596931"/>
          </a:xfrm>
          <a:prstGeom prst="rect">
            <a:avLst/>
          </a:prstGeom>
        </p:spPr>
      </p:pic>
      <p:pic>
        <p:nvPicPr>
          <p:cNvPr id="8" name="Grafik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23955" y="6076124"/>
            <a:ext cx="879355" cy="585026"/>
          </a:xfrm>
          <a:prstGeom prst="rect">
            <a:avLst/>
          </a:prstGeom>
        </p:spPr>
      </p:pic>
    </p:spTree>
    <p:extLst>
      <p:ext uri="{BB962C8B-B14F-4D97-AF65-F5344CB8AC3E}">
        <p14:creationId xmlns:p14="http://schemas.microsoft.com/office/powerpoint/2010/main" val="2843551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ICSE_fond.jpg"/>
          <p:cNvPicPr>
            <a:picLocks noChangeAspect="1"/>
          </p:cNvPicPr>
          <p:nvPr userDrawn="1"/>
        </p:nvPicPr>
        <p:blipFill rotWithShape="1">
          <a:blip r:embed="rId11">
            <a:alphaModFix amt="39000"/>
            <a:extLst>
              <a:ext uri="{28A0092B-C50C-407E-A947-70E740481C1C}">
                <a14:useLocalDpi xmlns:a14="http://schemas.microsoft.com/office/drawing/2010/main" val="0"/>
              </a:ext>
            </a:extLst>
          </a:blip>
          <a:srcRect l="9878" b="10531"/>
          <a:stretch/>
        </p:blipFill>
        <p:spPr>
          <a:xfrm>
            <a:off x="-1" y="1417638"/>
            <a:ext cx="5140767" cy="5440362"/>
          </a:xfrm>
          <a:prstGeom prst="rect">
            <a:avLst/>
          </a:prstGeom>
        </p:spPr>
      </p:pic>
      <p:sp>
        <p:nvSpPr>
          <p:cNvPr id="2" name="Titelplatzhalter 1"/>
          <p:cNvSpPr>
            <a:spLocks noGrp="1"/>
          </p:cNvSpPr>
          <p:nvPr>
            <p:ph type="title"/>
          </p:nvPr>
        </p:nvSpPr>
        <p:spPr>
          <a:xfrm>
            <a:off x="457200" y="457200"/>
            <a:ext cx="8229600" cy="1143000"/>
          </a:xfrm>
          <a:prstGeom prst="rect">
            <a:avLst/>
          </a:prstGeom>
        </p:spPr>
        <p:txBody>
          <a:bodyPr vert="horz" lIns="91440" tIns="45720" rIns="91440" bIns="45720" rtlCol="0" anchor="ctr">
            <a:normAutofit/>
          </a:bodyPr>
          <a:lstStyle/>
          <a:p>
            <a:r>
              <a:rPr lang="en-US" noProof="0" dirty="0" err="1"/>
              <a:t>Mastertitelformat</a:t>
            </a:r>
            <a:r>
              <a:rPr lang="en-US" noProof="0" dirty="0"/>
              <a:t> </a:t>
            </a:r>
            <a:r>
              <a:rPr lang="en-US" noProof="0" dirty="0" err="1"/>
              <a:t>bearbeiten</a:t>
            </a:r>
            <a:endParaRPr lang="en-US" noProof="0"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pic>
        <p:nvPicPr>
          <p:cNvPr id="8" name="Bild 7"/>
          <p:cNvPicPr>
            <a:picLocks noChangeAspect="1"/>
          </p:cNvPicPr>
          <p:nvPr userDrawn="1"/>
        </p:nvPicPr>
        <p:blipFill>
          <a:blip r:embed="rId12"/>
          <a:stretch>
            <a:fillRect/>
          </a:stretch>
        </p:blipFill>
        <p:spPr>
          <a:xfrm>
            <a:off x="7487771" y="6087873"/>
            <a:ext cx="1227604" cy="633602"/>
          </a:xfrm>
          <a:prstGeom prst="rect">
            <a:avLst/>
          </a:prstGeom>
        </p:spPr>
      </p:pic>
      <p:sp>
        <p:nvSpPr>
          <p:cNvPr id="9" name="Rechteck 8"/>
          <p:cNvSpPr/>
          <p:nvPr userDrawn="1"/>
        </p:nvSpPr>
        <p:spPr>
          <a:xfrm>
            <a:off x="454466" y="6675756"/>
            <a:ext cx="5040000" cy="45719"/>
          </a:xfrm>
          <a:prstGeom prst="rect">
            <a:avLst/>
          </a:prstGeom>
          <a:solidFill>
            <a:srgbClr val="B4CB4D"/>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11" name="Rechteck 10"/>
          <p:cNvSpPr/>
          <p:nvPr userDrawn="1"/>
        </p:nvSpPr>
        <p:spPr>
          <a:xfrm>
            <a:off x="5526000" y="6675756"/>
            <a:ext cx="1908000" cy="45719"/>
          </a:xfrm>
          <a:prstGeom prst="rect">
            <a:avLst/>
          </a:prstGeom>
          <a:solidFill>
            <a:srgbClr val="002369"/>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effectLst/>
            </a:endParaRPr>
          </a:p>
        </p:txBody>
      </p:sp>
      <p:sp>
        <p:nvSpPr>
          <p:cNvPr id="23" name="Marcador de número de diapositiva 22"/>
          <p:cNvSpPr>
            <a:spLocks noGrp="1"/>
          </p:cNvSpPr>
          <p:nvPr>
            <p:ph type="sldNum" sz="quarter" idx="4"/>
          </p:nvPr>
        </p:nvSpPr>
        <p:spPr>
          <a:xfrm>
            <a:off x="8104785" y="55317"/>
            <a:ext cx="588616" cy="365125"/>
          </a:xfrm>
          <a:prstGeom prst="rect">
            <a:avLst/>
          </a:prstGeom>
        </p:spPr>
        <p:txBody>
          <a:bodyPr vert="horz" lIns="91440" tIns="45720" rIns="91440" bIns="45720" rtlCol="0" anchor="ctr"/>
          <a:lstStyle>
            <a:lvl1pPr algn="r">
              <a:defRPr sz="800" b="1">
                <a:solidFill>
                  <a:srgbClr val="4C5F7E"/>
                </a:solidFill>
                <a:latin typeface="Avenir Book" charset="0"/>
                <a:ea typeface="Avenir Book" charset="0"/>
                <a:cs typeface="Avenir Book" charset="0"/>
              </a:defRPr>
            </a:lvl1pPr>
          </a:lstStyle>
          <a:p>
            <a:r>
              <a:rPr lang="es-ES_tradnl" sz="1200" dirty="0"/>
              <a:t>|  </a:t>
            </a:r>
            <a:fld id="{9DD0088F-7E4A-9C4B-9ED2-72FAF1293163}" type="slidenum">
              <a:rPr lang="es-ES_tradnl" smtClean="0"/>
              <a:pPr/>
              <a:t>‹Nr.›</a:t>
            </a:fld>
            <a:endParaRPr lang="es-ES_tradnl" dirty="0"/>
          </a:p>
        </p:txBody>
      </p:sp>
      <p:sp>
        <p:nvSpPr>
          <p:cNvPr id="24" name="Marcador de pie de página 23"/>
          <p:cNvSpPr>
            <a:spLocks noGrp="1"/>
          </p:cNvSpPr>
          <p:nvPr>
            <p:ph type="ftr" sz="quarter" idx="3"/>
          </p:nvPr>
        </p:nvSpPr>
        <p:spPr>
          <a:xfrm>
            <a:off x="5772150" y="55318"/>
            <a:ext cx="2647951" cy="365125"/>
          </a:xfrm>
          <a:prstGeom prst="rect">
            <a:avLst/>
          </a:prstGeom>
        </p:spPr>
        <p:txBody>
          <a:bodyPr vert="horz" lIns="91440" tIns="45720" rIns="91440" bIns="45720" rtlCol="0" anchor="ctr"/>
          <a:lstStyle>
            <a:lvl1pPr algn="ctr">
              <a:defRPr sz="800" b="1">
                <a:solidFill>
                  <a:schemeClr val="tx1">
                    <a:tint val="75000"/>
                  </a:schemeClr>
                </a:solidFill>
                <a:latin typeface="Avenir Book" charset="0"/>
                <a:ea typeface="Avenir Book" charset="0"/>
                <a:cs typeface="Avenir Book" charset="0"/>
              </a:defRPr>
            </a:lvl1pPr>
          </a:lstStyle>
          <a:p>
            <a:r>
              <a:rPr lang="en-US" dirty="0">
                <a:solidFill>
                  <a:srgbClr val="CC023B"/>
                </a:solidFill>
              </a:rPr>
              <a:t>Title</a:t>
            </a:r>
          </a:p>
        </p:txBody>
      </p:sp>
      <p:pic>
        <p:nvPicPr>
          <p:cNvPr id="29" name="Bild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64100" y="6374367"/>
            <a:ext cx="1807900" cy="193903"/>
          </a:xfrm>
          <a:prstGeom prst="rect">
            <a:avLst/>
          </a:prstGeom>
        </p:spPr>
      </p:pic>
    </p:spTree>
    <p:extLst>
      <p:ext uri="{BB962C8B-B14F-4D97-AF65-F5344CB8AC3E}">
        <p14:creationId xmlns:p14="http://schemas.microsoft.com/office/powerpoint/2010/main" val="286165154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8" r:id="rId3"/>
    <p:sldLayoutId id="2147483650" r:id="rId4"/>
    <p:sldLayoutId id="2147483661" r:id="rId5"/>
    <p:sldLayoutId id="2147483652" r:id="rId6"/>
    <p:sldLayoutId id="2147483653" r:id="rId7"/>
    <p:sldLayoutId id="2147483656" r:id="rId8"/>
    <p:sldLayoutId id="2147483657" r:id="rId9"/>
  </p:sldLayoutIdLst>
  <p:hf hdr="0"/>
  <p:txStyles>
    <p:titleStyle>
      <a:lvl1pPr algn="l" defTabSz="457200" rtl="0" eaLnBrk="1" latinLnBrk="0" hangingPunct="1">
        <a:spcBef>
          <a:spcPct val="0"/>
        </a:spcBef>
        <a:buNone/>
        <a:defRPr sz="3200" b="1" kern="1200">
          <a:solidFill>
            <a:srgbClr val="4C5F7E"/>
          </a:solidFill>
          <a:latin typeface="Avenir Book" charset="0"/>
          <a:ea typeface="Avenir Book" charset="0"/>
          <a:cs typeface="Avenir Book" charset="0"/>
        </a:defRPr>
      </a:lvl1pPr>
    </p:titleStyle>
    <p:bodyStyle>
      <a:lvl1pPr marL="342900" indent="-342900" algn="l" defTabSz="457200" rtl="0" eaLnBrk="1" latinLnBrk="0" hangingPunct="1">
        <a:spcBef>
          <a:spcPct val="20000"/>
        </a:spcBef>
        <a:buClr>
          <a:srgbClr val="BE002D"/>
        </a:buClr>
        <a:buFont typeface="Arial"/>
        <a:buChar char="•"/>
        <a:defRPr sz="2800" kern="1200">
          <a:solidFill>
            <a:schemeClr val="tx1"/>
          </a:solidFill>
          <a:latin typeface="+mn-lt"/>
          <a:ea typeface="Avenir Book" charset="0"/>
          <a:cs typeface="Avenir Book" charset="0"/>
        </a:defRPr>
      </a:lvl1pPr>
      <a:lvl2pPr marL="742950" indent="-285750" algn="l" defTabSz="457200" rtl="0" eaLnBrk="1" latinLnBrk="0" hangingPunct="1">
        <a:spcBef>
          <a:spcPct val="20000"/>
        </a:spcBef>
        <a:buClr>
          <a:srgbClr val="B4CB4D"/>
        </a:buClr>
        <a:buFont typeface="Arial"/>
        <a:buChar char="•"/>
        <a:defRPr sz="2400" kern="1200">
          <a:solidFill>
            <a:schemeClr val="tx1"/>
          </a:solidFill>
          <a:latin typeface="+mn-lt"/>
          <a:ea typeface="Avenir Book" charset="0"/>
          <a:cs typeface="Avenir Book" charset="0"/>
        </a:defRPr>
      </a:lvl2pPr>
      <a:lvl3pPr marL="1143000" indent="-228600" algn="l" defTabSz="457200" rtl="0" eaLnBrk="1" latinLnBrk="0" hangingPunct="1">
        <a:spcBef>
          <a:spcPct val="20000"/>
        </a:spcBef>
        <a:buClr>
          <a:srgbClr val="001470"/>
        </a:buClr>
        <a:buFont typeface="Arial"/>
        <a:buChar char="•"/>
        <a:defRPr sz="2000" kern="1200">
          <a:solidFill>
            <a:schemeClr val="tx1"/>
          </a:solidFill>
          <a:latin typeface="+mn-lt"/>
          <a:ea typeface="Avenir Book" charset="0"/>
          <a:cs typeface="Avenir Book" charset="0"/>
        </a:defRPr>
      </a:lvl3pPr>
      <a:lvl4pPr marL="1600200" indent="-228600" algn="l" defTabSz="457200" rtl="0" eaLnBrk="1" latinLnBrk="0" hangingPunct="1">
        <a:spcBef>
          <a:spcPct val="20000"/>
        </a:spcBef>
        <a:buSzPct val="75000"/>
        <a:buFont typeface="Wingdings" charset="2"/>
        <a:buChar char="§"/>
        <a:defRPr sz="2000" kern="1200">
          <a:solidFill>
            <a:schemeClr val="tx1"/>
          </a:solidFill>
          <a:latin typeface="+mn-lt"/>
          <a:ea typeface="Avenir Book" charset="0"/>
          <a:cs typeface="Avenir Book" charset="0"/>
        </a:defRPr>
      </a:lvl4pPr>
      <a:lvl5pPr marL="2057400" indent="-228600" algn="l" defTabSz="457200" rtl="0" eaLnBrk="1" latinLnBrk="0" hangingPunct="1">
        <a:spcBef>
          <a:spcPct val="20000"/>
        </a:spcBef>
        <a:buSzPct val="80000"/>
        <a:buFont typeface="Lucida Grande"/>
        <a:buChar char="-"/>
        <a:defRPr sz="2000" kern="1200">
          <a:solidFill>
            <a:schemeClr val="tx1"/>
          </a:solidFill>
          <a:latin typeface="+mn-lt"/>
          <a:ea typeface="Avenir Book" charset="0"/>
          <a:cs typeface="Avenir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ender4stem-project.eu/outputs/gender-stereotypes-in-ste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hyperlink" Target="https://ec.europa.eu/education/education-in-the-eu/digital-education-action-plan_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95325" y="1192192"/>
            <a:ext cx="7772400" cy="2475530"/>
          </a:xfrm>
        </p:spPr>
        <p:txBody>
          <a:bodyPr>
            <a:normAutofit/>
          </a:bodyPr>
          <a:lstStyle/>
          <a:p>
            <a:pPr>
              <a:spcBef>
                <a:spcPts val="600"/>
              </a:spcBef>
            </a:pPr>
            <a:r>
              <a:rPr lang="en-GB" sz="3600" dirty="0">
                <a:solidFill>
                  <a:srgbClr val="002369"/>
                </a:solidFill>
              </a:rPr>
              <a:t>Empower Girls to Embrace their Digital and Entrepreneurial Potential</a:t>
            </a:r>
            <a:endParaRPr lang="en-GB" sz="3600" dirty="0"/>
          </a:p>
        </p:txBody>
      </p:sp>
      <p:sp>
        <p:nvSpPr>
          <p:cNvPr id="3" name="Untertitel 2"/>
          <p:cNvSpPr>
            <a:spLocks noGrp="1"/>
          </p:cNvSpPr>
          <p:nvPr>
            <p:ph type="subTitle" idx="1"/>
          </p:nvPr>
        </p:nvSpPr>
        <p:spPr/>
        <p:txBody>
          <a:bodyPr/>
          <a:lstStyle/>
          <a:p>
            <a:r>
              <a:rPr lang="en-US" i="1" dirty="0"/>
              <a:t>Building a Network</a:t>
            </a:r>
          </a:p>
          <a:p>
            <a:endParaRPr lang="en-US" dirty="0"/>
          </a:p>
        </p:txBody>
      </p:sp>
    </p:spTree>
    <p:extLst>
      <p:ext uri="{BB962C8B-B14F-4D97-AF65-F5344CB8AC3E}">
        <p14:creationId xmlns:p14="http://schemas.microsoft.com/office/powerpoint/2010/main" val="874157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D51678D-1A14-4292-AB6D-D49ED94EA3E7}"/>
              </a:ext>
            </a:extLst>
          </p:cNvPr>
          <p:cNvPicPr>
            <a:picLocks noChangeAspect="1"/>
          </p:cNvPicPr>
          <p:nvPr/>
        </p:nvPicPr>
        <p:blipFill rotWithShape="1">
          <a:blip r:embed="rId3"/>
          <a:srcRect l="38036" t="18087" r="34464" b="7195"/>
          <a:stretch/>
        </p:blipFill>
        <p:spPr>
          <a:xfrm>
            <a:off x="6170395" y="702187"/>
            <a:ext cx="4006595" cy="2041097"/>
          </a:xfrm>
          <a:prstGeom prst="rect">
            <a:avLst/>
          </a:prstGeom>
        </p:spPr>
      </p:pic>
      <p:sp>
        <p:nvSpPr>
          <p:cNvPr id="2" name="Titel 1"/>
          <p:cNvSpPr>
            <a:spLocks noGrp="1"/>
          </p:cNvSpPr>
          <p:nvPr>
            <p:ph type="title"/>
          </p:nvPr>
        </p:nvSpPr>
        <p:spPr>
          <a:xfrm>
            <a:off x="164286" y="2448620"/>
            <a:ext cx="8923980" cy="1517067"/>
          </a:xfrm>
        </p:spPr>
        <p:txBody>
          <a:bodyPr>
            <a:normAutofit/>
          </a:bodyPr>
          <a:lstStyle/>
          <a:p>
            <a:pPr algn="ctr"/>
            <a:r>
              <a:rPr lang="en-GB" dirty="0"/>
              <a:t>Interest girls in STEM/ICT subjects through Summer Schools in 11 European countries</a:t>
            </a:r>
            <a:endParaRPr lang="de-DE" dirty="0"/>
          </a:p>
        </p:txBody>
      </p:sp>
      <p:sp>
        <p:nvSpPr>
          <p:cNvPr id="4" name="Fußzeilenplatzhalter 3"/>
          <p:cNvSpPr>
            <a:spLocks noGrp="1"/>
          </p:cNvSpPr>
          <p:nvPr>
            <p:ph type="ftr" sz="quarter" idx="10"/>
          </p:nvPr>
        </p:nvSpPr>
        <p:spPr/>
        <p:txBody>
          <a:bodyPr/>
          <a:lstStyle/>
          <a:p>
            <a:pPr algn="r"/>
            <a:r>
              <a:rPr lang="en-US" dirty="0">
                <a:solidFill>
                  <a:srgbClr val="CC023B"/>
                </a:solidFill>
              </a:rPr>
              <a:t>Reaching Objective Nr.1</a:t>
            </a:r>
            <a:endParaRPr lang="es-ES_tradnl" dirty="0">
              <a:solidFill>
                <a:srgbClr val="CC023B"/>
              </a:solidFill>
            </a:endParaRPr>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10</a:t>
            </a:fld>
            <a:endParaRPr lang="es-ES_tradnl" dirty="0"/>
          </a:p>
        </p:txBody>
      </p:sp>
      <p:pic>
        <p:nvPicPr>
          <p:cNvPr id="13" name="Grafik 12">
            <a:extLst>
              <a:ext uri="{FF2B5EF4-FFF2-40B4-BE49-F238E27FC236}">
                <a16:creationId xmlns:a16="http://schemas.microsoft.com/office/drawing/2014/main" id="{7757506A-C13C-42EF-87A9-4C23B6998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28090" y="4130989"/>
            <a:ext cx="4750240" cy="1517067"/>
          </a:xfrm>
          <a:prstGeom prst="rect">
            <a:avLst/>
          </a:prstGeom>
          <a:noFill/>
          <a:ln>
            <a:noFill/>
          </a:ln>
        </p:spPr>
      </p:pic>
      <p:pic>
        <p:nvPicPr>
          <p:cNvPr id="12" name="Afbeelding 1">
            <a:extLst>
              <a:ext uri="{FF2B5EF4-FFF2-40B4-BE49-F238E27FC236}">
                <a16:creationId xmlns:a16="http://schemas.microsoft.com/office/drawing/2014/main" id="{40CB100A-499C-49F6-BFAA-EC50B214DA15}"/>
              </a:ext>
            </a:extLst>
          </p:cNvPr>
          <p:cNvPicPr/>
          <p:nvPr/>
        </p:nvPicPr>
        <p:blipFill>
          <a:blip r:embed="rId5"/>
          <a:stretch>
            <a:fillRect/>
          </a:stretch>
        </p:blipFill>
        <p:spPr>
          <a:xfrm>
            <a:off x="7096125" y="4114716"/>
            <a:ext cx="1751298" cy="1460522"/>
          </a:xfrm>
          <a:prstGeom prst="rect">
            <a:avLst/>
          </a:prstGeom>
        </p:spPr>
      </p:pic>
      <p:grpSp>
        <p:nvGrpSpPr>
          <p:cNvPr id="14" name="Group 22">
            <a:extLst>
              <a:ext uri="{FF2B5EF4-FFF2-40B4-BE49-F238E27FC236}">
                <a16:creationId xmlns:a16="http://schemas.microsoft.com/office/drawing/2014/main" id="{BBA6B581-A268-4469-9AC4-5B8CD227BBA5}"/>
              </a:ext>
            </a:extLst>
          </p:cNvPr>
          <p:cNvGrpSpPr/>
          <p:nvPr/>
        </p:nvGrpSpPr>
        <p:grpSpPr>
          <a:xfrm>
            <a:off x="0" y="179014"/>
            <a:ext cx="2718897" cy="2219056"/>
            <a:chOff x="0" y="0"/>
            <a:chExt cx="2149475" cy="1446663"/>
          </a:xfrm>
        </p:grpSpPr>
        <p:pic>
          <p:nvPicPr>
            <p:cNvPr id="15" name="Picture 8">
              <a:extLst>
                <a:ext uri="{FF2B5EF4-FFF2-40B4-BE49-F238E27FC236}">
                  <a16:creationId xmlns:a16="http://schemas.microsoft.com/office/drawing/2014/main" id="{0A0A256B-BCD6-44EB-90DC-5A0C29B05F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44" y="0"/>
              <a:ext cx="2047163" cy="1250315"/>
            </a:xfrm>
            <a:prstGeom prst="rect">
              <a:avLst/>
            </a:prstGeom>
            <a:noFill/>
          </p:spPr>
        </p:pic>
        <p:sp>
          <p:nvSpPr>
            <p:cNvPr id="16" name="Text Box 21">
              <a:extLst>
                <a:ext uri="{FF2B5EF4-FFF2-40B4-BE49-F238E27FC236}">
                  <a16:creationId xmlns:a16="http://schemas.microsoft.com/office/drawing/2014/main" id="{17AC64F7-8C9B-441D-A193-8F0E2FC6E815}"/>
                </a:ext>
              </a:extLst>
            </p:cNvPr>
            <p:cNvSpPr txBox="1"/>
            <p:nvPr/>
          </p:nvSpPr>
          <p:spPr>
            <a:xfrm>
              <a:off x="0" y="1214163"/>
              <a:ext cx="2149475" cy="2325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1000"/>
                </a:spcAft>
              </a:pPr>
              <a:r>
                <a:rPr lang="en-GB" sz="800" b="1">
                  <a:solidFill>
                    <a:srgbClr val="0070C0"/>
                  </a:solidFill>
                  <a:effectLst/>
                  <a:latin typeface="Cambria" panose="02040503050406030204" pitchFamily="18" charset="0"/>
                  <a:ea typeface="MS Mincho" panose="02020609040205080304" pitchFamily="49" charset="-128"/>
                  <a:cs typeface="Times New Roman" panose="02020603050405020304" pitchFamily="18" charset="0"/>
                </a:rPr>
                <a:t>from the Lab “Escape Room”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p:txBody>
        </p:sp>
      </p:grpSp>
      <p:grpSp>
        <p:nvGrpSpPr>
          <p:cNvPr id="17" name="Group 31">
            <a:extLst>
              <a:ext uri="{FF2B5EF4-FFF2-40B4-BE49-F238E27FC236}">
                <a16:creationId xmlns:a16="http://schemas.microsoft.com/office/drawing/2014/main" id="{1F4ED59F-6877-44DA-82EC-7A254FDF1639}"/>
              </a:ext>
            </a:extLst>
          </p:cNvPr>
          <p:cNvGrpSpPr/>
          <p:nvPr/>
        </p:nvGrpSpPr>
        <p:grpSpPr>
          <a:xfrm>
            <a:off x="2805627" y="179014"/>
            <a:ext cx="2391136" cy="1997210"/>
            <a:chOff x="-127556" y="341294"/>
            <a:chExt cx="2424478" cy="1773918"/>
          </a:xfrm>
        </p:grpSpPr>
        <p:pic>
          <p:nvPicPr>
            <p:cNvPr id="18" name="Picture 29">
              <a:extLst>
                <a:ext uri="{FF2B5EF4-FFF2-40B4-BE49-F238E27FC236}">
                  <a16:creationId xmlns:a16="http://schemas.microsoft.com/office/drawing/2014/main" id="{F4E3772A-C3BC-448A-9E6C-33CB5262E76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84" y="341294"/>
              <a:ext cx="2181225" cy="1419860"/>
            </a:xfrm>
            <a:prstGeom prst="rect">
              <a:avLst/>
            </a:prstGeom>
            <a:noFill/>
          </p:spPr>
        </p:pic>
        <p:sp>
          <p:nvSpPr>
            <p:cNvPr id="19" name="Text Box 30">
              <a:extLst>
                <a:ext uri="{FF2B5EF4-FFF2-40B4-BE49-F238E27FC236}">
                  <a16:creationId xmlns:a16="http://schemas.microsoft.com/office/drawing/2014/main" id="{7D2ADA1D-799B-4920-BDEF-F133184987C3}"/>
                </a:ext>
              </a:extLst>
            </p:cNvPr>
            <p:cNvSpPr txBox="1"/>
            <p:nvPr/>
          </p:nvSpPr>
          <p:spPr>
            <a:xfrm>
              <a:off x="-127556" y="1766271"/>
              <a:ext cx="2424478" cy="34894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800" b="1">
                  <a:solidFill>
                    <a:srgbClr val="0070C0"/>
                  </a:solidFill>
                  <a:effectLst/>
                  <a:latin typeface="Cambria" panose="02040503050406030204" pitchFamily="18" charset="0"/>
                  <a:ea typeface="MS Mincho" panose="02020609040205080304" pitchFamily="49" charset="-128"/>
                  <a:cs typeface="Times New Roman" panose="02020603050405020304" pitchFamily="18" charset="0"/>
                </a:rPr>
                <a:t>from the Lab “You can reach… the stars”</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pPr algn="ctr">
                <a:spcAft>
                  <a:spcPts val="1000"/>
                </a:spcAft>
              </a:pPr>
              <a:r>
                <a:rPr lang="de-DE" sz="800" b="1">
                  <a:solidFill>
                    <a:srgbClr val="76923C"/>
                  </a:solidFill>
                  <a:effectLst/>
                  <a:latin typeface="Cambria" panose="02040503050406030204" pitchFamily="18" charset="0"/>
                  <a:ea typeface="MS Mincho" panose="02020609040205080304" pitchFamily="49" charset="-128"/>
                  <a:cs typeface="Times New Roman" panose="02020603050405020304" pitchFamily="18" charset="0"/>
                </a:rPr>
                <a:t>things to take with you</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1000"/>
                </a:spcAft>
              </a:pPr>
              <a:r>
                <a:rPr lang="de-DE" sz="800" b="1">
                  <a:solidFill>
                    <a:srgbClr val="0070C0"/>
                  </a:solidFill>
                  <a:effectLst/>
                  <a:latin typeface="Cambria" panose="02040503050406030204" pitchFamily="18" charset="0"/>
                  <a:ea typeface="MS Mincho" panose="02020609040205080304" pitchFamily="49" charset="-128"/>
                  <a:cs typeface="Times New Roman" panose="02020603050405020304" pitchFamily="18" charset="0"/>
                </a:rPr>
                <a:t>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p:txBody>
        </p:sp>
      </p:grpSp>
      <p:pic>
        <p:nvPicPr>
          <p:cNvPr id="20" name="Picture 14">
            <a:extLst>
              <a:ext uri="{FF2B5EF4-FFF2-40B4-BE49-F238E27FC236}">
                <a16:creationId xmlns:a16="http://schemas.microsoft.com/office/drawing/2014/main" id="{0B7036B4-A598-4305-908E-D9C83650CFAB}"/>
              </a:ext>
            </a:extLst>
          </p:cNvPr>
          <p:cNvPicPr/>
          <p:nvPr/>
        </p:nvPicPr>
        <p:blipFill>
          <a:blip r:embed="rId8"/>
          <a:stretch>
            <a:fillRect/>
          </a:stretch>
        </p:blipFill>
        <p:spPr>
          <a:xfrm>
            <a:off x="204778" y="3429000"/>
            <a:ext cx="1751298" cy="2219056"/>
          </a:xfrm>
          <a:prstGeom prst="rect">
            <a:avLst/>
          </a:prstGeom>
        </p:spPr>
      </p:pic>
      <p:pic>
        <p:nvPicPr>
          <p:cNvPr id="22" name="Picture 7" descr="A picture containing person, indoor&#10;&#10;Description automatically generated">
            <a:extLst>
              <a:ext uri="{FF2B5EF4-FFF2-40B4-BE49-F238E27FC236}">
                <a16:creationId xmlns:a16="http://schemas.microsoft.com/office/drawing/2014/main" id="{F0F05B12-B64F-4A33-AA54-BA058D2A2BE3}"/>
              </a:ext>
            </a:extLst>
          </p:cNvPr>
          <p:cNvPicPr/>
          <p:nvPr/>
        </p:nvPicPr>
        <p:blipFill>
          <a:blip r:embed="rId9"/>
          <a:stretch>
            <a:fillRect/>
          </a:stretch>
        </p:blipFill>
        <p:spPr>
          <a:xfrm>
            <a:off x="5284330" y="184860"/>
            <a:ext cx="1811795" cy="1537875"/>
          </a:xfrm>
          <a:prstGeom prst="rect">
            <a:avLst/>
          </a:prstGeom>
        </p:spPr>
      </p:pic>
    </p:spTree>
    <p:extLst>
      <p:ext uri="{BB962C8B-B14F-4D97-AF65-F5344CB8AC3E}">
        <p14:creationId xmlns:p14="http://schemas.microsoft.com/office/powerpoint/2010/main" val="64134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28600" y="4163334"/>
            <a:ext cx="9258300" cy="1423720"/>
          </a:xfrm>
        </p:spPr>
        <p:txBody>
          <a:bodyPr>
            <a:normAutofit/>
          </a:bodyPr>
          <a:lstStyle/>
          <a:p>
            <a:pPr marL="0" indent="0">
              <a:buNone/>
            </a:pPr>
            <a:r>
              <a:rPr lang="en-GB" b="1" dirty="0">
                <a:solidFill>
                  <a:srgbClr val="4C5F7E"/>
                </a:solidFill>
                <a:latin typeface="Avenir Book" charset="0"/>
              </a:rPr>
              <a:t>Establish societal basis which has the capacity to support girls to tap their STEM, digital and entrepreneurial potential</a:t>
            </a:r>
          </a:p>
          <a:p>
            <a:pPr marL="0" indent="0">
              <a:buNone/>
            </a:pPr>
            <a:endParaRPr lang="en-GB" dirty="0"/>
          </a:p>
          <a:p>
            <a:endParaRPr lang="en-GB" dirty="0"/>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11</a:t>
            </a:fld>
            <a:endParaRPr lang="es-ES_tradnl" dirty="0"/>
          </a:p>
        </p:txBody>
      </p:sp>
      <p:sp>
        <p:nvSpPr>
          <p:cNvPr id="7" name="Titel 6">
            <a:extLst>
              <a:ext uri="{FF2B5EF4-FFF2-40B4-BE49-F238E27FC236}">
                <a16:creationId xmlns:a16="http://schemas.microsoft.com/office/drawing/2014/main" id="{C1CA9242-E42C-43F8-A633-228B0D99314D}"/>
              </a:ext>
            </a:extLst>
          </p:cNvPr>
          <p:cNvSpPr>
            <a:spLocks noGrp="1"/>
          </p:cNvSpPr>
          <p:nvPr>
            <p:ph type="title"/>
          </p:nvPr>
        </p:nvSpPr>
        <p:spPr/>
        <p:txBody>
          <a:bodyPr/>
          <a:lstStyle/>
          <a:p>
            <a:endParaRPr lang="en-GB"/>
          </a:p>
        </p:txBody>
      </p:sp>
      <p:sp>
        <p:nvSpPr>
          <p:cNvPr id="8" name="Fußzeilenplatzhalter 3">
            <a:extLst>
              <a:ext uri="{FF2B5EF4-FFF2-40B4-BE49-F238E27FC236}">
                <a16:creationId xmlns:a16="http://schemas.microsoft.com/office/drawing/2014/main" id="{79CEF0EF-180E-405D-AF1F-0F27ED27676B}"/>
              </a:ext>
            </a:extLst>
          </p:cNvPr>
          <p:cNvSpPr>
            <a:spLocks noGrp="1"/>
          </p:cNvSpPr>
          <p:nvPr>
            <p:ph type="ftr" sz="quarter" idx="10"/>
          </p:nvPr>
        </p:nvSpPr>
        <p:spPr>
          <a:xfrm>
            <a:off x="5772150" y="78468"/>
            <a:ext cx="2647951" cy="365125"/>
          </a:xfrm>
        </p:spPr>
        <p:txBody>
          <a:bodyPr/>
          <a:lstStyle/>
          <a:p>
            <a:pPr algn="r"/>
            <a:r>
              <a:rPr lang="en-US" dirty="0">
                <a:solidFill>
                  <a:srgbClr val="CC023B"/>
                </a:solidFill>
              </a:rPr>
              <a:t>Reaching Objective Nr.2</a:t>
            </a:r>
            <a:endParaRPr lang="es-ES_tradnl" dirty="0">
              <a:solidFill>
                <a:srgbClr val="CC023B"/>
              </a:solidFill>
            </a:endParaRPr>
          </a:p>
        </p:txBody>
      </p:sp>
      <p:pic>
        <p:nvPicPr>
          <p:cNvPr id="10" name="Inhaltsplatzhalter 5">
            <a:extLst>
              <a:ext uri="{FF2B5EF4-FFF2-40B4-BE49-F238E27FC236}">
                <a16:creationId xmlns:a16="http://schemas.microsoft.com/office/drawing/2014/main" id="{4C0D330C-4B66-4420-8D29-698DE7A3F1DA}"/>
              </a:ext>
            </a:extLst>
          </p:cNvPr>
          <p:cNvPicPr>
            <a:picLocks noChangeAspect="1"/>
          </p:cNvPicPr>
          <p:nvPr/>
        </p:nvPicPr>
        <p:blipFill rotWithShape="1">
          <a:blip r:embed="rId3"/>
          <a:srcRect l="26374" t="9131" r="23617" b="8663"/>
          <a:stretch/>
        </p:blipFill>
        <p:spPr>
          <a:xfrm>
            <a:off x="2449347" y="237879"/>
            <a:ext cx="4245306" cy="3925455"/>
          </a:xfrm>
          <a:prstGeom prst="rect">
            <a:avLst/>
          </a:prstGeom>
        </p:spPr>
      </p:pic>
    </p:spTree>
    <p:extLst>
      <p:ext uri="{BB962C8B-B14F-4D97-AF65-F5344CB8AC3E}">
        <p14:creationId xmlns:p14="http://schemas.microsoft.com/office/powerpoint/2010/main" val="700004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7C1100-E59C-4C34-8C79-0C79E761E126}"/>
              </a:ext>
            </a:extLst>
          </p:cNvPr>
          <p:cNvSpPr>
            <a:spLocks noGrp="1"/>
          </p:cNvSpPr>
          <p:nvPr>
            <p:ph type="title"/>
          </p:nvPr>
        </p:nvSpPr>
        <p:spPr>
          <a:xfrm>
            <a:off x="463801" y="372287"/>
            <a:ext cx="8229600" cy="647794"/>
          </a:xfrm>
        </p:spPr>
        <p:txBody>
          <a:bodyPr/>
          <a:lstStyle/>
          <a:p>
            <a:r>
              <a:rPr lang="en-GB" u="sng" dirty="0"/>
              <a:t>Within the network we can</a:t>
            </a:r>
            <a:endParaRPr lang="en-GB" dirty="0"/>
          </a:p>
        </p:txBody>
      </p:sp>
      <p:sp>
        <p:nvSpPr>
          <p:cNvPr id="3" name="Inhaltsplatzhalter 2">
            <a:extLst>
              <a:ext uri="{FF2B5EF4-FFF2-40B4-BE49-F238E27FC236}">
                <a16:creationId xmlns:a16="http://schemas.microsoft.com/office/drawing/2014/main" id="{1AC1CC1F-0F30-46DF-9E7A-A5A732F3F899}"/>
              </a:ext>
            </a:extLst>
          </p:cNvPr>
          <p:cNvSpPr>
            <a:spLocks noGrp="1"/>
          </p:cNvSpPr>
          <p:nvPr>
            <p:ph idx="1"/>
          </p:nvPr>
        </p:nvSpPr>
        <p:spPr>
          <a:xfrm>
            <a:off x="463801" y="1031654"/>
            <a:ext cx="7935292" cy="4885512"/>
          </a:xfrm>
        </p:spPr>
        <p:txBody>
          <a:bodyPr>
            <a:normAutofit fontScale="85000" lnSpcReduction="10000"/>
          </a:bodyPr>
          <a:lstStyle/>
          <a:p>
            <a:r>
              <a:rPr lang="en-GB" dirty="0"/>
              <a:t>Sharing information on</a:t>
            </a:r>
          </a:p>
          <a:p>
            <a:pPr lvl="1"/>
            <a:r>
              <a:rPr lang="en-GB" dirty="0"/>
              <a:t>awareness rising events, STEM/ICT summer schools for girls, presentations on the topics, successful learning plans, structures, best-practices for successful STEM learning environments etc.</a:t>
            </a:r>
          </a:p>
          <a:p>
            <a:pPr marL="342900" lvl="1" indent="-342900">
              <a:buClr>
                <a:srgbClr val="BE002D"/>
              </a:buClr>
            </a:pPr>
            <a:r>
              <a:rPr lang="en-GB" sz="2900" dirty="0"/>
              <a:t>Spreading or providing </a:t>
            </a:r>
          </a:p>
          <a:p>
            <a:pPr lvl="1"/>
            <a:r>
              <a:rPr lang="en-GB" sz="2500" dirty="0"/>
              <a:t>concise information texts on relevant topics (shortcomings of STEM/digital education, drop-out rates of girls, roles and barriers of girls, severe upcoming shortage of digital skills, loss of innovation capacity for Europe, etc.) for us to publish.</a:t>
            </a:r>
          </a:p>
          <a:p>
            <a:pPr lvl="1"/>
            <a:r>
              <a:rPr lang="en-GB" sz="2500" dirty="0"/>
              <a:t>relevant up-to-date research results, papers etc.</a:t>
            </a:r>
          </a:p>
          <a:p>
            <a:pPr lvl="1"/>
            <a:r>
              <a:rPr lang="en-GB" sz="2500" dirty="0"/>
              <a:t>GEM guidelines for summer camps</a:t>
            </a:r>
          </a:p>
          <a:p>
            <a:pPr marL="342900" lvl="1" indent="-342900">
              <a:buClr>
                <a:srgbClr val="BE002D"/>
              </a:buClr>
            </a:pPr>
            <a:r>
              <a:rPr lang="en-GB" sz="2800" dirty="0"/>
              <a:t>Engaging in initiatives to overcome stereotypes </a:t>
            </a:r>
          </a:p>
          <a:p>
            <a:r>
              <a:rPr lang="en-GB" dirty="0"/>
              <a:t>Supporting information events for girls all over Europe to present various education and training options</a:t>
            </a:r>
          </a:p>
          <a:p>
            <a:pPr fontAlgn="base"/>
            <a:endParaRPr lang="en-GB" dirty="0"/>
          </a:p>
        </p:txBody>
      </p:sp>
      <p:sp>
        <p:nvSpPr>
          <p:cNvPr id="5" name="Foliennummernplatzhalter 4">
            <a:extLst>
              <a:ext uri="{FF2B5EF4-FFF2-40B4-BE49-F238E27FC236}">
                <a16:creationId xmlns:a16="http://schemas.microsoft.com/office/drawing/2014/main" id="{6AEC8A53-0F72-4CEA-934C-C7AF0325E77B}"/>
              </a:ext>
            </a:extLst>
          </p:cNvPr>
          <p:cNvSpPr>
            <a:spLocks noGrp="1"/>
          </p:cNvSpPr>
          <p:nvPr>
            <p:ph type="sldNum" sz="quarter" idx="11"/>
          </p:nvPr>
        </p:nvSpPr>
        <p:spPr/>
        <p:txBody>
          <a:bodyPr/>
          <a:lstStyle/>
          <a:p>
            <a:r>
              <a:rPr lang="es-ES_tradnl" sz="1200"/>
              <a:t>|  </a:t>
            </a:r>
            <a:fld id="{9DD0088F-7E4A-9C4B-9ED2-72FAF1293163}" type="slidenum">
              <a:rPr lang="es-ES_tradnl" smtClean="0"/>
              <a:pPr/>
              <a:t>12</a:t>
            </a:fld>
            <a:endParaRPr lang="es-ES_tradnl" dirty="0"/>
          </a:p>
        </p:txBody>
      </p:sp>
      <p:sp>
        <p:nvSpPr>
          <p:cNvPr id="7" name="Fußzeilenplatzhalter 3">
            <a:extLst>
              <a:ext uri="{FF2B5EF4-FFF2-40B4-BE49-F238E27FC236}">
                <a16:creationId xmlns:a16="http://schemas.microsoft.com/office/drawing/2014/main" id="{42927D9B-7D3B-4B08-A1C7-CB19874439FD}"/>
              </a:ext>
            </a:extLst>
          </p:cNvPr>
          <p:cNvSpPr>
            <a:spLocks noGrp="1"/>
          </p:cNvSpPr>
          <p:nvPr>
            <p:ph type="ftr" sz="quarter" idx="10"/>
          </p:nvPr>
        </p:nvSpPr>
        <p:spPr>
          <a:xfrm>
            <a:off x="5772150" y="78468"/>
            <a:ext cx="2647951" cy="365125"/>
          </a:xfrm>
        </p:spPr>
        <p:txBody>
          <a:bodyPr/>
          <a:lstStyle/>
          <a:p>
            <a:pPr algn="r"/>
            <a:r>
              <a:rPr lang="en-US" dirty="0">
                <a:solidFill>
                  <a:srgbClr val="CC023B"/>
                </a:solidFill>
              </a:rPr>
              <a:t>Reaching Objective Nr.2</a:t>
            </a:r>
            <a:endParaRPr lang="es-ES_tradnl" dirty="0">
              <a:solidFill>
                <a:srgbClr val="CC023B"/>
              </a:solidFill>
            </a:endParaRPr>
          </a:p>
        </p:txBody>
      </p:sp>
    </p:spTree>
    <p:extLst>
      <p:ext uri="{BB962C8B-B14F-4D97-AF65-F5344CB8AC3E}">
        <p14:creationId xmlns:p14="http://schemas.microsoft.com/office/powerpoint/2010/main" val="215074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7C1100-E59C-4C34-8C79-0C79E761E126}"/>
              </a:ext>
            </a:extLst>
          </p:cNvPr>
          <p:cNvSpPr>
            <a:spLocks noGrp="1"/>
          </p:cNvSpPr>
          <p:nvPr>
            <p:ph type="title"/>
          </p:nvPr>
        </p:nvSpPr>
        <p:spPr/>
        <p:txBody>
          <a:bodyPr/>
          <a:lstStyle/>
          <a:p>
            <a:r>
              <a:rPr lang="en-GB" u="sng" dirty="0"/>
              <a:t>Within the network we can</a:t>
            </a:r>
            <a:endParaRPr lang="en-GB" dirty="0"/>
          </a:p>
        </p:txBody>
      </p:sp>
      <p:sp>
        <p:nvSpPr>
          <p:cNvPr id="3" name="Inhaltsplatzhalter 2">
            <a:extLst>
              <a:ext uri="{FF2B5EF4-FFF2-40B4-BE49-F238E27FC236}">
                <a16:creationId xmlns:a16="http://schemas.microsoft.com/office/drawing/2014/main" id="{1AC1CC1F-0F30-46DF-9E7A-A5A732F3F899}"/>
              </a:ext>
            </a:extLst>
          </p:cNvPr>
          <p:cNvSpPr>
            <a:spLocks noGrp="1"/>
          </p:cNvSpPr>
          <p:nvPr>
            <p:ph idx="1"/>
          </p:nvPr>
        </p:nvSpPr>
        <p:spPr>
          <a:xfrm>
            <a:off x="457200" y="1447800"/>
            <a:ext cx="8229600" cy="4525963"/>
          </a:xfrm>
        </p:spPr>
        <p:txBody>
          <a:bodyPr>
            <a:normAutofit fontScale="92500" lnSpcReduction="10000"/>
          </a:bodyPr>
          <a:lstStyle/>
          <a:p>
            <a:r>
              <a:rPr lang="en-GB" dirty="0"/>
              <a:t>organizing open days at STEM/ICT companies and school visits </a:t>
            </a:r>
          </a:p>
          <a:p>
            <a:r>
              <a:rPr lang="en-GB" dirty="0"/>
              <a:t>organising together awareness rising events, summer schools</a:t>
            </a:r>
          </a:p>
          <a:p>
            <a:r>
              <a:rPr lang="en-GB" dirty="0"/>
              <a:t>organize informative events and workshops such as parental evenings at schools, student sessions - meetings with policy-makers (regional/national but also European level)</a:t>
            </a:r>
          </a:p>
          <a:p>
            <a:r>
              <a:rPr lang="en-GB" dirty="0"/>
              <a:t>Linking and capitalizing on complementary initiatives</a:t>
            </a:r>
          </a:p>
          <a:p>
            <a:pPr lvl="1"/>
            <a:r>
              <a:rPr lang="en-GB" dirty="0"/>
              <a:t> </a:t>
            </a:r>
            <a:r>
              <a:rPr lang="en-GB" sz="2500" dirty="0"/>
              <a:t>exchange experiences, mutual expertise benefit, etc.</a:t>
            </a:r>
            <a:endParaRPr lang="en-GB" dirty="0"/>
          </a:p>
          <a:p>
            <a:r>
              <a:rPr lang="en-GB" dirty="0"/>
              <a:t>…</a:t>
            </a:r>
          </a:p>
          <a:p>
            <a:endParaRPr lang="en-GB" dirty="0"/>
          </a:p>
          <a:p>
            <a:endParaRPr lang="en-GB" dirty="0"/>
          </a:p>
          <a:p>
            <a:endParaRPr lang="en-GB" dirty="0"/>
          </a:p>
          <a:p>
            <a:endParaRPr lang="en-GB" dirty="0"/>
          </a:p>
        </p:txBody>
      </p:sp>
      <p:sp>
        <p:nvSpPr>
          <p:cNvPr id="5" name="Foliennummernplatzhalter 4">
            <a:extLst>
              <a:ext uri="{FF2B5EF4-FFF2-40B4-BE49-F238E27FC236}">
                <a16:creationId xmlns:a16="http://schemas.microsoft.com/office/drawing/2014/main" id="{6AEC8A53-0F72-4CEA-934C-C7AF0325E77B}"/>
              </a:ext>
            </a:extLst>
          </p:cNvPr>
          <p:cNvSpPr>
            <a:spLocks noGrp="1"/>
          </p:cNvSpPr>
          <p:nvPr>
            <p:ph type="sldNum" sz="quarter" idx="11"/>
          </p:nvPr>
        </p:nvSpPr>
        <p:spPr/>
        <p:txBody>
          <a:bodyPr/>
          <a:lstStyle/>
          <a:p>
            <a:r>
              <a:rPr lang="es-ES_tradnl" sz="1200"/>
              <a:t>|  </a:t>
            </a:r>
            <a:fld id="{9DD0088F-7E4A-9C4B-9ED2-72FAF1293163}" type="slidenum">
              <a:rPr lang="es-ES_tradnl" smtClean="0"/>
              <a:pPr/>
              <a:t>13</a:t>
            </a:fld>
            <a:endParaRPr lang="es-ES_tradnl" dirty="0"/>
          </a:p>
        </p:txBody>
      </p:sp>
      <p:sp>
        <p:nvSpPr>
          <p:cNvPr id="6" name="Fußzeilenplatzhalter 3">
            <a:extLst>
              <a:ext uri="{FF2B5EF4-FFF2-40B4-BE49-F238E27FC236}">
                <a16:creationId xmlns:a16="http://schemas.microsoft.com/office/drawing/2014/main" id="{768E75B6-DCB8-43CC-AF50-41D7A2D28DE0}"/>
              </a:ext>
            </a:extLst>
          </p:cNvPr>
          <p:cNvSpPr>
            <a:spLocks noGrp="1"/>
          </p:cNvSpPr>
          <p:nvPr>
            <p:ph type="ftr" sz="quarter" idx="10"/>
          </p:nvPr>
        </p:nvSpPr>
        <p:spPr>
          <a:xfrm>
            <a:off x="5772150" y="78468"/>
            <a:ext cx="2647951" cy="365125"/>
          </a:xfrm>
        </p:spPr>
        <p:txBody>
          <a:bodyPr/>
          <a:lstStyle/>
          <a:p>
            <a:pPr algn="r"/>
            <a:r>
              <a:rPr lang="en-US" dirty="0">
                <a:solidFill>
                  <a:srgbClr val="CC023B"/>
                </a:solidFill>
              </a:rPr>
              <a:t>Reaching Objective Nr.2</a:t>
            </a:r>
            <a:endParaRPr lang="es-ES_tradnl" dirty="0">
              <a:solidFill>
                <a:srgbClr val="CC023B"/>
              </a:solidFill>
            </a:endParaRPr>
          </a:p>
        </p:txBody>
      </p:sp>
    </p:spTree>
    <p:extLst>
      <p:ext uri="{BB962C8B-B14F-4D97-AF65-F5344CB8AC3E}">
        <p14:creationId xmlns:p14="http://schemas.microsoft.com/office/powerpoint/2010/main" val="1967513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B9E8A-2B5B-488F-A0D9-97700BD7522C}"/>
              </a:ext>
            </a:extLst>
          </p:cNvPr>
          <p:cNvSpPr>
            <a:spLocks noGrp="1"/>
          </p:cNvSpPr>
          <p:nvPr>
            <p:ph type="title"/>
          </p:nvPr>
        </p:nvSpPr>
        <p:spPr>
          <a:xfrm>
            <a:off x="1" y="152212"/>
            <a:ext cx="8229600" cy="647794"/>
          </a:xfrm>
        </p:spPr>
        <p:txBody>
          <a:bodyPr/>
          <a:lstStyle/>
          <a:p>
            <a:r>
              <a:rPr lang="en-GB" dirty="0"/>
              <a:t>Further steps</a:t>
            </a:r>
          </a:p>
        </p:txBody>
      </p:sp>
      <p:sp>
        <p:nvSpPr>
          <p:cNvPr id="3" name="Inhaltsplatzhalter 2">
            <a:extLst>
              <a:ext uri="{FF2B5EF4-FFF2-40B4-BE49-F238E27FC236}">
                <a16:creationId xmlns:a16="http://schemas.microsoft.com/office/drawing/2014/main" id="{E6A07473-7867-49A9-90C4-91936ACF0AA7}"/>
              </a:ext>
            </a:extLst>
          </p:cNvPr>
          <p:cNvSpPr>
            <a:spLocks noGrp="1"/>
          </p:cNvSpPr>
          <p:nvPr>
            <p:ph idx="1"/>
          </p:nvPr>
        </p:nvSpPr>
        <p:spPr/>
        <p:txBody>
          <a:bodyPr/>
          <a:lstStyle/>
          <a:p>
            <a:pPr marL="0" indent="0">
              <a:buNone/>
            </a:pPr>
            <a:r>
              <a:rPr lang="en-GB" dirty="0"/>
              <a:t> </a:t>
            </a:r>
          </a:p>
        </p:txBody>
      </p:sp>
      <p:sp>
        <p:nvSpPr>
          <p:cNvPr id="4" name="Fußzeilenplatzhalter 3">
            <a:extLst>
              <a:ext uri="{FF2B5EF4-FFF2-40B4-BE49-F238E27FC236}">
                <a16:creationId xmlns:a16="http://schemas.microsoft.com/office/drawing/2014/main" id="{749D82BC-24A9-4C9E-890A-53D0647F4649}"/>
              </a:ext>
            </a:extLst>
          </p:cNvPr>
          <p:cNvSpPr>
            <a:spLocks noGrp="1"/>
          </p:cNvSpPr>
          <p:nvPr>
            <p:ph type="ftr" sz="quarter" idx="10"/>
          </p:nvPr>
        </p:nvSpPr>
        <p:spPr/>
        <p:txBody>
          <a:bodyPr/>
          <a:lstStyle/>
          <a:p>
            <a:pPr algn="r"/>
            <a:r>
              <a:rPr lang="en-US" dirty="0">
                <a:solidFill>
                  <a:srgbClr val="CC023B"/>
                </a:solidFill>
              </a:rPr>
              <a:t>GEM Network </a:t>
            </a:r>
            <a:endParaRPr lang="es-ES_tradnl" dirty="0">
              <a:solidFill>
                <a:srgbClr val="CC023B"/>
              </a:solidFill>
            </a:endParaRPr>
          </a:p>
        </p:txBody>
      </p:sp>
      <p:sp>
        <p:nvSpPr>
          <p:cNvPr id="5" name="Foliennummernplatzhalter 4">
            <a:extLst>
              <a:ext uri="{FF2B5EF4-FFF2-40B4-BE49-F238E27FC236}">
                <a16:creationId xmlns:a16="http://schemas.microsoft.com/office/drawing/2014/main" id="{157F4DC6-165E-4BBB-8A8E-C33F128D2E65}"/>
              </a:ext>
            </a:extLst>
          </p:cNvPr>
          <p:cNvSpPr>
            <a:spLocks noGrp="1"/>
          </p:cNvSpPr>
          <p:nvPr>
            <p:ph type="sldNum" sz="quarter" idx="11"/>
          </p:nvPr>
        </p:nvSpPr>
        <p:spPr/>
        <p:txBody>
          <a:bodyPr/>
          <a:lstStyle/>
          <a:p>
            <a:r>
              <a:rPr lang="es-ES_tradnl" sz="1200"/>
              <a:t>|  </a:t>
            </a:r>
            <a:fld id="{9DD0088F-7E4A-9C4B-9ED2-72FAF1293163}" type="slidenum">
              <a:rPr lang="es-ES_tradnl" smtClean="0"/>
              <a:pPr/>
              <a:t>14</a:t>
            </a:fld>
            <a:endParaRPr lang="es-ES_tradnl" dirty="0"/>
          </a:p>
        </p:txBody>
      </p:sp>
      <p:pic>
        <p:nvPicPr>
          <p:cNvPr id="8" name="Grafik 7">
            <a:extLst>
              <a:ext uri="{FF2B5EF4-FFF2-40B4-BE49-F238E27FC236}">
                <a16:creationId xmlns:a16="http://schemas.microsoft.com/office/drawing/2014/main" id="{1EB918F6-401D-41A5-93AC-4DA635806EDC}"/>
              </a:ext>
            </a:extLst>
          </p:cNvPr>
          <p:cNvPicPr>
            <a:picLocks noChangeAspect="1"/>
          </p:cNvPicPr>
          <p:nvPr/>
        </p:nvPicPr>
        <p:blipFill rotWithShape="1">
          <a:blip r:embed="rId3"/>
          <a:srcRect l="3666" t="10592" b="7334"/>
          <a:stretch/>
        </p:blipFill>
        <p:spPr>
          <a:xfrm>
            <a:off x="167640" y="1097598"/>
            <a:ext cx="8808720" cy="4221480"/>
          </a:xfrm>
          <a:prstGeom prst="rect">
            <a:avLst/>
          </a:prstGeom>
        </p:spPr>
      </p:pic>
    </p:spTree>
    <p:extLst>
      <p:ext uri="{BB962C8B-B14F-4D97-AF65-F5344CB8AC3E}">
        <p14:creationId xmlns:p14="http://schemas.microsoft.com/office/powerpoint/2010/main" val="231719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EAE55E-4BC1-44EB-9397-CC35C1878CF4}"/>
              </a:ext>
            </a:extLst>
          </p:cNvPr>
          <p:cNvSpPr>
            <a:spLocks noGrp="1"/>
          </p:cNvSpPr>
          <p:nvPr>
            <p:ph type="title"/>
          </p:nvPr>
        </p:nvSpPr>
        <p:spPr>
          <a:xfrm>
            <a:off x="235201" y="804305"/>
            <a:ext cx="8908799" cy="866360"/>
          </a:xfrm>
        </p:spPr>
        <p:txBody>
          <a:bodyPr>
            <a:normAutofit fontScale="90000"/>
          </a:bodyPr>
          <a:lstStyle/>
          <a:p>
            <a:r>
              <a:rPr lang="en-GB" dirty="0"/>
              <a:t>Please rename yourself and include: name, institution, country</a:t>
            </a:r>
          </a:p>
        </p:txBody>
      </p:sp>
      <p:sp>
        <p:nvSpPr>
          <p:cNvPr id="3" name="Inhaltsplatzhalter 2">
            <a:extLst>
              <a:ext uri="{FF2B5EF4-FFF2-40B4-BE49-F238E27FC236}">
                <a16:creationId xmlns:a16="http://schemas.microsoft.com/office/drawing/2014/main" id="{F9189713-8EC6-4786-BAF8-526FA175D63E}"/>
              </a:ext>
            </a:extLst>
          </p:cNvPr>
          <p:cNvSpPr>
            <a:spLocks noGrp="1"/>
          </p:cNvSpPr>
          <p:nvPr>
            <p:ph idx="1"/>
          </p:nvPr>
        </p:nvSpPr>
        <p:spPr/>
        <p:txBody>
          <a:bodyPr/>
          <a:lstStyle/>
          <a:p>
            <a:endParaRPr lang="en-GB"/>
          </a:p>
        </p:txBody>
      </p:sp>
      <p:sp>
        <p:nvSpPr>
          <p:cNvPr id="5" name="Foliennummernplatzhalter 4">
            <a:extLst>
              <a:ext uri="{FF2B5EF4-FFF2-40B4-BE49-F238E27FC236}">
                <a16:creationId xmlns:a16="http://schemas.microsoft.com/office/drawing/2014/main" id="{B0B7F70E-6100-4610-AA3C-F1A64B71B129}"/>
              </a:ext>
            </a:extLst>
          </p:cNvPr>
          <p:cNvSpPr>
            <a:spLocks noGrp="1"/>
          </p:cNvSpPr>
          <p:nvPr>
            <p:ph type="sldNum" sz="quarter" idx="11"/>
          </p:nvPr>
        </p:nvSpPr>
        <p:spPr/>
        <p:txBody>
          <a:bodyPr/>
          <a:lstStyle/>
          <a:p>
            <a:r>
              <a:rPr lang="es-ES_tradnl" sz="1200"/>
              <a:t>|  </a:t>
            </a:r>
            <a:fld id="{9DD0088F-7E4A-9C4B-9ED2-72FAF1293163}" type="slidenum">
              <a:rPr lang="es-ES_tradnl" smtClean="0"/>
              <a:pPr/>
              <a:t>15</a:t>
            </a:fld>
            <a:endParaRPr lang="es-ES_tradnl" dirty="0"/>
          </a:p>
        </p:txBody>
      </p:sp>
      <p:pic>
        <p:nvPicPr>
          <p:cNvPr id="6" name="Grafik 5">
            <a:extLst>
              <a:ext uri="{FF2B5EF4-FFF2-40B4-BE49-F238E27FC236}">
                <a16:creationId xmlns:a16="http://schemas.microsoft.com/office/drawing/2014/main" id="{0B99E287-8A98-4612-9757-E21C0B6BC8A5}"/>
              </a:ext>
            </a:extLst>
          </p:cNvPr>
          <p:cNvPicPr>
            <a:picLocks noChangeAspect="1"/>
          </p:cNvPicPr>
          <p:nvPr/>
        </p:nvPicPr>
        <p:blipFill rotWithShape="1">
          <a:blip r:embed="rId3"/>
          <a:srcRect l="24000" b="20371"/>
          <a:stretch/>
        </p:blipFill>
        <p:spPr>
          <a:xfrm>
            <a:off x="1097280" y="1600200"/>
            <a:ext cx="6949440" cy="4095750"/>
          </a:xfrm>
          <a:prstGeom prst="rect">
            <a:avLst/>
          </a:prstGeom>
        </p:spPr>
      </p:pic>
    </p:spTree>
    <p:extLst>
      <p:ext uri="{BB962C8B-B14F-4D97-AF65-F5344CB8AC3E}">
        <p14:creationId xmlns:p14="http://schemas.microsoft.com/office/powerpoint/2010/main" val="2235803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6BC8214-4E2A-4C28-A827-CAF8D80DB28E}"/>
              </a:ext>
            </a:extLst>
          </p:cNvPr>
          <p:cNvSpPr>
            <a:spLocks noGrp="1"/>
          </p:cNvSpPr>
          <p:nvPr>
            <p:ph type="ctrTitle"/>
          </p:nvPr>
        </p:nvSpPr>
        <p:spPr/>
        <p:txBody>
          <a:bodyPr/>
          <a:lstStyle/>
          <a:p>
            <a:r>
              <a:rPr lang="en-GB" dirty="0"/>
              <a:t>Thank you!</a:t>
            </a:r>
          </a:p>
        </p:txBody>
      </p:sp>
      <p:sp>
        <p:nvSpPr>
          <p:cNvPr id="7" name="Untertitel 6">
            <a:extLst>
              <a:ext uri="{FF2B5EF4-FFF2-40B4-BE49-F238E27FC236}">
                <a16:creationId xmlns:a16="http://schemas.microsoft.com/office/drawing/2014/main" id="{BC3A36D9-BB20-46D4-8AAE-3B575EF868C4}"/>
              </a:ext>
            </a:extLst>
          </p:cNvPr>
          <p:cNvSpPr>
            <a:spLocks noGrp="1"/>
          </p:cNvSpPr>
          <p:nvPr>
            <p:ph type="subTitle" idx="1"/>
          </p:nvPr>
        </p:nvSpPr>
        <p:spPr/>
        <p:txBody>
          <a:bodyPr/>
          <a:lstStyle/>
          <a:p>
            <a:endParaRPr lang="en-GB" dirty="0"/>
          </a:p>
        </p:txBody>
      </p:sp>
      <p:sp>
        <p:nvSpPr>
          <p:cNvPr id="5" name="Foliennummernplatzhalter 4">
            <a:extLst>
              <a:ext uri="{FF2B5EF4-FFF2-40B4-BE49-F238E27FC236}">
                <a16:creationId xmlns:a16="http://schemas.microsoft.com/office/drawing/2014/main" id="{892A9B93-82EE-4DF5-92C1-CFD789FBBB89}"/>
              </a:ext>
            </a:extLst>
          </p:cNvPr>
          <p:cNvSpPr>
            <a:spLocks noGrp="1"/>
          </p:cNvSpPr>
          <p:nvPr>
            <p:ph type="sldNum" sz="quarter" idx="4294967295"/>
          </p:nvPr>
        </p:nvSpPr>
        <p:spPr>
          <a:xfrm>
            <a:off x="8555038" y="55563"/>
            <a:ext cx="588962" cy="365125"/>
          </a:xfrm>
        </p:spPr>
        <p:txBody>
          <a:bodyPr/>
          <a:lstStyle/>
          <a:p>
            <a:r>
              <a:rPr lang="es-ES_tradnl" sz="1200"/>
              <a:t>|  </a:t>
            </a:r>
            <a:fld id="{9DD0088F-7E4A-9C4B-9ED2-72FAF1293163}" type="slidenum">
              <a:rPr lang="es-ES_tradnl" smtClean="0"/>
              <a:pPr/>
              <a:t>16</a:t>
            </a:fld>
            <a:endParaRPr lang="es-ES_tradnl" dirty="0"/>
          </a:p>
        </p:txBody>
      </p:sp>
    </p:spTree>
    <p:extLst>
      <p:ext uri="{BB962C8B-B14F-4D97-AF65-F5344CB8AC3E}">
        <p14:creationId xmlns:p14="http://schemas.microsoft.com/office/powerpoint/2010/main" val="3989416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AD46B4-946F-4C76-BB6E-90F39389D5BA}"/>
              </a:ext>
            </a:extLst>
          </p:cNvPr>
          <p:cNvSpPr>
            <a:spLocks noGrp="1"/>
          </p:cNvSpPr>
          <p:nvPr>
            <p:ph type="title"/>
          </p:nvPr>
        </p:nvSpPr>
        <p:spPr/>
        <p:txBody>
          <a:bodyPr/>
          <a:lstStyle/>
          <a:p>
            <a:endParaRPr lang="en-GB"/>
          </a:p>
        </p:txBody>
      </p:sp>
      <p:sp>
        <p:nvSpPr>
          <p:cNvPr id="3" name="Inhaltsplatzhalter 2">
            <a:extLst>
              <a:ext uri="{FF2B5EF4-FFF2-40B4-BE49-F238E27FC236}">
                <a16:creationId xmlns:a16="http://schemas.microsoft.com/office/drawing/2014/main" id="{5224E823-DED0-4DFD-B030-CF0A43851BF3}"/>
              </a:ext>
            </a:extLst>
          </p:cNvPr>
          <p:cNvSpPr>
            <a:spLocks noGrp="1"/>
          </p:cNvSpPr>
          <p:nvPr>
            <p:ph idx="1"/>
          </p:nvPr>
        </p:nvSpPr>
        <p:spPr/>
        <p:txBody>
          <a:bodyPr/>
          <a:lstStyle/>
          <a:p>
            <a:endParaRPr lang="en-GB"/>
          </a:p>
        </p:txBody>
      </p:sp>
      <p:sp>
        <p:nvSpPr>
          <p:cNvPr id="5" name="Foliennummernplatzhalter 4">
            <a:extLst>
              <a:ext uri="{FF2B5EF4-FFF2-40B4-BE49-F238E27FC236}">
                <a16:creationId xmlns:a16="http://schemas.microsoft.com/office/drawing/2014/main" id="{E384ADD6-6C55-4DCC-8BEC-1417A5EB6870}"/>
              </a:ext>
            </a:extLst>
          </p:cNvPr>
          <p:cNvSpPr>
            <a:spLocks noGrp="1"/>
          </p:cNvSpPr>
          <p:nvPr>
            <p:ph type="sldNum" sz="quarter" idx="11"/>
          </p:nvPr>
        </p:nvSpPr>
        <p:spPr/>
        <p:txBody>
          <a:bodyPr/>
          <a:lstStyle/>
          <a:p>
            <a:r>
              <a:rPr lang="es-ES_tradnl" sz="1200"/>
              <a:t>|  </a:t>
            </a:r>
            <a:fld id="{9DD0088F-7E4A-9C4B-9ED2-72FAF1293163}" type="slidenum">
              <a:rPr lang="es-ES_tradnl" smtClean="0"/>
              <a:pPr/>
              <a:t>17</a:t>
            </a:fld>
            <a:endParaRPr lang="es-ES_tradnl" dirty="0"/>
          </a:p>
        </p:txBody>
      </p:sp>
      <p:pic>
        <p:nvPicPr>
          <p:cNvPr id="6" name="Grafik 5">
            <a:extLst>
              <a:ext uri="{FF2B5EF4-FFF2-40B4-BE49-F238E27FC236}">
                <a16:creationId xmlns:a16="http://schemas.microsoft.com/office/drawing/2014/main" id="{66165991-C8F7-45FC-9A15-C7AF2DF96855}"/>
              </a:ext>
            </a:extLst>
          </p:cNvPr>
          <p:cNvPicPr>
            <a:picLocks noChangeAspect="1"/>
          </p:cNvPicPr>
          <p:nvPr/>
        </p:nvPicPr>
        <p:blipFill rotWithShape="1">
          <a:blip r:embed="rId3"/>
          <a:srcRect l="3648" t="11481" r="20676" b="10240"/>
          <a:stretch/>
        </p:blipFill>
        <p:spPr>
          <a:xfrm>
            <a:off x="333632" y="420442"/>
            <a:ext cx="8587946" cy="4996855"/>
          </a:xfrm>
          <a:prstGeom prst="rect">
            <a:avLst/>
          </a:prstGeom>
        </p:spPr>
      </p:pic>
      <p:pic>
        <p:nvPicPr>
          <p:cNvPr id="7" name="Grafik 6">
            <a:extLst>
              <a:ext uri="{FF2B5EF4-FFF2-40B4-BE49-F238E27FC236}">
                <a16:creationId xmlns:a16="http://schemas.microsoft.com/office/drawing/2014/main" id="{F60048F4-2CFF-4BE1-A0D2-211D8DD6189F}"/>
              </a:ext>
            </a:extLst>
          </p:cNvPr>
          <p:cNvPicPr>
            <a:picLocks noChangeAspect="1"/>
          </p:cNvPicPr>
          <p:nvPr/>
        </p:nvPicPr>
        <p:blipFill rotWithShape="1">
          <a:blip r:embed="rId4"/>
          <a:srcRect l="86351" t="20833" r="542" b="62012"/>
          <a:stretch/>
        </p:blipFill>
        <p:spPr>
          <a:xfrm>
            <a:off x="7722973" y="1440703"/>
            <a:ext cx="1198605" cy="882367"/>
          </a:xfrm>
          <a:prstGeom prst="rect">
            <a:avLst/>
          </a:prstGeom>
        </p:spPr>
      </p:pic>
    </p:spTree>
    <p:extLst>
      <p:ext uri="{BB962C8B-B14F-4D97-AF65-F5344CB8AC3E}">
        <p14:creationId xmlns:p14="http://schemas.microsoft.com/office/powerpoint/2010/main" val="358578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35DB7-6FCB-4255-8569-66952DD723A4}"/>
              </a:ext>
            </a:extLst>
          </p:cNvPr>
          <p:cNvSpPr>
            <a:spLocks noGrp="1"/>
          </p:cNvSpPr>
          <p:nvPr>
            <p:ph type="title"/>
          </p:nvPr>
        </p:nvSpPr>
        <p:spPr/>
        <p:txBody>
          <a:bodyPr/>
          <a:lstStyle/>
          <a:p>
            <a:endParaRPr lang="en-GB" dirty="0"/>
          </a:p>
        </p:txBody>
      </p:sp>
      <p:sp>
        <p:nvSpPr>
          <p:cNvPr id="5" name="Foliennummernplatzhalter 4">
            <a:extLst>
              <a:ext uri="{FF2B5EF4-FFF2-40B4-BE49-F238E27FC236}">
                <a16:creationId xmlns:a16="http://schemas.microsoft.com/office/drawing/2014/main" id="{3609000A-DDE7-4669-8B64-1820C0FE75DE}"/>
              </a:ext>
            </a:extLst>
          </p:cNvPr>
          <p:cNvSpPr>
            <a:spLocks noGrp="1"/>
          </p:cNvSpPr>
          <p:nvPr>
            <p:ph type="sldNum" sz="quarter" idx="11"/>
          </p:nvPr>
        </p:nvSpPr>
        <p:spPr/>
        <p:txBody>
          <a:bodyPr/>
          <a:lstStyle/>
          <a:p>
            <a:r>
              <a:rPr lang="es-ES_tradnl" sz="1200"/>
              <a:t>|  </a:t>
            </a:r>
            <a:fld id="{9DD0088F-7E4A-9C4B-9ED2-72FAF1293163}" type="slidenum">
              <a:rPr lang="es-ES_tradnl" smtClean="0"/>
              <a:pPr/>
              <a:t>2</a:t>
            </a:fld>
            <a:endParaRPr lang="es-ES_tradnl" dirty="0"/>
          </a:p>
        </p:txBody>
      </p:sp>
      <p:sp>
        <p:nvSpPr>
          <p:cNvPr id="4" name="Inhaltsplatzhalter 3">
            <a:extLst>
              <a:ext uri="{FF2B5EF4-FFF2-40B4-BE49-F238E27FC236}">
                <a16:creationId xmlns:a16="http://schemas.microsoft.com/office/drawing/2014/main" id="{2459745F-2D0E-4987-95DA-0CEDD17F50DC}"/>
              </a:ext>
            </a:extLst>
          </p:cNvPr>
          <p:cNvSpPr>
            <a:spLocks noGrp="1"/>
          </p:cNvSpPr>
          <p:nvPr>
            <p:ph idx="1"/>
          </p:nvPr>
        </p:nvSpPr>
        <p:spPr/>
        <p:txBody>
          <a:bodyPr/>
          <a:lstStyle/>
          <a:p>
            <a:endParaRPr lang="en-GB"/>
          </a:p>
        </p:txBody>
      </p:sp>
      <p:pic>
        <p:nvPicPr>
          <p:cNvPr id="6" name="Grafik 5">
            <a:extLst>
              <a:ext uri="{FF2B5EF4-FFF2-40B4-BE49-F238E27FC236}">
                <a16:creationId xmlns:a16="http://schemas.microsoft.com/office/drawing/2014/main" id="{6807B7CF-700B-407C-820C-ACB242622CFF}"/>
              </a:ext>
            </a:extLst>
          </p:cNvPr>
          <p:cNvPicPr>
            <a:picLocks noChangeAspect="1"/>
          </p:cNvPicPr>
          <p:nvPr/>
        </p:nvPicPr>
        <p:blipFill rotWithShape="1">
          <a:blip r:embed="rId3"/>
          <a:srcRect l="27833" t="34000" r="38667" b="9111"/>
          <a:stretch/>
        </p:blipFill>
        <p:spPr>
          <a:xfrm>
            <a:off x="2057400" y="420442"/>
            <a:ext cx="5733528" cy="5476803"/>
          </a:xfrm>
          <a:prstGeom prst="rect">
            <a:avLst/>
          </a:prstGeom>
        </p:spPr>
      </p:pic>
    </p:spTree>
    <p:extLst>
      <p:ext uri="{BB962C8B-B14F-4D97-AF65-F5344CB8AC3E}">
        <p14:creationId xmlns:p14="http://schemas.microsoft.com/office/powerpoint/2010/main" val="2395957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normAutofit/>
          </a:bodyPr>
          <a:lstStyle/>
          <a:p>
            <a:r>
              <a:rPr lang="en-GB" sz="3600" dirty="0"/>
              <a:t>Why do we need this project?</a:t>
            </a:r>
          </a:p>
        </p:txBody>
      </p:sp>
    </p:spTree>
    <p:extLst>
      <p:ext uri="{BB962C8B-B14F-4D97-AF65-F5344CB8AC3E}">
        <p14:creationId xmlns:p14="http://schemas.microsoft.com/office/powerpoint/2010/main" val="836582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02F1A5-E58F-447B-BFCA-2B8A1995A9AC}"/>
              </a:ext>
            </a:extLst>
          </p:cNvPr>
          <p:cNvSpPr>
            <a:spLocks noGrp="1"/>
          </p:cNvSpPr>
          <p:nvPr>
            <p:ph type="title"/>
          </p:nvPr>
        </p:nvSpPr>
        <p:spPr>
          <a:xfrm>
            <a:off x="0" y="119719"/>
            <a:ext cx="8229600" cy="647794"/>
          </a:xfrm>
        </p:spPr>
        <p:txBody>
          <a:bodyPr>
            <a:normAutofit/>
          </a:bodyPr>
          <a:lstStyle/>
          <a:p>
            <a:br>
              <a:rPr lang="en-GB" sz="900" dirty="0">
                <a:solidFill>
                  <a:schemeClr val="bg1">
                    <a:lumMod val="85000"/>
                  </a:schemeClr>
                </a:solidFill>
              </a:rPr>
            </a:br>
            <a:r>
              <a:rPr lang="en-GB" sz="900" dirty="0">
                <a:solidFill>
                  <a:schemeClr val="bg1">
                    <a:lumMod val="85000"/>
                  </a:schemeClr>
                </a:solidFill>
                <a:hlinkClick r:id="rId3">
                  <a:extLst>
                    <a:ext uri="{A12FA001-AC4F-418D-AE19-62706E023703}">
                      <ahyp:hlinkClr xmlns:ahyp="http://schemas.microsoft.com/office/drawing/2018/hyperlinkcolor" val="tx"/>
                    </a:ext>
                  </a:extLst>
                </a:hlinkClick>
              </a:rPr>
              <a:t>Gender stereotypes in STEM | Gender4Stem (gender4stem-project.eu)</a:t>
            </a:r>
            <a:br>
              <a:rPr lang="en-GB" sz="900" dirty="0">
                <a:solidFill>
                  <a:schemeClr val="bg1">
                    <a:lumMod val="85000"/>
                  </a:schemeClr>
                </a:solidFill>
              </a:rPr>
            </a:br>
            <a:r>
              <a:rPr lang="en-GB" sz="900" dirty="0">
                <a:solidFill>
                  <a:schemeClr val="bg1">
                    <a:lumMod val="85000"/>
                  </a:schemeClr>
                </a:solidFill>
                <a:hlinkClick r:id="rId4">
                  <a:extLst>
                    <a:ext uri="{A12FA001-AC4F-418D-AE19-62706E023703}">
                      <ahyp:hlinkClr xmlns:ahyp="http://schemas.microsoft.com/office/drawing/2018/hyperlinkcolor" val="tx"/>
                    </a:ext>
                  </a:extLst>
                </a:hlinkClick>
              </a:rPr>
              <a:t>Digital Education Action Plan (2021-2027) | Education and Training (europa.eu)</a:t>
            </a:r>
            <a:br>
              <a:rPr lang="en-GB" sz="900" dirty="0">
                <a:solidFill>
                  <a:schemeClr val="bg1">
                    <a:lumMod val="85000"/>
                  </a:schemeClr>
                </a:solidFill>
              </a:rPr>
            </a:br>
            <a:endParaRPr lang="en-GB" sz="900" dirty="0">
              <a:solidFill>
                <a:schemeClr val="bg1">
                  <a:lumMod val="85000"/>
                </a:schemeClr>
              </a:solidFill>
            </a:endParaRPr>
          </a:p>
        </p:txBody>
      </p:sp>
      <p:pic>
        <p:nvPicPr>
          <p:cNvPr id="7" name="Inhaltsplatzhalter 6">
            <a:extLst>
              <a:ext uri="{FF2B5EF4-FFF2-40B4-BE49-F238E27FC236}">
                <a16:creationId xmlns:a16="http://schemas.microsoft.com/office/drawing/2014/main" id="{11CBF3B4-2F38-4041-8604-91F5A7391D0B}"/>
              </a:ext>
            </a:extLst>
          </p:cNvPr>
          <p:cNvPicPr>
            <a:picLocks noGrp="1" noChangeAspect="1"/>
          </p:cNvPicPr>
          <p:nvPr>
            <p:ph idx="1"/>
          </p:nvPr>
        </p:nvPicPr>
        <p:blipFill>
          <a:blip r:embed="rId5"/>
          <a:stretch>
            <a:fillRect/>
          </a:stretch>
        </p:blipFill>
        <p:spPr>
          <a:xfrm>
            <a:off x="4769299" y="930231"/>
            <a:ext cx="3335486" cy="4092622"/>
          </a:xfrm>
        </p:spPr>
      </p:pic>
      <p:sp>
        <p:nvSpPr>
          <p:cNvPr id="5" name="Foliennummernplatzhalter 4">
            <a:extLst>
              <a:ext uri="{FF2B5EF4-FFF2-40B4-BE49-F238E27FC236}">
                <a16:creationId xmlns:a16="http://schemas.microsoft.com/office/drawing/2014/main" id="{3A5292C7-3CB0-44F1-A76C-0E8FA7F01080}"/>
              </a:ext>
            </a:extLst>
          </p:cNvPr>
          <p:cNvSpPr>
            <a:spLocks noGrp="1"/>
          </p:cNvSpPr>
          <p:nvPr>
            <p:ph type="sldNum" sz="quarter" idx="11"/>
          </p:nvPr>
        </p:nvSpPr>
        <p:spPr/>
        <p:txBody>
          <a:bodyPr/>
          <a:lstStyle/>
          <a:p>
            <a:r>
              <a:rPr lang="es-ES_tradnl" sz="1200"/>
              <a:t>|  </a:t>
            </a:r>
            <a:fld id="{9DD0088F-7E4A-9C4B-9ED2-72FAF1293163}" type="slidenum">
              <a:rPr lang="es-ES_tradnl" smtClean="0"/>
              <a:pPr/>
              <a:t>4</a:t>
            </a:fld>
            <a:endParaRPr lang="es-ES_tradnl" dirty="0"/>
          </a:p>
        </p:txBody>
      </p:sp>
      <p:pic>
        <p:nvPicPr>
          <p:cNvPr id="9" name="Grafik 8">
            <a:extLst>
              <a:ext uri="{FF2B5EF4-FFF2-40B4-BE49-F238E27FC236}">
                <a16:creationId xmlns:a16="http://schemas.microsoft.com/office/drawing/2014/main" id="{A6FED2D6-9564-4DA2-B37F-E96D3CCCA268}"/>
              </a:ext>
            </a:extLst>
          </p:cNvPr>
          <p:cNvPicPr>
            <a:picLocks noChangeAspect="1"/>
          </p:cNvPicPr>
          <p:nvPr/>
        </p:nvPicPr>
        <p:blipFill>
          <a:blip r:embed="rId6"/>
          <a:stretch>
            <a:fillRect/>
          </a:stretch>
        </p:blipFill>
        <p:spPr>
          <a:xfrm>
            <a:off x="1203947" y="930231"/>
            <a:ext cx="3066517" cy="4092621"/>
          </a:xfrm>
          <a:prstGeom prst="rect">
            <a:avLst/>
          </a:prstGeom>
        </p:spPr>
      </p:pic>
    </p:spTree>
    <p:extLst>
      <p:ext uri="{BB962C8B-B14F-4D97-AF65-F5344CB8AC3E}">
        <p14:creationId xmlns:p14="http://schemas.microsoft.com/office/powerpoint/2010/main" val="619431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C922B2D-2C39-4061-A46E-9D26AA5638F9}"/>
              </a:ext>
            </a:extLst>
          </p:cNvPr>
          <p:cNvSpPr>
            <a:spLocks noGrp="1"/>
          </p:cNvSpPr>
          <p:nvPr>
            <p:ph idx="1"/>
          </p:nvPr>
        </p:nvSpPr>
        <p:spPr/>
        <p:txBody>
          <a:bodyPr>
            <a:normAutofit/>
          </a:bodyPr>
          <a:lstStyle/>
          <a:p>
            <a:endParaRPr lang="en-GB" dirty="0"/>
          </a:p>
          <a:p>
            <a:endParaRPr lang="en-GB" dirty="0"/>
          </a:p>
          <a:p>
            <a:endParaRPr lang="en-GB" dirty="0"/>
          </a:p>
        </p:txBody>
      </p:sp>
      <p:sp>
        <p:nvSpPr>
          <p:cNvPr id="5" name="Foliennummernplatzhalter 4">
            <a:extLst>
              <a:ext uri="{FF2B5EF4-FFF2-40B4-BE49-F238E27FC236}">
                <a16:creationId xmlns:a16="http://schemas.microsoft.com/office/drawing/2014/main" id="{8EDD06D4-37D2-43C6-9C68-DAD3EDEC08CE}"/>
              </a:ext>
            </a:extLst>
          </p:cNvPr>
          <p:cNvSpPr>
            <a:spLocks noGrp="1"/>
          </p:cNvSpPr>
          <p:nvPr>
            <p:ph type="sldNum" sz="quarter" idx="11"/>
          </p:nvPr>
        </p:nvSpPr>
        <p:spPr/>
        <p:txBody>
          <a:bodyPr/>
          <a:lstStyle/>
          <a:p>
            <a:r>
              <a:rPr lang="es-ES_tradnl" sz="1200"/>
              <a:t>|  </a:t>
            </a:r>
            <a:fld id="{9DD0088F-7E4A-9C4B-9ED2-72FAF1293163}" type="slidenum">
              <a:rPr lang="es-ES_tradnl" smtClean="0"/>
              <a:pPr/>
              <a:t>5</a:t>
            </a:fld>
            <a:endParaRPr lang="es-ES_tradnl" dirty="0"/>
          </a:p>
        </p:txBody>
      </p:sp>
      <p:pic>
        <p:nvPicPr>
          <p:cNvPr id="6" name="Grafik 5">
            <a:extLst>
              <a:ext uri="{FF2B5EF4-FFF2-40B4-BE49-F238E27FC236}">
                <a16:creationId xmlns:a16="http://schemas.microsoft.com/office/drawing/2014/main" id="{DACD937A-63E0-4D01-967D-BC26A7756FE2}"/>
              </a:ext>
            </a:extLst>
          </p:cNvPr>
          <p:cNvPicPr>
            <a:picLocks noChangeAspect="1"/>
          </p:cNvPicPr>
          <p:nvPr/>
        </p:nvPicPr>
        <p:blipFill>
          <a:blip r:embed="rId3"/>
          <a:stretch>
            <a:fillRect/>
          </a:stretch>
        </p:blipFill>
        <p:spPr>
          <a:xfrm>
            <a:off x="3324793" y="3767349"/>
            <a:ext cx="801294" cy="1053712"/>
          </a:xfrm>
          <a:prstGeom prst="rect">
            <a:avLst/>
          </a:prstGeom>
        </p:spPr>
      </p:pic>
      <p:pic>
        <p:nvPicPr>
          <p:cNvPr id="8" name="Grafik 7">
            <a:extLst>
              <a:ext uri="{FF2B5EF4-FFF2-40B4-BE49-F238E27FC236}">
                <a16:creationId xmlns:a16="http://schemas.microsoft.com/office/drawing/2014/main" id="{D5920A12-3242-472B-8E38-FA48E4DCF16C}"/>
              </a:ext>
            </a:extLst>
          </p:cNvPr>
          <p:cNvPicPr>
            <a:picLocks noChangeAspect="1"/>
          </p:cNvPicPr>
          <p:nvPr/>
        </p:nvPicPr>
        <p:blipFill>
          <a:blip r:embed="rId4"/>
          <a:stretch>
            <a:fillRect/>
          </a:stretch>
        </p:blipFill>
        <p:spPr>
          <a:xfrm>
            <a:off x="612137" y="2195383"/>
            <a:ext cx="2540304" cy="2700106"/>
          </a:xfrm>
          <a:prstGeom prst="rect">
            <a:avLst/>
          </a:prstGeom>
        </p:spPr>
      </p:pic>
      <p:sp>
        <p:nvSpPr>
          <p:cNvPr id="11" name="Titel 10">
            <a:extLst>
              <a:ext uri="{FF2B5EF4-FFF2-40B4-BE49-F238E27FC236}">
                <a16:creationId xmlns:a16="http://schemas.microsoft.com/office/drawing/2014/main" id="{833DA978-B2BA-4DCB-84D4-13B17C3E4D06}"/>
              </a:ext>
            </a:extLst>
          </p:cNvPr>
          <p:cNvSpPr>
            <a:spLocks noGrp="1"/>
          </p:cNvSpPr>
          <p:nvPr>
            <p:ph type="title"/>
          </p:nvPr>
        </p:nvSpPr>
        <p:spPr/>
        <p:txBody>
          <a:bodyPr/>
          <a:lstStyle/>
          <a:p>
            <a:endParaRPr lang="en-GB"/>
          </a:p>
        </p:txBody>
      </p:sp>
      <p:pic>
        <p:nvPicPr>
          <p:cNvPr id="1026" name="Picture 2" descr="Quellbild anzeigen">
            <a:extLst>
              <a:ext uri="{FF2B5EF4-FFF2-40B4-BE49-F238E27FC236}">
                <a16:creationId xmlns:a16="http://schemas.microsoft.com/office/drawing/2014/main" id="{93B08FA8-C961-47FA-A7B7-0F265ACE4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879" y="1171575"/>
            <a:ext cx="2257425" cy="22574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4" descr="Bildergebnis für empty seats icon">
            <a:extLst>
              <a:ext uri="{FF2B5EF4-FFF2-40B4-BE49-F238E27FC236}">
                <a16:creationId xmlns:a16="http://schemas.microsoft.com/office/drawing/2014/main" id="{45DAAB2F-EB51-4EDA-B50A-19F523F14E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1560" y="3594148"/>
            <a:ext cx="866775"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ellbild anzeigen">
            <a:extLst>
              <a:ext uri="{FF2B5EF4-FFF2-40B4-BE49-F238E27FC236}">
                <a16:creationId xmlns:a16="http://schemas.microsoft.com/office/drawing/2014/main" id="{16E636F4-1294-48CD-8E8E-7A9B1E9B4A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4623" y="4604019"/>
            <a:ext cx="1053712" cy="10537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Quellbild anzeigen">
            <a:extLst>
              <a:ext uri="{FF2B5EF4-FFF2-40B4-BE49-F238E27FC236}">
                <a16:creationId xmlns:a16="http://schemas.microsoft.com/office/drawing/2014/main" id="{90CBA573-4B41-40B7-8D52-E7EBBE84BE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1852" y="4624819"/>
            <a:ext cx="1053712" cy="10537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Quellbild anzeigen">
            <a:extLst>
              <a:ext uri="{FF2B5EF4-FFF2-40B4-BE49-F238E27FC236}">
                <a16:creationId xmlns:a16="http://schemas.microsoft.com/office/drawing/2014/main" id="{0C610F4A-A824-4C6A-B5DB-D3A768639F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826" y="3545436"/>
            <a:ext cx="1053712" cy="1053712"/>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Gerader Verbinder 17">
            <a:extLst>
              <a:ext uri="{FF2B5EF4-FFF2-40B4-BE49-F238E27FC236}">
                <a16:creationId xmlns:a16="http://schemas.microsoft.com/office/drawing/2014/main" id="{16231FC5-0FF9-4E89-AD7D-68898A6EA930}"/>
              </a:ext>
            </a:extLst>
          </p:cNvPr>
          <p:cNvCxnSpPr/>
          <p:nvPr/>
        </p:nvCxnSpPr>
        <p:spPr>
          <a:xfrm>
            <a:off x="4678618" y="1568037"/>
            <a:ext cx="0" cy="3919807"/>
          </a:xfrm>
          <a:prstGeom prst="line">
            <a:avLst/>
          </a:prstGeom>
        </p:spPr>
        <p:style>
          <a:lnRef idx="2">
            <a:schemeClr val="accent2"/>
          </a:lnRef>
          <a:fillRef idx="0">
            <a:schemeClr val="accent2"/>
          </a:fillRef>
          <a:effectRef idx="1">
            <a:schemeClr val="accent2"/>
          </a:effectRef>
          <a:fontRef idx="minor">
            <a:schemeClr val="tx1"/>
          </a:fontRef>
        </p:style>
      </p:cxnSp>
      <p:sp>
        <p:nvSpPr>
          <p:cNvPr id="2" name="Textfeld 1">
            <a:extLst>
              <a:ext uri="{FF2B5EF4-FFF2-40B4-BE49-F238E27FC236}">
                <a16:creationId xmlns:a16="http://schemas.microsoft.com/office/drawing/2014/main" id="{5B91463A-36E4-44D5-AD55-E975AE7FB2B5}"/>
              </a:ext>
            </a:extLst>
          </p:cNvPr>
          <p:cNvSpPr txBox="1"/>
          <p:nvPr/>
        </p:nvSpPr>
        <p:spPr>
          <a:xfrm>
            <a:off x="6574362" y="882580"/>
            <a:ext cx="1294443" cy="369332"/>
          </a:xfrm>
          <a:prstGeom prst="rect">
            <a:avLst/>
          </a:prstGeom>
          <a:noFill/>
        </p:spPr>
        <p:txBody>
          <a:bodyPr wrap="square" rtlCol="0">
            <a:spAutoFit/>
          </a:bodyPr>
          <a:lstStyle/>
          <a:p>
            <a:r>
              <a:rPr lang="en-GB" dirty="0"/>
              <a:t>53 %</a:t>
            </a:r>
          </a:p>
        </p:txBody>
      </p:sp>
      <p:sp>
        <p:nvSpPr>
          <p:cNvPr id="4" name="Textfeld 3">
            <a:extLst>
              <a:ext uri="{FF2B5EF4-FFF2-40B4-BE49-F238E27FC236}">
                <a16:creationId xmlns:a16="http://schemas.microsoft.com/office/drawing/2014/main" id="{374C8A65-493A-4AF3-A55A-23EBBD600472}"/>
              </a:ext>
            </a:extLst>
          </p:cNvPr>
          <p:cNvSpPr txBox="1"/>
          <p:nvPr/>
        </p:nvSpPr>
        <p:spPr>
          <a:xfrm>
            <a:off x="2772262" y="3006208"/>
            <a:ext cx="1906356" cy="369332"/>
          </a:xfrm>
          <a:prstGeom prst="rect">
            <a:avLst/>
          </a:prstGeom>
          <a:noFill/>
        </p:spPr>
        <p:txBody>
          <a:bodyPr wrap="none" rtlCol="0">
            <a:spAutoFit/>
          </a:bodyPr>
          <a:lstStyle/>
          <a:p>
            <a:r>
              <a:rPr lang="en-GB" dirty="0"/>
              <a:t>15% in tech sector</a:t>
            </a:r>
          </a:p>
        </p:txBody>
      </p:sp>
      <p:sp>
        <p:nvSpPr>
          <p:cNvPr id="7" name="Textfeld 6">
            <a:extLst>
              <a:ext uri="{FF2B5EF4-FFF2-40B4-BE49-F238E27FC236}">
                <a16:creationId xmlns:a16="http://schemas.microsoft.com/office/drawing/2014/main" id="{639B33AF-00D1-4488-8554-8E7B98575721}"/>
              </a:ext>
            </a:extLst>
          </p:cNvPr>
          <p:cNvSpPr txBox="1"/>
          <p:nvPr/>
        </p:nvSpPr>
        <p:spPr>
          <a:xfrm>
            <a:off x="3119569" y="3360770"/>
            <a:ext cx="1211742" cy="369332"/>
          </a:xfrm>
          <a:prstGeom prst="rect">
            <a:avLst/>
          </a:prstGeom>
          <a:noFill/>
        </p:spPr>
        <p:txBody>
          <a:bodyPr wrap="none" rtlCol="0">
            <a:spAutoFit/>
          </a:bodyPr>
          <a:lstStyle/>
          <a:p>
            <a:r>
              <a:rPr lang="en-GB" dirty="0"/>
              <a:t>17 % in ICT</a:t>
            </a:r>
          </a:p>
        </p:txBody>
      </p:sp>
    </p:spTree>
    <p:extLst>
      <p:ext uri="{BB962C8B-B14F-4D97-AF65-F5344CB8AC3E}">
        <p14:creationId xmlns:p14="http://schemas.microsoft.com/office/powerpoint/2010/main" val="2016845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29CC32-1FCA-4441-894F-89501D70FC4C}"/>
              </a:ext>
            </a:extLst>
          </p:cNvPr>
          <p:cNvSpPr>
            <a:spLocks noGrp="1"/>
          </p:cNvSpPr>
          <p:nvPr>
            <p:ph type="title"/>
          </p:nvPr>
        </p:nvSpPr>
        <p:spPr/>
        <p:txBody>
          <a:bodyPr/>
          <a:lstStyle/>
          <a:p>
            <a:endParaRPr lang="en-GB"/>
          </a:p>
        </p:txBody>
      </p:sp>
      <p:sp>
        <p:nvSpPr>
          <p:cNvPr id="3" name="Inhaltsplatzhalter 2">
            <a:extLst>
              <a:ext uri="{FF2B5EF4-FFF2-40B4-BE49-F238E27FC236}">
                <a16:creationId xmlns:a16="http://schemas.microsoft.com/office/drawing/2014/main" id="{DA1660E4-5180-4DDA-B78C-9A3CEAF9C548}"/>
              </a:ext>
            </a:extLst>
          </p:cNvPr>
          <p:cNvSpPr>
            <a:spLocks noGrp="1"/>
          </p:cNvSpPr>
          <p:nvPr>
            <p:ph idx="1"/>
          </p:nvPr>
        </p:nvSpPr>
        <p:spPr/>
        <p:txBody>
          <a:bodyPr/>
          <a:lstStyle/>
          <a:p>
            <a:endParaRPr lang="en-GB" dirty="0"/>
          </a:p>
        </p:txBody>
      </p:sp>
      <p:sp>
        <p:nvSpPr>
          <p:cNvPr id="5" name="Foliennummernplatzhalter 4">
            <a:extLst>
              <a:ext uri="{FF2B5EF4-FFF2-40B4-BE49-F238E27FC236}">
                <a16:creationId xmlns:a16="http://schemas.microsoft.com/office/drawing/2014/main" id="{F1285530-5842-40B0-B1EE-D011A5D228DD}"/>
              </a:ext>
            </a:extLst>
          </p:cNvPr>
          <p:cNvSpPr>
            <a:spLocks noGrp="1"/>
          </p:cNvSpPr>
          <p:nvPr>
            <p:ph type="sldNum" sz="quarter" idx="11"/>
          </p:nvPr>
        </p:nvSpPr>
        <p:spPr/>
        <p:txBody>
          <a:bodyPr/>
          <a:lstStyle/>
          <a:p>
            <a:r>
              <a:rPr lang="es-ES_tradnl" sz="1200"/>
              <a:t>|  </a:t>
            </a:r>
            <a:fld id="{9DD0088F-7E4A-9C4B-9ED2-72FAF1293163}" type="slidenum">
              <a:rPr lang="es-ES_tradnl" smtClean="0"/>
              <a:pPr/>
              <a:t>6</a:t>
            </a:fld>
            <a:endParaRPr lang="es-ES_tradnl" dirty="0"/>
          </a:p>
        </p:txBody>
      </p:sp>
      <p:pic>
        <p:nvPicPr>
          <p:cNvPr id="6" name="Grafik 5">
            <a:extLst>
              <a:ext uri="{FF2B5EF4-FFF2-40B4-BE49-F238E27FC236}">
                <a16:creationId xmlns:a16="http://schemas.microsoft.com/office/drawing/2014/main" id="{86C08540-EA5C-4CD2-8B8F-E090DC070F02}"/>
              </a:ext>
            </a:extLst>
          </p:cNvPr>
          <p:cNvPicPr>
            <a:picLocks noChangeAspect="1"/>
          </p:cNvPicPr>
          <p:nvPr/>
        </p:nvPicPr>
        <p:blipFill>
          <a:blip r:embed="rId3"/>
          <a:stretch>
            <a:fillRect/>
          </a:stretch>
        </p:blipFill>
        <p:spPr>
          <a:xfrm>
            <a:off x="2628145" y="2677088"/>
            <a:ext cx="1413756" cy="1859107"/>
          </a:xfrm>
          <a:prstGeom prst="rect">
            <a:avLst/>
          </a:prstGeom>
        </p:spPr>
      </p:pic>
      <p:pic>
        <p:nvPicPr>
          <p:cNvPr id="7" name="Grafik 6">
            <a:extLst>
              <a:ext uri="{FF2B5EF4-FFF2-40B4-BE49-F238E27FC236}">
                <a16:creationId xmlns:a16="http://schemas.microsoft.com/office/drawing/2014/main" id="{8071DB0E-F1B2-495E-B8A2-0DE89D4C37A5}"/>
              </a:ext>
            </a:extLst>
          </p:cNvPr>
          <p:cNvPicPr>
            <a:picLocks noChangeAspect="1"/>
          </p:cNvPicPr>
          <p:nvPr/>
        </p:nvPicPr>
        <p:blipFill>
          <a:blip r:embed="rId4"/>
          <a:stretch>
            <a:fillRect/>
          </a:stretch>
        </p:blipFill>
        <p:spPr>
          <a:xfrm>
            <a:off x="625399" y="2730052"/>
            <a:ext cx="1733750" cy="1842814"/>
          </a:xfrm>
          <a:prstGeom prst="rect">
            <a:avLst/>
          </a:prstGeom>
        </p:spPr>
      </p:pic>
      <p:pic>
        <p:nvPicPr>
          <p:cNvPr id="8" name="Picture 2" descr="Quellbild anzeigen">
            <a:extLst>
              <a:ext uri="{FF2B5EF4-FFF2-40B4-BE49-F238E27FC236}">
                <a16:creationId xmlns:a16="http://schemas.microsoft.com/office/drawing/2014/main" id="{7353556B-7C14-4D66-AFF8-4194861BFC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876" y="1171575"/>
            <a:ext cx="2257425" cy="22574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4" descr="Bildergebnis für empty seats icon">
            <a:extLst>
              <a:ext uri="{FF2B5EF4-FFF2-40B4-BE49-F238E27FC236}">
                <a16:creationId xmlns:a16="http://schemas.microsoft.com/office/drawing/2014/main" id="{18DE2778-5A05-4572-8B55-A0547DE0C1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8813" y="3549237"/>
            <a:ext cx="866775" cy="8572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ildergebnis für empty seats icon">
            <a:extLst>
              <a:ext uri="{FF2B5EF4-FFF2-40B4-BE49-F238E27FC236}">
                <a16:creationId xmlns:a16="http://schemas.microsoft.com/office/drawing/2014/main" id="{CAB17292-789A-463C-9FC0-D3595BDE2B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2069" y="4571635"/>
            <a:ext cx="866775" cy="857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ildergebnis für empty seats icon">
            <a:extLst>
              <a:ext uri="{FF2B5EF4-FFF2-40B4-BE49-F238E27FC236}">
                <a16:creationId xmlns:a16="http://schemas.microsoft.com/office/drawing/2014/main" id="{6A069186-A423-4C1C-811B-B669D8714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1244" y="3549237"/>
            <a:ext cx="866775" cy="857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ildergebnis für empty seats icon">
            <a:extLst>
              <a:ext uri="{FF2B5EF4-FFF2-40B4-BE49-F238E27FC236}">
                <a16:creationId xmlns:a16="http://schemas.microsoft.com/office/drawing/2014/main" id="{95EEE657-B499-42DF-B679-76444E61F8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1243" y="4556537"/>
            <a:ext cx="86677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Gerader Verbinder 12">
            <a:extLst>
              <a:ext uri="{FF2B5EF4-FFF2-40B4-BE49-F238E27FC236}">
                <a16:creationId xmlns:a16="http://schemas.microsoft.com/office/drawing/2014/main" id="{B49E3408-974A-4DB4-9C62-0FFD5FE174BC}"/>
              </a:ext>
            </a:extLst>
          </p:cNvPr>
          <p:cNvCxnSpPr/>
          <p:nvPr/>
        </p:nvCxnSpPr>
        <p:spPr>
          <a:xfrm>
            <a:off x="4724400" y="1720437"/>
            <a:ext cx="0" cy="391980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31485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0056E-BE6A-4433-BF0D-2A2B8CA002A3}"/>
              </a:ext>
            </a:extLst>
          </p:cNvPr>
          <p:cNvSpPr>
            <a:spLocks noGrp="1"/>
          </p:cNvSpPr>
          <p:nvPr>
            <p:ph type="title"/>
          </p:nvPr>
        </p:nvSpPr>
        <p:spPr/>
        <p:txBody>
          <a:bodyPr/>
          <a:lstStyle/>
          <a:p>
            <a:r>
              <a:rPr lang="en-GB" dirty="0"/>
              <a:t>Pilot Project  </a:t>
            </a:r>
          </a:p>
        </p:txBody>
      </p:sp>
      <p:sp>
        <p:nvSpPr>
          <p:cNvPr id="5" name="Foliennummernplatzhalter 4">
            <a:extLst>
              <a:ext uri="{FF2B5EF4-FFF2-40B4-BE49-F238E27FC236}">
                <a16:creationId xmlns:a16="http://schemas.microsoft.com/office/drawing/2014/main" id="{33B508A5-2978-4EAB-8CB7-5A98C375AA6C}"/>
              </a:ext>
            </a:extLst>
          </p:cNvPr>
          <p:cNvSpPr>
            <a:spLocks noGrp="1"/>
          </p:cNvSpPr>
          <p:nvPr>
            <p:ph type="sldNum" sz="quarter" idx="11"/>
          </p:nvPr>
        </p:nvSpPr>
        <p:spPr/>
        <p:txBody>
          <a:bodyPr/>
          <a:lstStyle/>
          <a:p>
            <a:r>
              <a:rPr lang="es-ES_tradnl" sz="1200"/>
              <a:t>|  </a:t>
            </a:r>
            <a:fld id="{9DD0088F-7E4A-9C4B-9ED2-72FAF1293163}" type="slidenum">
              <a:rPr lang="es-ES_tradnl" smtClean="0"/>
              <a:pPr/>
              <a:t>7</a:t>
            </a:fld>
            <a:endParaRPr lang="es-ES_tradnl" dirty="0"/>
          </a:p>
        </p:txBody>
      </p:sp>
      <p:pic>
        <p:nvPicPr>
          <p:cNvPr id="8" name="Inhaltsplatzhalter 5">
            <a:extLst>
              <a:ext uri="{FF2B5EF4-FFF2-40B4-BE49-F238E27FC236}">
                <a16:creationId xmlns:a16="http://schemas.microsoft.com/office/drawing/2014/main" id="{32AB2EB4-4FDD-4304-9A22-5F520C3FE18D}"/>
              </a:ext>
            </a:extLst>
          </p:cNvPr>
          <p:cNvPicPr>
            <a:picLocks noGrp="1" noChangeAspect="1"/>
          </p:cNvPicPr>
          <p:nvPr>
            <p:ph sz="half" idx="2"/>
          </p:nvPr>
        </p:nvPicPr>
        <p:blipFill rotWithShape="1">
          <a:blip r:embed="rId3"/>
          <a:srcRect l="35295" t="7048" r="34295" b="6168"/>
          <a:stretch/>
        </p:blipFill>
        <p:spPr>
          <a:xfrm>
            <a:off x="3506390" y="1874837"/>
            <a:ext cx="5526774" cy="2957305"/>
          </a:xfrm>
          <a:prstGeom prst="rect">
            <a:avLst/>
          </a:prstGeom>
        </p:spPr>
      </p:pic>
      <p:sp>
        <p:nvSpPr>
          <p:cNvPr id="10" name="Inhaltsplatzhalter 9">
            <a:extLst>
              <a:ext uri="{FF2B5EF4-FFF2-40B4-BE49-F238E27FC236}">
                <a16:creationId xmlns:a16="http://schemas.microsoft.com/office/drawing/2014/main" id="{55C8E01D-BC0F-480B-A252-401571586CC4}"/>
              </a:ext>
            </a:extLst>
          </p:cNvPr>
          <p:cNvSpPr>
            <a:spLocks noGrp="1"/>
          </p:cNvSpPr>
          <p:nvPr>
            <p:ph sz="half" idx="1"/>
          </p:nvPr>
        </p:nvSpPr>
        <p:spPr>
          <a:xfrm>
            <a:off x="277091" y="1874837"/>
            <a:ext cx="5347854" cy="4650654"/>
          </a:xfrm>
        </p:spPr>
        <p:txBody>
          <a:bodyPr>
            <a:normAutofit/>
          </a:bodyPr>
          <a:lstStyle/>
          <a:p>
            <a:r>
              <a:rPr lang="en-GB" b="1" dirty="0"/>
              <a:t>Objective Nr.1: </a:t>
            </a:r>
          </a:p>
          <a:p>
            <a:pPr marL="0" indent="0">
              <a:buNone/>
            </a:pPr>
            <a:r>
              <a:rPr lang="en-GB" dirty="0"/>
              <a:t>To interest girls in STEM/ICT subjects </a:t>
            </a:r>
          </a:p>
          <a:p>
            <a:pPr marL="0" indent="0">
              <a:buNone/>
            </a:pPr>
            <a:endParaRPr lang="en-GB" dirty="0"/>
          </a:p>
          <a:p>
            <a:r>
              <a:rPr lang="en-GB" b="1" dirty="0"/>
              <a:t>Objective Nr.2:</a:t>
            </a:r>
          </a:p>
          <a:p>
            <a:pPr marL="0" indent="0">
              <a:buNone/>
            </a:pPr>
            <a:r>
              <a:rPr lang="en-GB" dirty="0"/>
              <a:t>To establish societal basis to support girls</a:t>
            </a:r>
          </a:p>
          <a:p>
            <a:pPr marL="0" indent="0">
              <a:buNone/>
            </a:pPr>
            <a:endParaRPr lang="en-GB" dirty="0"/>
          </a:p>
        </p:txBody>
      </p:sp>
    </p:spTree>
    <p:extLst>
      <p:ext uri="{BB962C8B-B14F-4D97-AF65-F5344CB8AC3E}">
        <p14:creationId xmlns:p14="http://schemas.microsoft.com/office/powerpoint/2010/main" val="3195232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D51678D-1A14-4292-AB6D-D49ED94EA3E7}"/>
              </a:ext>
            </a:extLst>
          </p:cNvPr>
          <p:cNvPicPr>
            <a:picLocks noChangeAspect="1"/>
          </p:cNvPicPr>
          <p:nvPr/>
        </p:nvPicPr>
        <p:blipFill rotWithShape="1">
          <a:blip r:embed="rId3"/>
          <a:srcRect l="38036" t="18087" r="34464" b="7195"/>
          <a:stretch/>
        </p:blipFill>
        <p:spPr>
          <a:xfrm>
            <a:off x="6170395" y="702187"/>
            <a:ext cx="4006595" cy="2041097"/>
          </a:xfrm>
          <a:prstGeom prst="rect">
            <a:avLst/>
          </a:prstGeom>
        </p:spPr>
      </p:pic>
      <p:sp>
        <p:nvSpPr>
          <p:cNvPr id="2" name="Titel 1"/>
          <p:cNvSpPr>
            <a:spLocks noGrp="1"/>
          </p:cNvSpPr>
          <p:nvPr>
            <p:ph type="title"/>
          </p:nvPr>
        </p:nvSpPr>
        <p:spPr>
          <a:xfrm>
            <a:off x="164286" y="2448620"/>
            <a:ext cx="8923980" cy="1517067"/>
          </a:xfrm>
        </p:spPr>
        <p:txBody>
          <a:bodyPr>
            <a:normAutofit/>
          </a:bodyPr>
          <a:lstStyle/>
          <a:p>
            <a:pPr algn="ctr"/>
            <a:r>
              <a:rPr lang="en-GB" dirty="0"/>
              <a:t>Interest girls in STEM/ICT subjects through Summer Schools in 11 European countries</a:t>
            </a:r>
            <a:endParaRPr lang="de-DE" dirty="0"/>
          </a:p>
        </p:txBody>
      </p:sp>
      <p:sp>
        <p:nvSpPr>
          <p:cNvPr id="4" name="Fußzeilenplatzhalter 3"/>
          <p:cNvSpPr>
            <a:spLocks noGrp="1"/>
          </p:cNvSpPr>
          <p:nvPr>
            <p:ph type="ftr" sz="quarter" idx="10"/>
          </p:nvPr>
        </p:nvSpPr>
        <p:spPr/>
        <p:txBody>
          <a:bodyPr/>
          <a:lstStyle/>
          <a:p>
            <a:pPr algn="r"/>
            <a:r>
              <a:rPr lang="en-US" dirty="0">
                <a:solidFill>
                  <a:srgbClr val="CC023B"/>
                </a:solidFill>
              </a:rPr>
              <a:t>Reaching Objective Nr.1</a:t>
            </a:r>
            <a:endParaRPr lang="es-ES_tradnl" dirty="0">
              <a:solidFill>
                <a:srgbClr val="CC023B"/>
              </a:solidFill>
            </a:endParaRPr>
          </a:p>
        </p:txBody>
      </p:sp>
      <p:sp>
        <p:nvSpPr>
          <p:cNvPr id="5" name="Foliennummernplatzhalter 4"/>
          <p:cNvSpPr>
            <a:spLocks noGrp="1"/>
          </p:cNvSpPr>
          <p:nvPr>
            <p:ph type="sldNum" sz="quarter" idx="11"/>
          </p:nvPr>
        </p:nvSpPr>
        <p:spPr/>
        <p:txBody>
          <a:bodyPr/>
          <a:lstStyle/>
          <a:p>
            <a:r>
              <a:rPr lang="es-ES_tradnl" sz="1200"/>
              <a:t>|  </a:t>
            </a:r>
            <a:fld id="{9DD0088F-7E4A-9C4B-9ED2-72FAF1293163}" type="slidenum">
              <a:rPr lang="es-ES_tradnl" smtClean="0"/>
              <a:pPr/>
              <a:t>8</a:t>
            </a:fld>
            <a:endParaRPr lang="es-ES_tradnl" dirty="0"/>
          </a:p>
        </p:txBody>
      </p:sp>
      <p:pic>
        <p:nvPicPr>
          <p:cNvPr id="13" name="Grafik 12">
            <a:extLst>
              <a:ext uri="{FF2B5EF4-FFF2-40B4-BE49-F238E27FC236}">
                <a16:creationId xmlns:a16="http://schemas.microsoft.com/office/drawing/2014/main" id="{7757506A-C13C-42EF-87A9-4C23B69988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28090" y="4130989"/>
            <a:ext cx="4750240" cy="1517067"/>
          </a:xfrm>
          <a:prstGeom prst="rect">
            <a:avLst/>
          </a:prstGeom>
          <a:noFill/>
          <a:ln>
            <a:noFill/>
          </a:ln>
        </p:spPr>
      </p:pic>
      <p:pic>
        <p:nvPicPr>
          <p:cNvPr id="12" name="Afbeelding 1">
            <a:extLst>
              <a:ext uri="{FF2B5EF4-FFF2-40B4-BE49-F238E27FC236}">
                <a16:creationId xmlns:a16="http://schemas.microsoft.com/office/drawing/2014/main" id="{40CB100A-499C-49F6-BFAA-EC50B214DA15}"/>
              </a:ext>
            </a:extLst>
          </p:cNvPr>
          <p:cNvPicPr/>
          <p:nvPr/>
        </p:nvPicPr>
        <p:blipFill>
          <a:blip r:embed="rId5"/>
          <a:stretch>
            <a:fillRect/>
          </a:stretch>
        </p:blipFill>
        <p:spPr>
          <a:xfrm>
            <a:off x="7096125" y="4114716"/>
            <a:ext cx="1751298" cy="1460522"/>
          </a:xfrm>
          <a:prstGeom prst="rect">
            <a:avLst/>
          </a:prstGeom>
        </p:spPr>
      </p:pic>
      <p:grpSp>
        <p:nvGrpSpPr>
          <p:cNvPr id="14" name="Group 22">
            <a:extLst>
              <a:ext uri="{FF2B5EF4-FFF2-40B4-BE49-F238E27FC236}">
                <a16:creationId xmlns:a16="http://schemas.microsoft.com/office/drawing/2014/main" id="{BBA6B581-A268-4469-9AC4-5B8CD227BBA5}"/>
              </a:ext>
            </a:extLst>
          </p:cNvPr>
          <p:cNvGrpSpPr/>
          <p:nvPr/>
        </p:nvGrpSpPr>
        <p:grpSpPr>
          <a:xfrm>
            <a:off x="0" y="179014"/>
            <a:ext cx="2718897" cy="2219056"/>
            <a:chOff x="0" y="0"/>
            <a:chExt cx="2149475" cy="1446663"/>
          </a:xfrm>
        </p:grpSpPr>
        <p:pic>
          <p:nvPicPr>
            <p:cNvPr id="15" name="Picture 8">
              <a:extLst>
                <a:ext uri="{FF2B5EF4-FFF2-40B4-BE49-F238E27FC236}">
                  <a16:creationId xmlns:a16="http://schemas.microsoft.com/office/drawing/2014/main" id="{0A0A256B-BCD6-44EB-90DC-5A0C29B05F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44" y="0"/>
              <a:ext cx="2047163" cy="1250315"/>
            </a:xfrm>
            <a:prstGeom prst="rect">
              <a:avLst/>
            </a:prstGeom>
            <a:noFill/>
          </p:spPr>
        </p:pic>
        <p:sp>
          <p:nvSpPr>
            <p:cNvPr id="16" name="Text Box 21">
              <a:extLst>
                <a:ext uri="{FF2B5EF4-FFF2-40B4-BE49-F238E27FC236}">
                  <a16:creationId xmlns:a16="http://schemas.microsoft.com/office/drawing/2014/main" id="{17AC64F7-8C9B-441D-A193-8F0E2FC6E815}"/>
                </a:ext>
              </a:extLst>
            </p:cNvPr>
            <p:cNvSpPr txBox="1"/>
            <p:nvPr/>
          </p:nvSpPr>
          <p:spPr>
            <a:xfrm>
              <a:off x="0" y="1214163"/>
              <a:ext cx="2149475" cy="2325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1000"/>
                </a:spcAft>
              </a:pPr>
              <a:r>
                <a:rPr lang="en-GB" sz="800" b="1">
                  <a:solidFill>
                    <a:srgbClr val="0070C0"/>
                  </a:solidFill>
                  <a:effectLst/>
                  <a:latin typeface="Cambria" panose="02040503050406030204" pitchFamily="18" charset="0"/>
                  <a:ea typeface="MS Mincho" panose="02020609040205080304" pitchFamily="49" charset="-128"/>
                  <a:cs typeface="Times New Roman" panose="02020603050405020304" pitchFamily="18" charset="0"/>
                </a:rPr>
                <a:t>from the Lab “Escape Room”</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p:txBody>
        </p:sp>
      </p:grpSp>
      <p:grpSp>
        <p:nvGrpSpPr>
          <p:cNvPr id="17" name="Group 31">
            <a:extLst>
              <a:ext uri="{FF2B5EF4-FFF2-40B4-BE49-F238E27FC236}">
                <a16:creationId xmlns:a16="http://schemas.microsoft.com/office/drawing/2014/main" id="{1F4ED59F-6877-44DA-82EC-7A254FDF1639}"/>
              </a:ext>
            </a:extLst>
          </p:cNvPr>
          <p:cNvGrpSpPr/>
          <p:nvPr/>
        </p:nvGrpSpPr>
        <p:grpSpPr>
          <a:xfrm>
            <a:off x="2805627" y="179014"/>
            <a:ext cx="2391136" cy="1997210"/>
            <a:chOff x="-127556" y="341294"/>
            <a:chExt cx="2424478" cy="1773918"/>
          </a:xfrm>
        </p:grpSpPr>
        <p:pic>
          <p:nvPicPr>
            <p:cNvPr id="18" name="Picture 29">
              <a:extLst>
                <a:ext uri="{FF2B5EF4-FFF2-40B4-BE49-F238E27FC236}">
                  <a16:creationId xmlns:a16="http://schemas.microsoft.com/office/drawing/2014/main" id="{F4E3772A-C3BC-448A-9E6C-33CB5262E76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84" y="341294"/>
              <a:ext cx="2181225" cy="1419860"/>
            </a:xfrm>
            <a:prstGeom prst="rect">
              <a:avLst/>
            </a:prstGeom>
            <a:noFill/>
          </p:spPr>
        </p:pic>
        <p:sp>
          <p:nvSpPr>
            <p:cNvPr id="19" name="Text Box 30">
              <a:extLst>
                <a:ext uri="{FF2B5EF4-FFF2-40B4-BE49-F238E27FC236}">
                  <a16:creationId xmlns:a16="http://schemas.microsoft.com/office/drawing/2014/main" id="{7D2ADA1D-799B-4920-BDEF-F133184987C3}"/>
                </a:ext>
              </a:extLst>
            </p:cNvPr>
            <p:cNvSpPr txBox="1"/>
            <p:nvPr/>
          </p:nvSpPr>
          <p:spPr>
            <a:xfrm>
              <a:off x="-127556" y="1766271"/>
              <a:ext cx="2424478" cy="34894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GB" sz="800" b="1">
                  <a:solidFill>
                    <a:srgbClr val="0070C0"/>
                  </a:solidFill>
                  <a:effectLst/>
                  <a:latin typeface="Cambria" panose="02040503050406030204" pitchFamily="18" charset="0"/>
                  <a:ea typeface="MS Mincho" panose="02020609040205080304" pitchFamily="49" charset="-128"/>
                  <a:cs typeface="Times New Roman" panose="02020603050405020304" pitchFamily="18" charset="0"/>
                </a:rPr>
                <a:t>from the Lab “You can reach… the stars”</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pPr algn="ctr">
                <a:spcAft>
                  <a:spcPts val="1000"/>
                </a:spcAft>
              </a:pPr>
              <a:r>
                <a:rPr lang="de-DE" sz="800" b="1">
                  <a:solidFill>
                    <a:srgbClr val="76923C"/>
                  </a:solidFill>
                  <a:effectLst/>
                  <a:latin typeface="Cambria" panose="02040503050406030204" pitchFamily="18" charset="0"/>
                  <a:ea typeface="MS Mincho" panose="02020609040205080304" pitchFamily="49" charset="-128"/>
                  <a:cs typeface="Times New Roman" panose="02020603050405020304" pitchFamily="18" charset="0"/>
                </a:rPr>
                <a:t>things to take with you</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a:p>
              <a:pPr>
                <a:spcAft>
                  <a:spcPts val="1000"/>
                </a:spcAft>
              </a:pPr>
              <a:r>
                <a:rPr lang="de-DE" sz="800" b="1">
                  <a:solidFill>
                    <a:srgbClr val="0070C0"/>
                  </a:solidFill>
                  <a:effectLst/>
                  <a:latin typeface="Cambria" panose="02040503050406030204" pitchFamily="18" charset="0"/>
                  <a:ea typeface="MS Mincho" panose="02020609040205080304" pitchFamily="49" charset="-128"/>
                  <a:cs typeface="Times New Roman" panose="02020603050405020304" pitchFamily="18" charset="0"/>
                </a:rPr>
                <a:t> </a:t>
              </a:r>
              <a:endParaRPr lang="en-GB" sz="1200">
                <a:effectLst/>
                <a:latin typeface="Cambria" panose="02040503050406030204" pitchFamily="18" charset="0"/>
                <a:ea typeface="MS Mincho" panose="02020609040205080304" pitchFamily="49" charset="-128"/>
                <a:cs typeface="Times New Roman" panose="02020603050405020304" pitchFamily="18" charset="0"/>
              </a:endParaRPr>
            </a:p>
          </p:txBody>
        </p:sp>
      </p:grpSp>
      <p:pic>
        <p:nvPicPr>
          <p:cNvPr id="20" name="Picture 14">
            <a:extLst>
              <a:ext uri="{FF2B5EF4-FFF2-40B4-BE49-F238E27FC236}">
                <a16:creationId xmlns:a16="http://schemas.microsoft.com/office/drawing/2014/main" id="{0B7036B4-A598-4305-908E-D9C83650CFAB}"/>
              </a:ext>
            </a:extLst>
          </p:cNvPr>
          <p:cNvPicPr/>
          <p:nvPr/>
        </p:nvPicPr>
        <p:blipFill>
          <a:blip r:embed="rId8"/>
          <a:stretch>
            <a:fillRect/>
          </a:stretch>
        </p:blipFill>
        <p:spPr>
          <a:xfrm>
            <a:off x="204778" y="3429000"/>
            <a:ext cx="1751298" cy="2219056"/>
          </a:xfrm>
          <a:prstGeom prst="rect">
            <a:avLst/>
          </a:prstGeom>
        </p:spPr>
      </p:pic>
      <p:pic>
        <p:nvPicPr>
          <p:cNvPr id="22" name="Picture 7" descr="A picture containing person, indoor&#10;&#10;Description automatically generated">
            <a:extLst>
              <a:ext uri="{FF2B5EF4-FFF2-40B4-BE49-F238E27FC236}">
                <a16:creationId xmlns:a16="http://schemas.microsoft.com/office/drawing/2014/main" id="{F0F05B12-B64F-4A33-AA54-BA058D2A2BE3}"/>
              </a:ext>
            </a:extLst>
          </p:cNvPr>
          <p:cNvPicPr/>
          <p:nvPr/>
        </p:nvPicPr>
        <p:blipFill>
          <a:blip r:embed="rId9"/>
          <a:stretch>
            <a:fillRect/>
          </a:stretch>
        </p:blipFill>
        <p:spPr>
          <a:xfrm>
            <a:off x="5284330" y="184860"/>
            <a:ext cx="1811795" cy="1537875"/>
          </a:xfrm>
          <a:prstGeom prst="rect">
            <a:avLst/>
          </a:prstGeom>
        </p:spPr>
      </p:pic>
    </p:spTree>
    <p:extLst>
      <p:ext uri="{BB962C8B-B14F-4D97-AF65-F5344CB8AC3E}">
        <p14:creationId xmlns:p14="http://schemas.microsoft.com/office/powerpoint/2010/main" val="3305729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5113CF-2BB3-4A8C-B4BE-62343E605D7C}"/>
              </a:ext>
            </a:extLst>
          </p:cNvPr>
          <p:cNvSpPr>
            <a:spLocks noGrp="1"/>
          </p:cNvSpPr>
          <p:nvPr>
            <p:ph type="title"/>
          </p:nvPr>
        </p:nvSpPr>
        <p:spPr>
          <a:xfrm>
            <a:off x="169493" y="143336"/>
            <a:ext cx="8229600" cy="647794"/>
          </a:xfrm>
        </p:spPr>
        <p:txBody>
          <a:bodyPr>
            <a:normAutofit fontScale="90000"/>
          </a:bodyPr>
          <a:lstStyle/>
          <a:p>
            <a:br>
              <a:rPr lang="en-GB" dirty="0"/>
            </a:br>
            <a:r>
              <a:rPr lang="en-GB" b="0" dirty="0"/>
              <a:t>Summer School </a:t>
            </a:r>
            <a:r>
              <a:rPr lang="en-GB" dirty="0"/>
              <a:t>“Can you escape?” </a:t>
            </a:r>
            <a:r>
              <a:rPr lang="en-GB" b="0" dirty="0"/>
              <a:t>in Germany</a:t>
            </a:r>
          </a:p>
        </p:txBody>
      </p:sp>
      <p:sp>
        <p:nvSpPr>
          <p:cNvPr id="5" name="Foliennummernplatzhalter 4">
            <a:extLst>
              <a:ext uri="{FF2B5EF4-FFF2-40B4-BE49-F238E27FC236}">
                <a16:creationId xmlns:a16="http://schemas.microsoft.com/office/drawing/2014/main" id="{D9EC3AB5-3529-4B7C-AFAA-AE2EE5BFAD74}"/>
              </a:ext>
            </a:extLst>
          </p:cNvPr>
          <p:cNvSpPr>
            <a:spLocks noGrp="1"/>
          </p:cNvSpPr>
          <p:nvPr>
            <p:ph type="sldNum" sz="quarter" idx="11"/>
          </p:nvPr>
        </p:nvSpPr>
        <p:spPr/>
        <p:txBody>
          <a:bodyPr/>
          <a:lstStyle/>
          <a:p>
            <a:r>
              <a:rPr lang="es-ES_tradnl" sz="1200"/>
              <a:t>|  </a:t>
            </a:r>
            <a:fld id="{9DD0088F-7E4A-9C4B-9ED2-72FAF1293163}" type="slidenum">
              <a:rPr lang="es-ES_tradnl" smtClean="0"/>
              <a:pPr/>
              <a:t>9</a:t>
            </a:fld>
            <a:endParaRPr lang="es-ES_tradnl" dirty="0"/>
          </a:p>
        </p:txBody>
      </p:sp>
      <p:pic>
        <p:nvPicPr>
          <p:cNvPr id="3" name="Inhaltsplatzhalter 2">
            <a:extLst>
              <a:ext uri="{FF2B5EF4-FFF2-40B4-BE49-F238E27FC236}">
                <a16:creationId xmlns:a16="http://schemas.microsoft.com/office/drawing/2014/main" id="{F68269B3-3FCF-4EE9-AA8D-0F46A2C5F8C9}"/>
              </a:ext>
            </a:extLst>
          </p:cNvPr>
          <p:cNvPicPr>
            <a:picLocks noGrp="1" noChangeAspect="1"/>
          </p:cNvPicPr>
          <p:nvPr>
            <p:ph idx="1"/>
          </p:nvPr>
        </p:nvPicPr>
        <p:blipFill>
          <a:blip r:embed="rId3"/>
          <a:stretch>
            <a:fillRect/>
          </a:stretch>
        </p:blipFill>
        <p:spPr>
          <a:xfrm>
            <a:off x="2924370" y="3955868"/>
            <a:ext cx="2826772" cy="1884515"/>
          </a:xfrm>
          <a:prstGeom prst="rect">
            <a:avLst/>
          </a:prstGeom>
        </p:spPr>
      </p:pic>
      <p:sp>
        <p:nvSpPr>
          <p:cNvPr id="6" name="Fußzeilenplatzhalter 3">
            <a:extLst>
              <a:ext uri="{FF2B5EF4-FFF2-40B4-BE49-F238E27FC236}">
                <a16:creationId xmlns:a16="http://schemas.microsoft.com/office/drawing/2014/main" id="{7D3F4874-DF8A-40B2-ADCD-2425B0B8105E}"/>
              </a:ext>
            </a:extLst>
          </p:cNvPr>
          <p:cNvSpPr txBox="1">
            <a:spLocks/>
          </p:cNvSpPr>
          <p:nvPr/>
        </p:nvSpPr>
        <p:spPr>
          <a:xfrm>
            <a:off x="5751142" y="55316"/>
            <a:ext cx="2647951" cy="365125"/>
          </a:xfrm>
          <a:prstGeom prst="rect">
            <a:avLst/>
          </a:prstGeom>
        </p:spPr>
        <p:txBody>
          <a:bodyPr vert="horz" lIns="91440" tIns="45720" rIns="91440" bIns="45720" rtlCol="0" anchor="ctr"/>
          <a:lstStyle>
            <a:defPPr>
              <a:defRPr lang="de-DE"/>
            </a:defPPr>
            <a:lvl1pPr marL="0" algn="ctr" defTabSz="457200" rtl="0" eaLnBrk="1" latinLnBrk="0" hangingPunct="1">
              <a:defRPr sz="800" b="1" kern="1200">
                <a:solidFill>
                  <a:schemeClr val="tx1">
                    <a:tint val="75000"/>
                  </a:schemeClr>
                </a:solidFill>
                <a:latin typeface="Avenir Book" charset="0"/>
                <a:ea typeface="Avenir Book" charset="0"/>
                <a:cs typeface="Avenir Book"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solidFill>
                  <a:srgbClr val="CC023B"/>
                </a:solidFill>
              </a:rPr>
              <a:t>Reaching Objective Nr.1</a:t>
            </a:r>
            <a:endParaRPr lang="es-ES_tradnl" dirty="0">
              <a:solidFill>
                <a:srgbClr val="CC023B"/>
              </a:solidFill>
            </a:endParaRPr>
          </a:p>
        </p:txBody>
      </p:sp>
      <p:pic>
        <p:nvPicPr>
          <p:cNvPr id="4" name="Grafik 3">
            <a:extLst>
              <a:ext uri="{FF2B5EF4-FFF2-40B4-BE49-F238E27FC236}">
                <a16:creationId xmlns:a16="http://schemas.microsoft.com/office/drawing/2014/main" id="{C1507CF4-0CB5-43D8-A5A0-803812EAF23D}"/>
              </a:ext>
            </a:extLst>
          </p:cNvPr>
          <p:cNvPicPr>
            <a:picLocks noChangeAspect="1"/>
          </p:cNvPicPr>
          <p:nvPr/>
        </p:nvPicPr>
        <p:blipFill rotWithShape="1">
          <a:blip r:embed="rId4"/>
          <a:srcRect t="7023" b="25186"/>
          <a:stretch/>
        </p:blipFill>
        <p:spPr>
          <a:xfrm>
            <a:off x="806127" y="2338071"/>
            <a:ext cx="1761897" cy="2661558"/>
          </a:xfrm>
          <a:prstGeom prst="rect">
            <a:avLst/>
          </a:prstGeom>
        </p:spPr>
      </p:pic>
      <p:pic>
        <p:nvPicPr>
          <p:cNvPr id="7" name="Grafik 6">
            <a:extLst>
              <a:ext uri="{FF2B5EF4-FFF2-40B4-BE49-F238E27FC236}">
                <a16:creationId xmlns:a16="http://schemas.microsoft.com/office/drawing/2014/main" id="{3E33D406-CE17-4EAF-8A93-0A75DE3FE39C}"/>
              </a:ext>
            </a:extLst>
          </p:cNvPr>
          <p:cNvPicPr>
            <a:picLocks noChangeAspect="1"/>
          </p:cNvPicPr>
          <p:nvPr/>
        </p:nvPicPr>
        <p:blipFill rotWithShape="1">
          <a:blip r:embed="rId5"/>
          <a:srcRect l="-6886" t="18073" b="24104"/>
          <a:stretch/>
        </p:blipFill>
        <p:spPr>
          <a:xfrm>
            <a:off x="3124616" y="1017617"/>
            <a:ext cx="2215552" cy="2661557"/>
          </a:xfrm>
          <a:prstGeom prst="rect">
            <a:avLst/>
          </a:prstGeom>
        </p:spPr>
      </p:pic>
      <p:pic>
        <p:nvPicPr>
          <p:cNvPr id="9" name="Grafik 8">
            <a:extLst>
              <a:ext uri="{FF2B5EF4-FFF2-40B4-BE49-F238E27FC236}">
                <a16:creationId xmlns:a16="http://schemas.microsoft.com/office/drawing/2014/main" id="{AAD0D7C4-225A-4062-84EA-C7C18FE5034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307734" y="1546779"/>
            <a:ext cx="1793240" cy="3985260"/>
          </a:xfrm>
          <a:prstGeom prst="rect">
            <a:avLst/>
          </a:prstGeom>
          <a:noFill/>
          <a:ln>
            <a:noFill/>
          </a:ln>
        </p:spPr>
      </p:pic>
    </p:spTree>
    <p:extLst>
      <p:ext uri="{BB962C8B-B14F-4D97-AF65-F5344CB8AC3E}">
        <p14:creationId xmlns:p14="http://schemas.microsoft.com/office/powerpoint/2010/main" val="1220769488"/>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CSE_PPT_GEM" id="{618C8E15-8B23-4C82-8704-D726C0DA4A0A}" vid="{F367ABCB-EF06-4B25-ADAA-9C371DF92098}"/>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2986</Words>
  <Application>Microsoft Office PowerPoint</Application>
  <PresentationFormat>Bildschirmpräsentation (4:3)</PresentationFormat>
  <Paragraphs>190</Paragraphs>
  <Slides>17</Slides>
  <Notes>17</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17</vt:i4>
      </vt:variant>
    </vt:vector>
  </HeadingPairs>
  <TitlesOfParts>
    <vt:vector size="26" baseType="lpstr">
      <vt:lpstr>MS Mincho</vt:lpstr>
      <vt:lpstr>Arial</vt:lpstr>
      <vt:lpstr>Avenir Book</vt:lpstr>
      <vt:lpstr>Calibri</vt:lpstr>
      <vt:lpstr>Cambria</vt:lpstr>
      <vt:lpstr>Lucida Grande</vt:lpstr>
      <vt:lpstr>Times New Roman</vt:lpstr>
      <vt:lpstr>Wingdings</vt:lpstr>
      <vt:lpstr>Office-Design</vt:lpstr>
      <vt:lpstr>Empower Girls to Embrace their Digital and Entrepreneurial Potential</vt:lpstr>
      <vt:lpstr>PowerPoint-Präsentation</vt:lpstr>
      <vt:lpstr>PowerPoint-Präsentation</vt:lpstr>
      <vt:lpstr> Gender stereotypes in STEM | Gender4Stem (gender4stem-project.eu) Digital Education Action Plan (2021-2027) | Education and Training (europa.eu) </vt:lpstr>
      <vt:lpstr>PowerPoint-Präsentation</vt:lpstr>
      <vt:lpstr>PowerPoint-Präsentation</vt:lpstr>
      <vt:lpstr>Pilot Project  </vt:lpstr>
      <vt:lpstr>Interest girls in STEM/ICT subjects through Summer Schools in 11 European countries</vt:lpstr>
      <vt:lpstr> Summer School “Can you escape?” in Germany</vt:lpstr>
      <vt:lpstr>Interest girls in STEM/ICT subjects through Summer Schools in 11 European countries</vt:lpstr>
      <vt:lpstr>PowerPoint-Präsentation</vt:lpstr>
      <vt:lpstr>Within the network we can</vt:lpstr>
      <vt:lpstr>Within the network we can</vt:lpstr>
      <vt:lpstr>Further steps</vt:lpstr>
      <vt:lpstr>Please rename yourself and include: name, institution, country</vt:lpstr>
      <vt:lpstr>Thank you!</vt:lpstr>
      <vt:lpstr>PowerPoint-Präsentation</vt:lpstr>
    </vt:vector>
  </TitlesOfParts>
  <Company>Pädagogische Hochschule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Dita Betere</dc:creator>
  <cp:lastModifiedBy>Dita Kreuz</cp:lastModifiedBy>
  <cp:revision>148</cp:revision>
  <dcterms:created xsi:type="dcterms:W3CDTF">2020-02-04T14:27:15Z</dcterms:created>
  <dcterms:modified xsi:type="dcterms:W3CDTF">2021-11-11T11:58:30Z</dcterms:modified>
</cp:coreProperties>
</file>