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19" r:id="rId3"/>
    <p:sldId id="277" r:id="rId4"/>
    <p:sldId id="278" r:id="rId5"/>
    <p:sldId id="322" r:id="rId6"/>
    <p:sldId id="282" r:id="rId7"/>
    <p:sldId id="323" r:id="rId8"/>
    <p:sldId id="301" r:id="rId9"/>
    <p:sldId id="325" r:id="rId10"/>
    <p:sldId id="324" r:id="rId11"/>
    <p:sldId id="326" r:id="rId12"/>
    <p:sldId id="327" r:id="rId13"/>
    <p:sldId id="328" r:id="rId14"/>
    <p:sldId id="329" r:id="rId15"/>
    <p:sldId id="330" r:id="rId16"/>
    <p:sldId id="320" r:id="rId17"/>
    <p:sldId id="302" r:id="rId18"/>
    <p:sldId id="298" r:id="rId19"/>
    <p:sldId id="331" r:id="rId20"/>
    <p:sldId id="307" r:id="rId21"/>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1D260"/>
    <a:srgbClr val="FF00FF"/>
    <a:srgbClr val="CC023B"/>
    <a:srgbClr val="A0B051"/>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0951" autoAdjust="0"/>
  </p:normalViewPr>
  <p:slideViewPr>
    <p:cSldViewPr snapToGrid="0" snapToObjects="1" showGuides="1">
      <p:cViewPr varScale="1">
        <p:scale>
          <a:sx n="133" d="100"/>
          <a:sy n="133" d="100"/>
        </p:scale>
        <p:origin x="984" y="114"/>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08.09.2022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08.09.2022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3</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45777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Soll das E</a:t>
            </a:r>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20</a:t>
            </a:fld>
            <a:endParaRPr lang="de-DE"/>
          </a:p>
        </p:txBody>
      </p:sp>
    </p:spTree>
    <p:extLst>
      <p:ext uri="{BB962C8B-B14F-4D97-AF65-F5344CB8AC3E}">
        <p14:creationId xmlns:p14="http://schemas.microsoft.com/office/powerpoint/2010/main" val="40881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cstate="screen">
            <a:alphaModFix amt="39000"/>
            <a:extLst>
              <a:ext uri="{28A0092B-C50C-407E-A947-70E740481C1C}">
                <a14:useLocalDpi xmlns:a14="http://schemas.microsoft.com/office/drawing/2010/main"/>
              </a:ext>
            </a:extLst>
          </a:blip>
          <a:srcRect/>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xabay.com/"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a:bodyPr>
          <a:lstStyle/>
          <a:p>
            <a:pPr>
              <a:defRPr/>
            </a:pPr>
            <a:br>
              <a:rPr lang="de-DE" sz="3600" dirty="0">
                <a:solidFill>
                  <a:srgbClr val="002369"/>
                </a:solidFill>
              </a:rPr>
            </a:br>
            <a:r>
              <a:rPr lang="en-US" sz="3400" b="0" cap="all" dirty="0">
                <a:solidFill>
                  <a:srgbClr val="002369"/>
                </a:solidFill>
                <a:latin typeface="Avenir Book"/>
              </a:rPr>
              <a:t>teachers’ beliefs about teaching socio-scientific issues</a:t>
            </a:r>
            <a:endParaRPr lang="en-US" sz="3400" b="0" cap="all" dirty="0">
              <a:latin typeface="Avenir Book"/>
            </a:endParaRPr>
          </a:p>
        </p:txBody>
      </p:sp>
      <p:sp>
        <p:nvSpPr>
          <p:cNvPr id="3" name="Untertitel 2"/>
          <p:cNvSpPr>
            <a:spLocks noGrp="1"/>
          </p:cNvSpPr>
          <p:nvPr>
            <p:ph type="subTitle" idx="1"/>
          </p:nvPr>
        </p:nvSpPr>
        <p:spPr/>
        <p:txBody>
          <a:bodyPr/>
          <a:lstStyle/>
          <a:p>
            <a:r>
              <a:rPr lang="en-US" i="1" dirty="0"/>
              <a:t>IO8</a:t>
            </a:r>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380909"/>
            <a:ext cx="7942521" cy="2998774"/>
          </a:xfrm>
        </p:spPr>
        <p:txBody>
          <a:bodyPr>
            <a:normAutofit fontScale="77500" lnSpcReduction="20000"/>
          </a:bodyPr>
          <a:lstStyle/>
          <a:p>
            <a:pPr marL="0" indent="0">
              <a:buNone/>
            </a:pPr>
            <a:endParaRPr lang="en-GB" dirty="0"/>
          </a:p>
          <a:p>
            <a:r>
              <a:rPr lang="en-GB" dirty="0"/>
              <a:t>Identity is defined “as a means through which individuals interact with and explain their world” (</a:t>
            </a:r>
            <a:r>
              <a:rPr lang="en-GB" dirty="0" err="1"/>
              <a:t>Zeidler</a:t>
            </a:r>
            <a:r>
              <a:rPr lang="en-GB" dirty="0"/>
              <a:t> et al., 2005, p. 368)</a:t>
            </a:r>
          </a:p>
          <a:p>
            <a:r>
              <a:rPr lang="en-GB" dirty="0"/>
              <a:t>“students’ cultural experiences influence their decisions – students’ personal identities are not fixed but are fashioned through students’ social, intellectual, and moral growth” (</a:t>
            </a:r>
            <a:r>
              <a:rPr lang="en-GB" dirty="0" err="1"/>
              <a:t>Zeidler</a:t>
            </a:r>
            <a:r>
              <a:rPr lang="en-GB" dirty="0"/>
              <a:t> et al., 2005 p. 368). </a:t>
            </a:r>
          </a:p>
          <a:p>
            <a:r>
              <a:rPr lang="en-GB" dirty="0"/>
              <a:t>Previous studies have explored ways to develop students’ moral reasoning (</a:t>
            </a:r>
            <a:r>
              <a:rPr lang="en-GB" dirty="0" err="1"/>
              <a:t>Simmoneaux</a:t>
            </a:r>
            <a:r>
              <a:rPr lang="en-GB" dirty="0"/>
              <a:t>, 2008; </a:t>
            </a:r>
            <a:r>
              <a:rPr lang="en-GB" dirty="0" err="1"/>
              <a:t>Zeidler</a:t>
            </a:r>
            <a:r>
              <a:rPr lang="en-GB" dirty="0"/>
              <a:t> &amp; Sadler 2008; </a:t>
            </a:r>
            <a:r>
              <a:rPr lang="en-GB" dirty="0" err="1"/>
              <a:t>Zeidler</a:t>
            </a:r>
            <a:r>
              <a:rPr lang="en-GB" dirty="0"/>
              <a:t> &amp; Keefer, 2003)</a:t>
            </a:r>
            <a:r>
              <a:rPr lang="en-CY" dirty="0"/>
              <a:t> </a:t>
            </a: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Tree>
    <p:extLst>
      <p:ext uri="{BB962C8B-B14F-4D97-AF65-F5344CB8AC3E}">
        <p14:creationId xmlns:p14="http://schemas.microsoft.com/office/powerpoint/2010/main" val="276517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40395"/>
            <a:ext cx="7942521" cy="2998774"/>
          </a:xfrm>
        </p:spPr>
        <p:txBody>
          <a:bodyPr>
            <a:normAutofit fontScale="85000" lnSpcReduction="10000"/>
          </a:bodyPr>
          <a:lstStyle/>
          <a:p>
            <a:r>
              <a:rPr lang="en-GB" dirty="0" err="1"/>
              <a:t>Simonneaux</a:t>
            </a:r>
            <a:r>
              <a:rPr lang="en-GB" dirty="0"/>
              <a:t> and </a:t>
            </a:r>
            <a:r>
              <a:rPr lang="en-GB" dirty="0" err="1"/>
              <a:t>Simonneaux</a:t>
            </a:r>
            <a:r>
              <a:rPr lang="en-GB" dirty="0"/>
              <a:t> (2008) presented to college students a </a:t>
            </a:r>
            <a:r>
              <a:rPr lang="en-GB" dirty="0" err="1"/>
              <a:t>socioscientific</a:t>
            </a:r>
            <a:r>
              <a:rPr lang="en-GB" dirty="0"/>
              <a:t> issue that was relevant to their own lives and explored their views on that. </a:t>
            </a:r>
          </a:p>
          <a:p>
            <a:r>
              <a:rPr lang="en-GB" dirty="0"/>
              <a:t>The authors concluded that the closer the connection between the issue under study and students’ identities, the more students’ beliefs systems are affected, making them in that way to ignore evidence, and provide weaker justifications that are mostly based on personal values.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val="226136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61661"/>
            <a:ext cx="7942521" cy="2998774"/>
          </a:xfrm>
        </p:spPr>
        <p:txBody>
          <a:bodyPr>
            <a:normAutofit fontScale="85000" lnSpcReduction="20000"/>
          </a:bodyPr>
          <a:lstStyle/>
          <a:p>
            <a:r>
              <a:rPr lang="en-US" dirty="0"/>
              <a:t>López-</a:t>
            </a:r>
            <a:r>
              <a:rPr lang="en-US" dirty="0" err="1"/>
              <a:t>Facal</a:t>
            </a:r>
            <a:r>
              <a:rPr lang="en-US" dirty="0"/>
              <a:t> and Jiménez-Aleixandre</a:t>
            </a:r>
            <a:r>
              <a:rPr lang="en-GB" dirty="0"/>
              <a:t> (2008) examined how students’ personal and cultural identities can affect their discussions of an SSI. </a:t>
            </a:r>
          </a:p>
          <a:p>
            <a:r>
              <a:rPr lang="en-GB" dirty="0"/>
              <a:t>The authors concluded that often students project their identities, either personal or cultural, onto the actors in the SSI, and in that way making it more difficult for them to reason about an issue without the distraction of their own individual belief systems undermining more objective reasoned justifications</a:t>
            </a:r>
            <a:r>
              <a:rPr lang="en-CY" dirty="0"/>
              <a:t> </a:t>
            </a:r>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spTree>
    <p:extLst>
      <p:ext uri="{BB962C8B-B14F-4D97-AF65-F5344CB8AC3E}">
        <p14:creationId xmlns:p14="http://schemas.microsoft.com/office/powerpoint/2010/main" val="174405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br>
              <a:rPr lang="de-DE" dirty="0"/>
            </a:br>
            <a:r>
              <a:rPr lang="de-DE" dirty="0" err="1"/>
              <a:t>What</a:t>
            </a:r>
            <a:r>
              <a:rPr lang="de-DE" dirty="0"/>
              <a:t> </a:t>
            </a:r>
            <a:r>
              <a:rPr lang="de-DE" dirty="0" err="1"/>
              <a:t>we</a:t>
            </a:r>
            <a:r>
              <a:rPr lang="de-DE" dirty="0"/>
              <a:t> </a:t>
            </a:r>
            <a:r>
              <a:rPr lang="de-DE" dirty="0" err="1"/>
              <a:t>know</a:t>
            </a:r>
            <a:r>
              <a:rPr lang="de-DE" dirty="0"/>
              <a:t> </a:t>
            </a:r>
            <a:r>
              <a:rPr lang="de-DE" dirty="0" err="1"/>
              <a:t>about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endParaRPr lang="de-DE" dirty="0"/>
          </a:p>
        </p:txBody>
      </p:sp>
      <p:sp>
        <p:nvSpPr>
          <p:cNvPr id="3" name="Inhaltsplatzhalter 2"/>
          <p:cNvSpPr>
            <a:spLocks noGrp="1"/>
          </p:cNvSpPr>
          <p:nvPr>
            <p:ph idx="1"/>
          </p:nvPr>
        </p:nvSpPr>
        <p:spPr>
          <a:xfrm>
            <a:off x="457200" y="1561661"/>
            <a:ext cx="7942521" cy="2998774"/>
          </a:xfrm>
        </p:spPr>
        <p:txBody>
          <a:bodyPr>
            <a:normAutofit fontScale="70000" lnSpcReduction="20000"/>
          </a:bodyPr>
          <a:lstStyle/>
          <a:p>
            <a:r>
              <a:rPr lang="en-US" dirty="0"/>
              <a:t>According to Levinson (2008) when two people talk about an SSI and they disagree, commitment to one’s point of view is one of the factors that influence their decision or justification and according to Levinson with commitment “the ‘personal’ is contrasted with the subjective’” (p.862). </a:t>
            </a:r>
            <a:endParaRPr lang="en-CY" dirty="0"/>
          </a:p>
          <a:p>
            <a:endParaRPr lang="en-CY" dirty="0"/>
          </a:p>
          <a:p>
            <a:r>
              <a:rPr lang="en-US" i="1" dirty="0"/>
              <a:t>“Commitment introduces the element of belief and the personal and differentiates it from the subjective assertion. The nature of the belief is reflected in its </a:t>
            </a:r>
            <a:r>
              <a:rPr lang="en-US" i="1" dirty="0" err="1"/>
              <a:t>universability</a:t>
            </a:r>
            <a:r>
              <a:rPr lang="en-US" i="1" dirty="0"/>
              <a:t> and acceptance, distinguishing it from a point of view that can be rational […]”</a:t>
            </a:r>
            <a:r>
              <a:rPr lang="en-US" dirty="0"/>
              <a:t> (p.862)</a:t>
            </a:r>
            <a:endParaRPr lang="en-CY" dirty="0"/>
          </a:p>
          <a:p>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Tree>
    <p:extLst>
      <p:ext uri="{BB962C8B-B14F-4D97-AF65-F5344CB8AC3E}">
        <p14:creationId xmlns:p14="http://schemas.microsoft.com/office/powerpoint/2010/main" val="191334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1.5. Understanding </a:t>
            </a:r>
            <a:r>
              <a:rPr lang="de-DE" dirty="0" err="1"/>
              <a:t>your</a:t>
            </a:r>
            <a:r>
              <a:rPr lang="de-DE" dirty="0"/>
              <a:t> </a:t>
            </a:r>
            <a:r>
              <a:rPr lang="de-DE" dirty="0" err="1"/>
              <a:t>own</a:t>
            </a:r>
            <a:r>
              <a:rPr lang="de-DE" dirty="0"/>
              <a:t> </a:t>
            </a:r>
            <a:r>
              <a:rPr lang="de-DE" dirty="0" err="1"/>
              <a:t>beliefs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373383" y="2092960"/>
            <a:ext cx="481330" cy="478790"/>
          </a:xfrm>
          <a:prstGeom prst="rect">
            <a:avLst/>
          </a:prstGeom>
          <a:noFill/>
          <a:ln>
            <a:noFill/>
          </a:ln>
        </p:spPr>
      </p:pic>
      <p:sp>
        <p:nvSpPr>
          <p:cNvPr id="7" name="Content Placeholder 6">
            <a:extLst>
              <a:ext uri="{FF2B5EF4-FFF2-40B4-BE49-F238E27FC236}">
                <a16:creationId xmlns:a16="http://schemas.microsoft.com/office/drawing/2014/main" id="{1FB19E92-0A65-9F40-8FDE-D7FC1C98A7E5}"/>
              </a:ext>
            </a:extLst>
          </p:cNvPr>
          <p:cNvSpPr>
            <a:spLocks noGrp="1"/>
          </p:cNvSpPr>
          <p:nvPr>
            <p:ph idx="1"/>
          </p:nvPr>
        </p:nvSpPr>
        <p:spPr>
          <a:xfrm>
            <a:off x="871946" y="1200151"/>
            <a:ext cx="7814854" cy="3394472"/>
          </a:xfrm>
        </p:spPr>
        <p:txBody>
          <a:bodyPr>
            <a:normAutofit/>
          </a:bodyPr>
          <a:lstStyle/>
          <a:p>
            <a:r>
              <a:rPr lang="en-CY" sz="2400" dirty="0"/>
              <a:t>Choose one topic from each area as presented in the next slide. For this topic discuss some beliefs that you have and might hinder how you talk about this issue. The beliefs might be: personal interests, moral concerns, cultural knowledge, limited knowledge. </a:t>
            </a:r>
          </a:p>
          <a:p>
            <a:pPr marL="0" indent="0">
              <a:buNone/>
            </a:pPr>
            <a:endParaRPr lang="en-CY" sz="2400" dirty="0"/>
          </a:p>
          <a:p>
            <a:r>
              <a:rPr lang="en-CY" sz="2400" dirty="0"/>
              <a:t>Discuss how your beliefs might affect how you teach one of this topics</a:t>
            </a:r>
            <a:r>
              <a:rPr lang="en-CY" dirty="0"/>
              <a:t>. </a:t>
            </a:r>
          </a:p>
        </p:txBody>
      </p:sp>
    </p:spTree>
    <p:extLst>
      <p:ext uri="{BB962C8B-B14F-4D97-AF65-F5344CB8AC3E}">
        <p14:creationId xmlns:p14="http://schemas.microsoft.com/office/powerpoint/2010/main" val="39809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1.5. Understanding </a:t>
            </a:r>
            <a:r>
              <a:rPr lang="de-DE" dirty="0" err="1"/>
              <a:t>your</a:t>
            </a:r>
            <a:r>
              <a:rPr lang="de-DE" dirty="0"/>
              <a:t> </a:t>
            </a:r>
            <a:r>
              <a:rPr lang="de-DE" dirty="0" err="1"/>
              <a:t>own</a:t>
            </a:r>
            <a:r>
              <a:rPr lang="de-DE" dirty="0"/>
              <a:t> </a:t>
            </a:r>
            <a:r>
              <a:rPr lang="de-DE" dirty="0" err="1"/>
              <a:t>beliefs</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373383" y="2092960"/>
            <a:ext cx="481330" cy="478790"/>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2660F98D-1EE7-FD4A-A4A4-BD926B4F7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9315" y="1085850"/>
            <a:ext cx="5590922" cy="3135276"/>
          </a:xfrm>
          <a:prstGeom prst="rect">
            <a:avLst/>
          </a:prstGeom>
        </p:spPr>
      </p:pic>
      <p:sp>
        <p:nvSpPr>
          <p:cNvPr id="11" name="TextBox 10">
            <a:extLst>
              <a:ext uri="{FF2B5EF4-FFF2-40B4-BE49-F238E27FC236}">
                <a16:creationId xmlns:a16="http://schemas.microsoft.com/office/drawing/2014/main" id="{B2934719-4A9D-1A48-A359-EB43CC06C4B8}"/>
              </a:ext>
            </a:extLst>
          </p:cNvPr>
          <p:cNvSpPr txBox="1"/>
          <p:nvPr/>
        </p:nvSpPr>
        <p:spPr>
          <a:xfrm>
            <a:off x="4072270" y="4221126"/>
            <a:ext cx="3189767" cy="307777"/>
          </a:xfrm>
          <a:prstGeom prst="rect">
            <a:avLst/>
          </a:prstGeom>
          <a:noFill/>
        </p:spPr>
        <p:txBody>
          <a:bodyPr wrap="square" rtlCol="0">
            <a:spAutoFit/>
          </a:bodyPr>
          <a:lstStyle/>
          <a:p>
            <a:r>
              <a:rPr lang="en-CY" sz="1400" dirty="0"/>
              <a:t>Picture from PreSEES project</a:t>
            </a:r>
          </a:p>
        </p:txBody>
      </p:sp>
    </p:spTree>
    <p:extLst>
      <p:ext uri="{BB962C8B-B14F-4D97-AF65-F5344CB8AC3E}">
        <p14:creationId xmlns:p14="http://schemas.microsoft.com/office/powerpoint/2010/main" val="54163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t>2. </a:t>
            </a:r>
            <a:r>
              <a:rPr lang="de-DE" dirty="0" err="1"/>
              <a:t>Designing</a:t>
            </a:r>
            <a:r>
              <a:rPr lang="de-DE" dirty="0"/>
              <a:t> an SSI </a:t>
            </a:r>
            <a:r>
              <a:rPr lang="de-DE" dirty="0" err="1"/>
              <a:t>lesson</a:t>
            </a:r>
            <a:r>
              <a:rPr lang="de-DE" dirty="0"/>
              <a:t> </a:t>
            </a:r>
            <a:r>
              <a:rPr lang="de-DE" dirty="0" err="1"/>
              <a:t>taking</a:t>
            </a:r>
            <a:r>
              <a:rPr lang="de-DE" dirty="0"/>
              <a:t> </a:t>
            </a:r>
            <a:r>
              <a:rPr lang="de-DE" dirty="0" err="1"/>
              <a:t>into</a:t>
            </a:r>
            <a:r>
              <a:rPr lang="de-DE" dirty="0"/>
              <a:t> </a:t>
            </a:r>
            <a:r>
              <a:rPr lang="de-DE" dirty="0" err="1"/>
              <a:t>account</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r>
              <a:rPr lang="de-DE" dirty="0"/>
              <a:t>?</a:t>
            </a:r>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16</a:t>
            </a:fld>
            <a:endParaRPr lang="es-ES_tradnl" dirty="0"/>
          </a:p>
        </p:txBody>
      </p:sp>
    </p:spTree>
    <p:extLst>
      <p:ext uri="{BB962C8B-B14F-4D97-AF65-F5344CB8AC3E}">
        <p14:creationId xmlns:p14="http://schemas.microsoft.com/office/powerpoint/2010/main" val="240230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2.1: </a:t>
            </a:r>
            <a:r>
              <a:rPr lang="de-DE" dirty="0" err="1"/>
              <a:t>What</a:t>
            </a:r>
            <a:r>
              <a:rPr lang="de-DE" dirty="0"/>
              <a:t> </a:t>
            </a:r>
            <a:r>
              <a:rPr lang="de-DE" dirty="0" err="1"/>
              <a:t>are</a:t>
            </a:r>
            <a:r>
              <a:rPr lang="de-DE" dirty="0"/>
              <a:t> </a:t>
            </a:r>
            <a:r>
              <a:rPr lang="de-DE" dirty="0" err="1"/>
              <a:t>your</a:t>
            </a:r>
            <a:r>
              <a:rPr lang="de-DE" dirty="0"/>
              <a:t> </a:t>
            </a:r>
            <a:r>
              <a:rPr lang="de-DE" dirty="0" err="1"/>
              <a:t>own</a:t>
            </a:r>
            <a:r>
              <a:rPr lang="de-DE" dirty="0"/>
              <a:t> </a:t>
            </a:r>
            <a:r>
              <a:rPr lang="de-DE" dirty="0" err="1"/>
              <a:t>beliefs</a:t>
            </a:r>
            <a:r>
              <a:rPr lang="de-DE" dirty="0"/>
              <a:t>? A </a:t>
            </a:r>
            <a:r>
              <a:rPr lang="de-DE" dirty="0" err="1"/>
              <a:t>questionnaire</a:t>
            </a:r>
            <a:r>
              <a:rPr lang="de-DE" dirty="0"/>
              <a:t> on SSI </a:t>
            </a:r>
            <a:r>
              <a:rPr lang="de-DE" dirty="0" err="1"/>
              <a:t>beliefs</a:t>
            </a:r>
            <a:r>
              <a:rPr lang="de-DE" dirty="0"/>
              <a:t> </a:t>
            </a:r>
          </a:p>
        </p:txBody>
      </p:sp>
      <p:sp>
        <p:nvSpPr>
          <p:cNvPr id="3" name="Inhaltsplatzhalter 2"/>
          <p:cNvSpPr>
            <a:spLocks noGrp="1"/>
          </p:cNvSpPr>
          <p:nvPr>
            <p:ph idx="1"/>
          </p:nvPr>
        </p:nvSpPr>
        <p:spPr>
          <a:xfrm>
            <a:off x="1040732" y="1570445"/>
            <a:ext cx="7064053" cy="2855251"/>
          </a:xfrm>
        </p:spPr>
        <p:txBody>
          <a:bodyPr>
            <a:normAutofit fontScale="77500" lnSpcReduction="20000"/>
          </a:bodyPr>
          <a:lstStyle/>
          <a:p>
            <a:r>
              <a:rPr lang="de-DE" dirty="0" err="1"/>
              <a:t>Step</a:t>
            </a:r>
            <a:r>
              <a:rPr lang="de-DE" dirty="0"/>
              <a:t> 1. </a:t>
            </a:r>
            <a:r>
              <a:rPr lang="de-DE" dirty="0" err="1"/>
              <a:t>Complete</a:t>
            </a:r>
            <a:r>
              <a:rPr lang="de-DE" dirty="0"/>
              <a:t> </a:t>
            </a:r>
            <a:r>
              <a:rPr lang="de-DE" dirty="0" err="1"/>
              <a:t>the</a:t>
            </a:r>
            <a:r>
              <a:rPr lang="de-DE" dirty="0"/>
              <a:t> </a:t>
            </a:r>
            <a:r>
              <a:rPr lang="de-DE" dirty="0" err="1"/>
              <a:t>questionnaire</a:t>
            </a:r>
            <a:r>
              <a:rPr lang="de-DE" dirty="0"/>
              <a:t> on </a:t>
            </a:r>
            <a:r>
              <a:rPr lang="de-DE" dirty="0" err="1"/>
              <a:t>your</a:t>
            </a:r>
            <a:r>
              <a:rPr lang="de-DE" dirty="0"/>
              <a:t> </a:t>
            </a:r>
            <a:r>
              <a:rPr lang="de-DE" dirty="0" err="1"/>
              <a:t>own</a:t>
            </a:r>
            <a:r>
              <a:rPr lang="de-DE" dirty="0"/>
              <a:t> </a:t>
            </a:r>
            <a:r>
              <a:rPr lang="de-DE" dirty="0" err="1"/>
              <a:t>by</a:t>
            </a:r>
            <a:r>
              <a:rPr lang="de-DE" dirty="0"/>
              <a:t> </a:t>
            </a:r>
            <a:r>
              <a:rPr lang="de-DE" dirty="0" err="1"/>
              <a:t>scanning</a:t>
            </a:r>
            <a:r>
              <a:rPr lang="de-DE" dirty="0"/>
              <a:t> </a:t>
            </a:r>
            <a:r>
              <a:rPr lang="de-DE" dirty="0" err="1"/>
              <a:t>the</a:t>
            </a:r>
            <a:r>
              <a:rPr lang="de-DE" dirty="0"/>
              <a:t> QR </a:t>
            </a:r>
            <a:r>
              <a:rPr lang="de-DE" dirty="0" err="1"/>
              <a:t>code</a:t>
            </a:r>
            <a:r>
              <a:rPr lang="de-DE" dirty="0"/>
              <a:t>. </a:t>
            </a:r>
          </a:p>
          <a:p>
            <a:endParaRPr lang="de-DE" dirty="0"/>
          </a:p>
          <a:p>
            <a:endParaRPr lang="de-DE" dirty="0"/>
          </a:p>
          <a:p>
            <a:pPr marL="0" indent="0">
              <a:buNone/>
            </a:pPr>
            <a:endParaRPr lang="de-DE" dirty="0"/>
          </a:p>
          <a:p>
            <a:r>
              <a:rPr lang="de-DE" dirty="0" err="1"/>
              <a:t>Step</a:t>
            </a:r>
            <a:r>
              <a:rPr lang="de-DE" dirty="0"/>
              <a:t> 2. </a:t>
            </a:r>
            <a:r>
              <a:rPr lang="de-DE" dirty="0" err="1"/>
              <a:t>Discuss</a:t>
            </a:r>
            <a:r>
              <a:rPr lang="de-DE" dirty="0"/>
              <a:t> </a:t>
            </a:r>
            <a:r>
              <a:rPr lang="de-DE" dirty="0" err="1"/>
              <a:t>your</a:t>
            </a:r>
            <a:r>
              <a:rPr lang="de-DE" dirty="0"/>
              <a:t> </a:t>
            </a:r>
            <a:r>
              <a:rPr lang="de-DE" dirty="0" err="1"/>
              <a:t>responses</a:t>
            </a:r>
            <a:r>
              <a:rPr lang="de-DE" dirty="0"/>
              <a:t> in </a:t>
            </a:r>
            <a:r>
              <a:rPr lang="de-DE" dirty="0" err="1"/>
              <a:t>your</a:t>
            </a:r>
            <a:r>
              <a:rPr lang="de-DE" dirty="0"/>
              <a:t> </a:t>
            </a:r>
            <a:r>
              <a:rPr lang="de-DE" dirty="0" err="1"/>
              <a:t>group</a:t>
            </a:r>
            <a:r>
              <a:rPr lang="de-DE" dirty="0"/>
              <a:t> </a:t>
            </a:r>
            <a:r>
              <a:rPr lang="de-DE" dirty="0" err="1"/>
              <a:t>and</a:t>
            </a:r>
            <a:r>
              <a:rPr lang="de-DE" dirty="0"/>
              <a:t> </a:t>
            </a:r>
            <a:r>
              <a:rPr lang="de-DE" dirty="0" err="1"/>
              <a:t>reflect</a:t>
            </a:r>
            <a:r>
              <a:rPr lang="de-DE" dirty="0"/>
              <a:t>.</a:t>
            </a:r>
          </a:p>
          <a:p>
            <a:r>
              <a:rPr lang="de-DE" dirty="0" err="1"/>
              <a:t>Step</a:t>
            </a:r>
            <a:r>
              <a:rPr lang="de-DE" dirty="0"/>
              <a:t> 3. </a:t>
            </a:r>
            <a:r>
              <a:rPr lang="de-DE" dirty="0" err="1"/>
              <a:t>Discuss</a:t>
            </a:r>
            <a:r>
              <a:rPr lang="de-DE" dirty="0"/>
              <a:t> </a:t>
            </a:r>
            <a:r>
              <a:rPr lang="de-DE" dirty="0" err="1"/>
              <a:t>what</a:t>
            </a:r>
            <a:r>
              <a:rPr lang="de-DE" dirty="0"/>
              <a:t> </a:t>
            </a:r>
            <a:r>
              <a:rPr lang="de-DE" dirty="0" err="1"/>
              <a:t>difficulties</a:t>
            </a:r>
            <a:r>
              <a:rPr lang="de-DE" dirty="0"/>
              <a:t> </a:t>
            </a:r>
            <a:r>
              <a:rPr lang="de-DE" dirty="0" err="1"/>
              <a:t>you</a:t>
            </a:r>
            <a:r>
              <a:rPr lang="de-DE" dirty="0"/>
              <a:t> </a:t>
            </a:r>
            <a:r>
              <a:rPr lang="de-DE" dirty="0" err="1"/>
              <a:t>might</a:t>
            </a:r>
            <a:r>
              <a:rPr lang="de-DE" dirty="0"/>
              <a:t> </a:t>
            </a:r>
            <a:r>
              <a:rPr lang="de-DE" dirty="0" err="1"/>
              <a:t>have</a:t>
            </a:r>
            <a:r>
              <a:rPr lang="de-DE" dirty="0"/>
              <a:t> </a:t>
            </a:r>
            <a:r>
              <a:rPr lang="de-DE" dirty="0" err="1"/>
              <a:t>as</a:t>
            </a:r>
            <a:r>
              <a:rPr lang="de-DE" dirty="0"/>
              <a:t> a </a:t>
            </a:r>
            <a:r>
              <a:rPr lang="de-DE" dirty="0" err="1"/>
              <a:t>teacher</a:t>
            </a:r>
            <a:r>
              <a:rPr lang="de-DE" dirty="0"/>
              <a:t> </a:t>
            </a:r>
            <a:r>
              <a:rPr lang="de-DE" dirty="0" err="1"/>
              <a:t>when</a:t>
            </a:r>
            <a:r>
              <a:rPr lang="de-DE" dirty="0"/>
              <a:t> </a:t>
            </a:r>
            <a:r>
              <a:rPr lang="de-DE" dirty="0" err="1"/>
              <a:t>introducing</a:t>
            </a:r>
            <a:r>
              <a:rPr lang="de-DE" dirty="0"/>
              <a:t> an SSI in </a:t>
            </a:r>
            <a:r>
              <a:rPr lang="de-DE" dirty="0" err="1"/>
              <a:t>your</a:t>
            </a:r>
            <a:r>
              <a:rPr lang="de-DE" dirty="0"/>
              <a:t> </a:t>
            </a:r>
            <a:r>
              <a:rPr lang="de-DE" dirty="0" err="1"/>
              <a:t>class</a:t>
            </a:r>
            <a:r>
              <a:rPr lang="de-DE" dirty="0"/>
              <a:t> </a:t>
            </a:r>
            <a:r>
              <a:rPr lang="de-DE" dirty="0" err="1"/>
              <a:t>because</a:t>
            </a:r>
            <a:r>
              <a:rPr lang="de-DE" dirty="0"/>
              <a:t> </a:t>
            </a:r>
            <a:r>
              <a:rPr lang="de-DE" dirty="0" err="1"/>
              <a:t>of</a:t>
            </a:r>
            <a:r>
              <a:rPr lang="de-DE" dirty="0"/>
              <a:t> </a:t>
            </a:r>
            <a:r>
              <a:rPr lang="de-DE" dirty="0" err="1"/>
              <a:t>the</a:t>
            </a:r>
            <a:r>
              <a:rPr lang="de-DE" dirty="0"/>
              <a:t> </a:t>
            </a:r>
            <a:r>
              <a:rPr lang="de-DE" dirty="0" err="1"/>
              <a:t>differences</a:t>
            </a:r>
            <a:r>
              <a:rPr lang="de-DE" dirty="0"/>
              <a:t> in </a:t>
            </a:r>
            <a:r>
              <a:rPr lang="de-DE" dirty="0" err="1"/>
              <a:t>beliefs</a:t>
            </a:r>
            <a:r>
              <a:rPr lang="de-DE" dirty="0"/>
              <a:t>.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pic>
        <p:nvPicPr>
          <p:cNvPr id="6" name="Grafik 5">
            <a:extLst>
              <a:ext uri="{FF2B5EF4-FFF2-40B4-BE49-F238E27FC236}">
                <a16:creationId xmlns:a16="http://schemas.microsoft.com/office/drawing/2014/main" id="{18A65EA0-1EC4-4C88-940C-07BBE9F2659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4616" y="1732547"/>
            <a:ext cx="631658" cy="631658"/>
          </a:xfrm>
          <a:prstGeom prst="rect">
            <a:avLst/>
          </a:prstGeom>
          <a:noFill/>
          <a:ln>
            <a:noFill/>
          </a:ln>
        </p:spPr>
      </p:pic>
      <p:pic>
        <p:nvPicPr>
          <p:cNvPr id="7" name="Bild 7" descr="C:\Users\Sophia\AppData\Local\Microsoft\Windows\Temporary Internet Files\Content.Word\3-1_5min_.png.png"/>
          <p:cNvPicPr/>
          <p:nvPr/>
        </p:nvPicPr>
        <p:blipFill>
          <a:blip r:embed="rId3" cstate="screen">
            <a:extLst>
              <a:ext uri="{28A0092B-C50C-407E-A947-70E740481C1C}">
                <a14:useLocalDpi xmlns:a14="http://schemas.microsoft.com/office/drawing/2010/main"/>
              </a:ext>
            </a:extLst>
          </a:blip>
          <a:stretch>
            <a:fillRect/>
          </a:stretch>
        </p:blipFill>
        <p:spPr bwMode="auto">
          <a:xfrm>
            <a:off x="255636" y="2364205"/>
            <a:ext cx="556494" cy="571500"/>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570B5C20-5217-904B-9EA0-46D8C42A5F2E}"/>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293218" y="3010902"/>
            <a:ext cx="481330" cy="478790"/>
          </a:xfrm>
          <a:prstGeom prst="rect">
            <a:avLst/>
          </a:prstGeom>
          <a:noFill/>
          <a:ln w="9525">
            <a:noFill/>
            <a:miter lim="800000"/>
            <a:headEnd/>
            <a:tailEnd/>
          </a:ln>
        </p:spPr>
      </p:pic>
      <p:pic>
        <p:nvPicPr>
          <p:cNvPr id="9" name="Picture 8" descr="Qr code&#10;&#10;Description automatically generated">
            <a:extLst>
              <a:ext uri="{FF2B5EF4-FFF2-40B4-BE49-F238E27FC236}">
                <a16:creationId xmlns:a16="http://schemas.microsoft.com/office/drawing/2014/main" id="{11889406-05E4-5A45-BBD7-D1F9AED9D657}"/>
              </a:ext>
            </a:extLst>
          </p:cNvPr>
          <p:cNvPicPr>
            <a:picLocks noChangeAspect="1"/>
          </p:cNvPicPr>
          <p:nvPr/>
        </p:nvPicPr>
        <p:blipFill>
          <a:blip r:embed="rId5"/>
          <a:stretch>
            <a:fillRect/>
          </a:stretch>
        </p:blipFill>
        <p:spPr>
          <a:xfrm>
            <a:off x="7057680" y="1990592"/>
            <a:ext cx="1168400" cy="1168400"/>
          </a:xfrm>
          <a:prstGeom prst="rect">
            <a:avLst/>
          </a:prstGeom>
        </p:spPr>
      </p:pic>
    </p:spTree>
    <p:extLst>
      <p:ext uri="{BB962C8B-B14F-4D97-AF65-F5344CB8AC3E}">
        <p14:creationId xmlns:p14="http://schemas.microsoft.com/office/powerpoint/2010/main" val="359079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2.2: </a:t>
            </a:r>
            <a:r>
              <a:rPr lang="de-DE" dirty="0" err="1"/>
              <a:t>What</a:t>
            </a:r>
            <a:r>
              <a:rPr lang="de-DE" dirty="0"/>
              <a:t> </a:t>
            </a:r>
            <a:r>
              <a:rPr lang="de-DE" dirty="0" err="1"/>
              <a:t>strategies</a:t>
            </a:r>
            <a:r>
              <a:rPr lang="de-DE" dirty="0"/>
              <a:t> </a:t>
            </a:r>
            <a:r>
              <a:rPr lang="de-DE" dirty="0" err="1"/>
              <a:t>can</a:t>
            </a:r>
            <a:r>
              <a:rPr lang="de-DE" dirty="0"/>
              <a:t> </a:t>
            </a:r>
            <a:r>
              <a:rPr lang="de-DE" dirty="0" err="1"/>
              <a:t>you</a:t>
            </a:r>
            <a:r>
              <a:rPr lang="de-DE" dirty="0"/>
              <a:t> </a:t>
            </a:r>
            <a:r>
              <a:rPr lang="de-DE" dirty="0" err="1"/>
              <a:t>use</a:t>
            </a:r>
            <a:r>
              <a:rPr lang="de-DE" dirty="0"/>
              <a:t> </a:t>
            </a:r>
            <a:r>
              <a:rPr lang="de-DE" dirty="0" err="1"/>
              <a:t>to</a:t>
            </a:r>
            <a:r>
              <a:rPr lang="de-DE" dirty="0"/>
              <a:t> </a:t>
            </a:r>
            <a:r>
              <a:rPr lang="de-DE" dirty="0" err="1"/>
              <a:t>support</a:t>
            </a:r>
            <a:r>
              <a:rPr lang="de-DE" dirty="0"/>
              <a:t> </a:t>
            </a:r>
            <a:r>
              <a:rPr lang="de-DE" dirty="0" err="1"/>
              <a:t>students</a:t>
            </a:r>
            <a:endParaRPr lang="de-DE" dirty="0"/>
          </a:p>
        </p:txBody>
      </p:sp>
      <p:sp>
        <p:nvSpPr>
          <p:cNvPr id="3" name="Inhaltsplatzhalter 2"/>
          <p:cNvSpPr>
            <a:spLocks noGrp="1"/>
          </p:cNvSpPr>
          <p:nvPr>
            <p:ph idx="1"/>
          </p:nvPr>
        </p:nvSpPr>
        <p:spPr>
          <a:xfrm>
            <a:off x="998620" y="1443789"/>
            <a:ext cx="7688179" cy="3080085"/>
          </a:xfrm>
        </p:spPr>
        <p:txBody>
          <a:bodyPr>
            <a:normAutofit fontScale="700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can be reluctant to teach SSI due to concerns about their abilities, time constraints and lack of support materials (</a:t>
            </a:r>
            <a:r>
              <a:rPr lang="en-GB" dirty="0" err="1">
                <a:solidFill>
                  <a:srgbClr val="002369"/>
                </a:solidFill>
                <a:latin typeface="Calibri Light" panose="020F0302020204030204" pitchFamily="34" charset="0"/>
                <a:cs typeface="Calibri Light" panose="020F0302020204030204" pitchFamily="34" charset="0"/>
              </a:rPr>
              <a:t>Pitiporntapin</a:t>
            </a:r>
            <a:r>
              <a:rPr lang="en-GB" dirty="0">
                <a:solidFill>
                  <a:srgbClr val="002369"/>
                </a:solidFill>
                <a:latin typeface="Calibri Light" panose="020F0302020204030204" pitchFamily="34" charset="0"/>
                <a:cs typeface="Calibri Light" panose="020F0302020204030204" pitchFamily="34" charset="0"/>
              </a:rPr>
              <a:t> &amp; </a:t>
            </a:r>
            <a:r>
              <a:rPr lang="en-GB" dirty="0" err="1">
                <a:solidFill>
                  <a:srgbClr val="002369"/>
                </a:solidFill>
                <a:latin typeface="Calibri Light" panose="020F0302020204030204" pitchFamily="34" charset="0"/>
                <a:cs typeface="Calibri Light" panose="020F0302020204030204" pitchFamily="34" charset="0"/>
              </a:rPr>
              <a:t>Srisakuna</a:t>
            </a:r>
            <a:r>
              <a:rPr lang="en-GB" dirty="0">
                <a:solidFill>
                  <a:srgbClr val="002369"/>
                </a:solidFill>
                <a:latin typeface="Calibri Light" panose="020F0302020204030204" pitchFamily="34" charset="0"/>
                <a:cs typeface="Calibri Light" panose="020F0302020204030204" pitchFamily="34" charset="0"/>
              </a:rPr>
              <a:t>, 2017; Saunders &amp; Rennie, 2013). </a:t>
            </a:r>
            <a:endParaRPr lang="da-DK"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own belief systems, their cultural or religious background and the personal identities influence how they discuss an SSI (</a:t>
            </a:r>
            <a:r>
              <a:rPr lang="en-GB" dirty="0" err="1">
                <a:solidFill>
                  <a:srgbClr val="002369"/>
                </a:solidFill>
                <a:latin typeface="Calibri Light" panose="020F0302020204030204" pitchFamily="34" charset="0"/>
                <a:cs typeface="Calibri Light" panose="020F0302020204030204" pitchFamily="34" charset="0"/>
              </a:rPr>
              <a:t>Kilinc</a:t>
            </a:r>
            <a:r>
              <a:rPr lang="en-GB" dirty="0">
                <a:solidFill>
                  <a:srgbClr val="002369"/>
                </a:solidFill>
                <a:latin typeface="Calibri Light" panose="020F0302020204030204" pitchFamily="34" charset="0"/>
                <a:cs typeface="Calibri Light" panose="020F0302020204030204" pitchFamily="34" charset="0"/>
              </a:rPr>
              <a:t>, </a:t>
            </a:r>
            <a:r>
              <a:rPr lang="en-GB" dirty="0" err="1">
                <a:solidFill>
                  <a:srgbClr val="002369"/>
                </a:solidFill>
                <a:latin typeface="Calibri Light" panose="020F0302020204030204" pitchFamily="34" charset="0"/>
                <a:cs typeface="Calibri Light" panose="020F0302020204030204" pitchFamily="34" charset="0"/>
              </a:rPr>
              <a:t>Demiral</a:t>
            </a:r>
            <a:r>
              <a:rPr lang="en-GB" dirty="0">
                <a:solidFill>
                  <a:srgbClr val="002369"/>
                </a:solidFill>
                <a:latin typeface="Calibri Light" panose="020F0302020204030204" pitchFamily="34" charset="0"/>
                <a:cs typeface="Calibri Light" panose="020F0302020204030204" pitchFamily="34" charset="0"/>
              </a:rPr>
              <a:t> &amp; </a:t>
            </a:r>
            <a:r>
              <a:rPr lang="en-GB" dirty="0" err="1">
                <a:solidFill>
                  <a:srgbClr val="002369"/>
                </a:solidFill>
                <a:latin typeface="Calibri Light" panose="020F0302020204030204" pitchFamily="34" charset="0"/>
                <a:cs typeface="Calibri Light" panose="020F0302020204030204" pitchFamily="34" charset="0"/>
              </a:rPr>
              <a:t>Kartal</a:t>
            </a:r>
            <a:r>
              <a:rPr lang="en-GB" dirty="0">
                <a:solidFill>
                  <a:srgbClr val="002369"/>
                </a:solidFill>
                <a:latin typeface="Calibri Light" panose="020F0302020204030204" pitchFamily="34" charset="0"/>
                <a:cs typeface="Calibri Light" panose="020F0302020204030204" pitchFamily="34" charset="0"/>
              </a:rPr>
              <a:t>, 2017, Sadler et al., 2006) </a:t>
            </a:r>
          </a:p>
          <a:p>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often turn to teacher-centred activities emphasising on content or facts of science as a way to cope with the pedagogical challenges of SSI (Day &amp; Bryce, 2011).</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Tree>
    <p:extLst>
      <p:ext uri="{BB962C8B-B14F-4D97-AF65-F5344CB8AC3E}">
        <p14:creationId xmlns:p14="http://schemas.microsoft.com/office/powerpoint/2010/main" val="187672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2.2: </a:t>
            </a:r>
            <a:r>
              <a:rPr lang="de-DE" dirty="0" err="1"/>
              <a:t>What</a:t>
            </a:r>
            <a:r>
              <a:rPr lang="de-DE" dirty="0"/>
              <a:t> </a:t>
            </a:r>
            <a:r>
              <a:rPr lang="de-DE" dirty="0" err="1"/>
              <a:t>strategies</a:t>
            </a:r>
            <a:r>
              <a:rPr lang="de-DE" dirty="0"/>
              <a:t> </a:t>
            </a:r>
            <a:r>
              <a:rPr lang="de-DE" dirty="0" err="1"/>
              <a:t>can</a:t>
            </a:r>
            <a:r>
              <a:rPr lang="de-DE" dirty="0"/>
              <a:t> </a:t>
            </a:r>
            <a:r>
              <a:rPr lang="de-DE" dirty="0" err="1"/>
              <a:t>you</a:t>
            </a:r>
            <a:r>
              <a:rPr lang="de-DE" dirty="0"/>
              <a:t> </a:t>
            </a:r>
            <a:r>
              <a:rPr lang="de-DE" dirty="0" err="1"/>
              <a:t>use</a:t>
            </a:r>
            <a:r>
              <a:rPr lang="de-DE" dirty="0"/>
              <a:t> </a:t>
            </a:r>
            <a:r>
              <a:rPr lang="de-DE" dirty="0" err="1"/>
              <a:t>to</a:t>
            </a:r>
            <a:r>
              <a:rPr lang="de-DE" dirty="0"/>
              <a:t> </a:t>
            </a:r>
            <a:r>
              <a:rPr lang="de-DE" dirty="0" err="1"/>
              <a:t>support</a:t>
            </a:r>
            <a:r>
              <a:rPr lang="de-DE" dirty="0"/>
              <a:t> </a:t>
            </a:r>
            <a:r>
              <a:rPr lang="de-DE" dirty="0" err="1"/>
              <a:t>students</a:t>
            </a:r>
            <a:endParaRPr lang="de-DE" dirty="0"/>
          </a:p>
        </p:txBody>
      </p:sp>
      <p:sp>
        <p:nvSpPr>
          <p:cNvPr id="3" name="Inhaltsplatzhalter 2"/>
          <p:cNvSpPr>
            <a:spLocks noGrp="1"/>
          </p:cNvSpPr>
          <p:nvPr>
            <p:ph idx="1"/>
          </p:nvPr>
        </p:nvSpPr>
        <p:spPr>
          <a:xfrm>
            <a:off x="998620" y="1443789"/>
            <a:ext cx="7688179" cy="3080085"/>
          </a:xfrm>
        </p:spPr>
        <p:txBody>
          <a:bodyPr>
            <a:normAutofit fontScale="62500" lnSpcReduction="20000"/>
          </a:bodyPr>
          <a:lstStyle/>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Teachers often have a content-centred interpretation of SSI; they teach SSI in order to teach content; reduce SSI to specific content (</a:t>
            </a:r>
            <a:r>
              <a:rPr lang="en-GB" dirty="0" err="1">
                <a:solidFill>
                  <a:srgbClr val="002369"/>
                </a:solidFill>
                <a:latin typeface="Calibri Light" panose="020F0302020204030204" pitchFamily="34" charset="0"/>
                <a:cs typeface="Calibri Light" panose="020F0302020204030204" pitchFamily="34" charset="0"/>
              </a:rPr>
              <a:t>Tidemand</a:t>
            </a:r>
            <a:r>
              <a:rPr lang="en-GB" dirty="0">
                <a:solidFill>
                  <a:srgbClr val="002369"/>
                </a:solidFill>
                <a:latin typeface="Calibri Light" panose="020F0302020204030204" pitchFamily="34" charset="0"/>
                <a:cs typeface="Calibri Light" panose="020F0302020204030204" pitchFamily="34" charset="0"/>
              </a:rPr>
              <a:t> &amp; Nielsen, 2017).</a:t>
            </a:r>
          </a:p>
          <a:p>
            <a:pPr marL="457200" indent="-457200">
              <a:buFont typeface="Arial" panose="020B0604020202020204" pitchFamily="34" charset="0"/>
              <a:buChar char="•"/>
            </a:pPr>
            <a:endParaRPr lang="en-GB"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Some teachers lack confidence in monitoring student discussion (</a:t>
            </a:r>
            <a:r>
              <a:rPr lang="en-GB" dirty="0" err="1">
                <a:solidFill>
                  <a:srgbClr val="002369"/>
                </a:solidFill>
                <a:latin typeface="Calibri Light" panose="020F0302020204030204" pitchFamily="34" charset="0"/>
                <a:cs typeface="Calibri Light" panose="020F0302020204030204" pitchFamily="34" charset="0"/>
              </a:rPr>
              <a:t>e.g</a:t>
            </a:r>
            <a:r>
              <a:rPr lang="en-GB" dirty="0">
                <a:solidFill>
                  <a:srgbClr val="002369"/>
                </a:solidFill>
                <a:latin typeface="Calibri Light" panose="020F0302020204030204" pitchFamily="34" charset="0"/>
                <a:cs typeface="Calibri Light" panose="020F0302020204030204" pitchFamily="34" charset="0"/>
              </a:rPr>
              <a:t> Bryce &amp; Gray, 2004) and find it difficult </a:t>
            </a:r>
            <a:r>
              <a:rPr lang="en" dirty="0">
                <a:solidFill>
                  <a:srgbClr val="002369"/>
                </a:solidFill>
                <a:latin typeface="Calibri Light" panose="020F0302020204030204" pitchFamily="34" charset="0"/>
                <a:cs typeface="Calibri Light" panose="020F0302020204030204" pitchFamily="34" charset="0"/>
              </a:rPr>
              <a:t>to facilitate students’ search for, and critical examination, of information (</a:t>
            </a:r>
            <a:r>
              <a:rPr lang="en" dirty="0" err="1">
                <a:solidFill>
                  <a:srgbClr val="002369"/>
                </a:solidFill>
                <a:latin typeface="Calibri Light" panose="020F0302020204030204" pitchFamily="34" charset="0"/>
                <a:cs typeface="Calibri Light" panose="020F0302020204030204" pitchFamily="34" charset="0"/>
              </a:rPr>
              <a:t>Ekborg</a:t>
            </a:r>
            <a:r>
              <a:rPr lang="en" dirty="0">
                <a:solidFill>
                  <a:srgbClr val="002369"/>
                </a:solidFill>
                <a:latin typeface="Calibri Light" panose="020F0302020204030204" pitchFamily="34" charset="0"/>
                <a:cs typeface="Calibri Light" panose="020F0302020204030204" pitchFamily="34" charset="0"/>
              </a:rPr>
              <a:t>, </a:t>
            </a:r>
            <a:r>
              <a:rPr lang="en" dirty="0" err="1">
                <a:solidFill>
                  <a:srgbClr val="002369"/>
                </a:solidFill>
                <a:latin typeface="Calibri Light" panose="020F0302020204030204" pitchFamily="34" charset="0"/>
                <a:cs typeface="Calibri Light" panose="020F0302020204030204" pitchFamily="34" charset="0"/>
              </a:rPr>
              <a:t>Ottander</a:t>
            </a:r>
            <a:r>
              <a:rPr lang="en" dirty="0">
                <a:solidFill>
                  <a:srgbClr val="002369"/>
                </a:solidFill>
                <a:latin typeface="Calibri Light" panose="020F0302020204030204" pitchFamily="34" charset="0"/>
                <a:cs typeface="Calibri Light" panose="020F0302020204030204" pitchFamily="34" charset="0"/>
              </a:rPr>
              <a:t>, </a:t>
            </a:r>
            <a:r>
              <a:rPr lang="en" dirty="0" err="1">
                <a:solidFill>
                  <a:srgbClr val="002369"/>
                </a:solidFill>
                <a:latin typeface="Calibri Light" panose="020F0302020204030204" pitchFamily="34" charset="0"/>
                <a:cs typeface="Calibri Light" panose="020F0302020204030204" pitchFamily="34" charset="0"/>
              </a:rPr>
              <a:t>Silfver</a:t>
            </a:r>
            <a:r>
              <a:rPr lang="en" dirty="0">
                <a:solidFill>
                  <a:srgbClr val="002369"/>
                </a:solidFill>
                <a:latin typeface="Calibri Light" panose="020F0302020204030204" pitchFamily="34" charset="0"/>
                <a:cs typeface="Calibri Light" panose="020F0302020204030204" pitchFamily="34" charset="0"/>
              </a:rPr>
              <a:t> &amp; Simon; 2013)</a:t>
            </a:r>
          </a:p>
          <a:p>
            <a:pPr marL="457200" indent="-457200">
              <a:buFont typeface="Arial" panose="020B0604020202020204" pitchFamily="34" charset="0"/>
              <a:buChar char="•"/>
            </a:pPr>
            <a:endParaRPr lang="en" dirty="0">
              <a:solidFill>
                <a:srgbClr val="002369"/>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dirty="0">
                <a:solidFill>
                  <a:srgbClr val="002369"/>
                </a:solidFill>
                <a:latin typeface="Calibri Light" panose="020F0302020204030204" pitchFamily="34" charset="0"/>
                <a:cs typeface="Calibri Light" panose="020F0302020204030204" pitchFamily="34" charset="0"/>
              </a:rPr>
              <a:t>Science teachers tend to devalue SSI-relevant assessment criteria </a:t>
            </a:r>
            <a:r>
              <a:rPr lang="en" dirty="0">
                <a:solidFill>
                  <a:srgbClr val="002369"/>
                </a:solidFill>
                <a:latin typeface="Calibri Light" panose="020F0302020204030204" pitchFamily="34" charset="0"/>
                <a:cs typeface="Calibri Light" panose="020F0302020204030204" pitchFamily="34" charset="0"/>
              </a:rPr>
              <a:t>(e.g. Steffen &amp; </a:t>
            </a:r>
            <a:r>
              <a:rPr lang="en" dirty="0" err="1">
                <a:solidFill>
                  <a:srgbClr val="002369"/>
                </a:solidFill>
                <a:latin typeface="Calibri Light" panose="020F0302020204030204" pitchFamily="34" charset="0"/>
                <a:cs typeface="Calibri Light" panose="020F0302020204030204" pitchFamily="34" charset="0"/>
              </a:rPr>
              <a:t>Hößle</a:t>
            </a:r>
            <a:r>
              <a:rPr lang="en" dirty="0">
                <a:solidFill>
                  <a:srgbClr val="002369"/>
                </a:solidFill>
                <a:latin typeface="Calibri Light" panose="020F0302020204030204" pitchFamily="34" charset="0"/>
                <a:cs typeface="Calibri Light" panose="020F0302020204030204" pitchFamily="34" charset="0"/>
              </a:rPr>
              <a:t>, 2017) </a:t>
            </a:r>
            <a:r>
              <a:rPr lang="en-GB" dirty="0">
                <a:solidFill>
                  <a:srgbClr val="002369"/>
                </a:solidFill>
                <a:latin typeface="Calibri Light" panose="020F0302020204030204" pitchFamily="34" charset="0"/>
                <a:cs typeface="Calibri Light" panose="020F0302020204030204" pitchFamily="34" charset="0"/>
              </a:rPr>
              <a:t>and they instead tend to focus on the science disciplinary content when assessing students (Christenson, Gericke &amp; </a:t>
            </a:r>
            <a:r>
              <a:rPr lang="en-GB" dirty="0" err="1">
                <a:solidFill>
                  <a:srgbClr val="002369"/>
                </a:solidFill>
                <a:latin typeface="Calibri Light" panose="020F0302020204030204" pitchFamily="34" charset="0"/>
                <a:cs typeface="Calibri Light" panose="020F0302020204030204" pitchFamily="34" charset="0"/>
              </a:rPr>
              <a:t>Rundgren</a:t>
            </a:r>
            <a:r>
              <a:rPr lang="en-GB" dirty="0">
                <a:solidFill>
                  <a:srgbClr val="002369"/>
                </a:solidFill>
                <a:latin typeface="Calibri Light" panose="020F0302020204030204" pitchFamily="34" charset="0"/>
                <a:cs typeface="Calibri Light" panose="020F0302020204030204" pitchFamily="34" charset="0"/>
              </a:rPr>
              <a:t>, 2017; </a:t>
            </a:r>
            <a:r>
              <a:rPr lang="en-GB" dirty="0" err="1">
                <a:solidFill>
                  <a:srgbClr val="002369"/>
                </a:solidFill>
                <a:latin typeface="Calibri Light" panose="020F0302020204030204" pitchFamily="34" charset="0"/>
                <a:cs typeface="Calibri Light" panose="020F0302020204030204" pitchFamily="34" charset="0"/>
              </a:rPr>
              <a:t>Tidemand</a:t>
            </a:r>
            <a:r>
              <a:rPr lang="en-GB" dirty="0">
                <a:solidFill>
                  <a:srgbClr val="002369"/>
                </a:solidFill>
                <a:latin typeface="Calibri Light" panose="020F0302020204030204" pitchFamily="34" charset="0"/>
                <a:cs typeface="Calibri Light" panose="020F0302020204030204" pitchFamily="34" charset="0"/>
              </a:rPr>
              <a:t> &amp; Nielsen, 2017)</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spTree>
    <p:extLst>
      <p:ext uri="{BB962C8B-B14F-4D97-AF65-F5344CB8AC3E}">
        <p14:creationId xmlns:p14="http://schemas.microsoft.com/office/powerpoint/2010/main" val="13738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1. </a:t>
            </a:r>
            <a:r>
              <a:rPr lang="de-DE" dirty="0" err="1"/>
              <a:t>How</a:t>
            </a:r>
            <a:r>
              <a:rPr lang="de-DE" dirty="0"/>
              <a:t> </a:t>
            </a:r>
            <a:r>
              <a:rPr lang="de-DE" dirty="0" err="1"/>
              <a:t>our</a:t>
            </a:r>
            <a:r>
              <a:rPr lang="de-DE" dirty="0"/>
              <a:t> </a:t>
            </a:r>
            <a:r>
              <a:rPr lang="de-DE" dirty="0" err="1"/>
              <a:t>beliefs</a:t>
            </a:r>
            <a:r>
              <a:rPr lang="de-DE" dirty="0"/>
              <a:t>, </a:t>
            </a:r>
            <a:r>
              <a:rPr lang="de-DE" dirty="0" err="1"/>
              <a:t>cultural</a:t>
            </a:r>
            <a:r>
              <a:rPr lang="de-DE" dirty="0"/>
              <a:t> </a:t>
            </a:r>
            <a:r>
              <a:rPr lang="de-DE" dirty="0" err="1"/>
              <a:t>background</a:t>
            </a:r>
            <a:r>
              <a:rPr lang="de-DE" dirty="0"/>
              <a:t> </a:t>
            </a:r>
            <a:r>
              <a:rPr lang="de-DE" dirty="0" err="1"/>
              <a:t>and</a:t>
            </a:r>
            <a:r>
              <a:rPr lang="de-DE" dirty="0"/>
              <a:t> </a:t>
            </a:r>
            <a:r>
              <a:rPr lang="de-DE" dirty="0" err="1"/>
              <a:t>identities</a:t>
            </a:r>
            <a:r>
              <a:rPr lang="de-DE" dirty="0"/>
              <a:t> </a:t>
            </a:r>
            <a:r>
              <a:rPr lang="de-DE" dirty="0" err="1"/>
              <a:t>affect</a:t>
            </a:r>
            <a:r>
              <a:rPr lang="de-DE" dirty="0"/>
              <a:t> </a:t>
            </a:r>
            <a:r>
              <a:rPr lang="de-DE" dirty="0" err="1"/>
              <a:t>our</a:t>
            </a:r>
            <a:r>
              <a:rPr lang="de-DE" dirty="0"/>
              <a:t> </a:t>
            </a:r>
            <a:r>
              <a:rPr lang="de-DE" dirty="0" err="1"/>
              <a:t>decisions</a:t>
            </a:r>
            <a:r>
              <a:rPr lang="de-DE" dirty="0"/>
              <a:t> </a:t>
            </a:r>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626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3.1: Design a </a:t>
            </a:r>
            <a:r>
              <a:rPr lang="de-DE" dirty="0" err="1"/>
              <a:t>lesson</a:t>
            </a:r>
            <a:r>
              <a:rPr lang="de-DE" dirty="0"/>
              <a:t> plan </a:t>
            </a:r>
            <a:r>
              <a:rPr lang="de-DE" dirty="0" err="1"/>
              <a:t>with</a:t>
            </a:r>
            <a:r>
              <a:rPr lang="de-DE" dirty="0"/>
              <a:t> an </a:t>
            </a:r>
            <a:r>
              <a:rPr lang="de-DE" dirty="0" err="1"/>
              <a:t>emphasis</a:t>
            </a:r>
            <a:r>
              <a:rPr lang="de-DE" dirty="0"/>
              <a:t> on </a:t>
            </a:r>
            <a:r>
              <a:rPr lang="de-DE" dirty="0" err="1"/>
              <a:t>beliefs</a:t>
            </a:r>
            <a:endParaRPr lang="de-DE" dirty="0"/>
          </a:p>
        </p:txBody>
      </p:sp>
      <p:sp>
        <p:nvSpPr>
          <p:cNvPr id="3" name="Inhaltsplatzhalter 2"/>
          <p:cNvSpPr>
            <a:spLocks noGrp="1"/>
          </p:cNvSpPr>
          <p:nvPr>
            <p:ph idx="1"/>
          </p:nvPr>
        </p:nvSpPr>
        <p:spPr>
          <a:xfrm>
            <a:off x="1161046" y="1200151"/>
            <a:ext cx="7525753" cy="3394472"/>
          </a:xfrm>
        </p:spPr>
        <p:txBody>
          <a:bodyPr/>
          <a:lstStyle/>
          <a:p>
            <a:r>
              <a:rPr lang="de-DE" dirty="0"/>
              <a:t>Follow </a:t>
            </a:r>
            <a:r>
              <a:rPr lang="de-DE" dirty="0" err="1"/>
              <a:t>the</a:t>
            </a:r>
            <a:r>
              <a:rPr lang="de-DE" dirty="0"/>
              <a:t> </a:t>
            </a:r>
            <a:r>
              <a:rPr lang="de-DE" dirty="0" err="1"/>
              <a:t>directions</a:t>
            </a:r>
            <a:r>
              <a:rPr lang="de-DE" dirty="0"/>
              <a:t> in </a:t>
            </a:r>
            <a:r>
              <a:rPr lang="de-DE" dirty="0" err="1"/>
              <a:t>the</a:t>
            </a:r>
            <a:r>
              <a:rPr lang="de-DE" dirty="0"/>
              <a:t> </a:t>
            </a:r>
            <a:r>
              <a:rPr lang="de-DE" dirty="0" err="1"/>
              <a:t>worksheet</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204321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Activity 1.1: The invasion of the species</a:t>
            </a:r>
          </a:p>
        </p:txBody>
      </p:sp>
      <p:sp>
        <p:nvSpPr>
          <p:cNvPr id="3" name="Marcador de contenido 2"/>
          <p:cNvSpPr>
            <a:spLocks noGrp="1"/>
          </p:cNvSpPr>
          <p:nvPr>
            <p:ph idx="1"/>
          </p:nvPr>
        </p:nvSpPr>
        <p:spPr>
          <a:xfrm>
            <a:off x="893574" y="1313515"/>
            <a:ext cx="6293737" cy="3641909"/>
          </a:xfrm>
        </p:spPr>
        <p:txBody>
          <a:bodyPr>
            <a:normAutofit fontScale="92500" lnSpcReduction="20000"/>
          </a:bodyPr>
          <a:lstStyle/>
          <a:p>
            <a:pPr>
              <a:spcAft>
                <a:spcPts val="600"/>
              </a:spcAft>
            </a:pPr>
            <a:r>
              <a:rPr lang="en-US" sz="1800" dirty="0"/>
              <a:t>The native squirrel is Europe is the red squirrel. However, in 1876 the grey squirrel was introduced from North America and its population has increased rapidly. Your local authority has decided that the grey squirrels are causing problems to the local community and should be trapped and removed from the area. </a:t>
            </a:r>
          </a:p>
          <a:p>
            <a:pPr>
              <a:spcAft>
                <a:spcPts val="600"/>
              </a:spcAft>
            </a:pPr>
            <a:r>
              <a:rPr lang="en-US" sz="1600" dirty="0"/>
              <a:t>Step 1: Do you agree or not with this decision? Use the line of agreement on the wall to state your opinion. </a:t>
            </a:r>
          </a:p>
          <a:p>
            <a:pPr>
              <a:spcAft>
                <a:spcPts val="600"/>
              </a:spcAft>
            </a:pPr>
            <a:r>
              <a:rPr lang="en-US" sz="1600" dirty="0"/>
              <a:t>Step 2: Why did you agree or disagree? What kind of evidence do you have for your decision? First take notes in the worksheet, and then discuss in pairs or groups.  </a:t>
            </a:r>
          </a:p>
          <a:p>
            <a:pPr>
              <a:spcAft>
                <a:spcPts val="600"/>
              </a:spcAft>
            </a:pPr>
            <a:r>
              <a:rPr lang="en-US" sz="1600" dirty="0"/>
              <a:t>Step 3: Write your explanation on why you agree or disagree (after the group work) in the worksheet. Present the response during the whole classroom discussion. </a:t>
            </a:r>
          </a:p>
          <a:p>
            <a:pPr>
              <a:spcAft>
                <a:spcPts val="600"/>
              </a:spcAft>
            </a:pPr>
            <a:r>
              <a:rPr lang="en-US" sz="1600" dirty="0"/>
              <a:t>Step 4: Reflect on the responses of people in the room. Why do some people agree and some others’ disagree?</a:t>
            </a:r>
          </a:p>
          <a:p>
            <a:pPr>
              <a:spcAft>
                <a:spcPts val="600"/>
              </a:spcAft>
            </a:pPr>
            <a:endParaRPr lang="en-US" sz="1600" dirty="0"/>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3</a:t>
            </a:fld>
            <a:endParaRPr lang="es-ES_tradnl" dirty="0"/>
          </a:p>
        </p:txBody>
      </p:sp>
      <p:pic>
        <p:nvPicPr>
          <p:cNvPr id="7" name="Bild 27" descr="C:\Users\Sophia\AppData\Local\Microsoft\Windows\Temporary Internet Files\Content.Word\4-4_group_work_.png.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240" y="1313515"/>
            <a:ext cx="476885" cy="457200"/>
          </a:xfrm>
          <a:prstGeom prst="rect">
            <a:avLst/>
          </a:prstGeom>
          <a:noFill/>
          <a:ln w="9525">
            <a:noFill/>
            <a:miter lim="800000"/>
            <a:headEnd/>
            <a:tailEnd/>
          </a:ln>
        </p:spPr>
      </p:pic>
      <p:pic>
        <p:nvPicPr>
          <p:cNvPr id="6" name="Picture 5" descr="A squirrel standing on snow&#10;&#10;Description automatically generated with medium confidence">
            <a:extLst>
              <a:ext uri="{FF2B5EF4-FFF2-40B4-BE49-F238E27FC236}">
                <a16:creationId xmlns:a16="http://schemas.microsoft.com/office/drawing/2014/main" id="{F6B8114B-77C6-6A44-ACCC-7C5CBFA8FF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6018" y="600806"/>
            <a:ext cx="1497534" cy="996796"/>
          </a:xfrm>
          <a:prstGeom prst="rect">
            <a:avLst/>
          </a:prstGeom>
        </p:spPr>
      </p:pic>
      <p:pic>
        <p:nvPicPr>
          <p:cNvPr id="10" name="Picture 9" descr="A squirrel eating something&#10;&#10;Description automatically generated with medium confidence">
            <a:extLst>
              <a:ext uri="{FF2B5EF4-FFF2-40B4-BE49-F238E27FC236}">
                <a16:creationId xmlns:a16="http://schemas.microsoft.com/office/drawing/2014/main" id="{375F12CC-1A39-BF4E-8849-1939DE06EE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6018" y="1589684"/>
            <a:ext cx="1497534" cy="1568611"/>
          </a:xfrm>
          <a:prstGeom prst="rect">
            <a:avLst/>
          </a:prstGeom>
        </p:spPr>
      </p:pic>
      <p:sp>
        <p:nvSpPr>
          <p:cNvPr id="12" name="TextBox 11">
            <a:extLst>
              <a:ext uri="{FF2B5EF4-FFF2-40B4-BE49-F238E27FC236}">
                <a16:creationId xmlns:a16="http://schemas.microsoft.com/office/drawing/2014/main" id="{247D5F53-B88B-5F47-AE3A-F4DADEE53288}"/>
              </a:ext>
            </a:extLst>
          </p:cNvPr>
          <p:cNvSpPr txBox="1"/>
          <p:nvPr/>
        </p:nvSpPr>
        <p:spPr>
          <a:xfrm>
            <a:off x="7392117" y="3158295"/>
            <a:ext cx="1425335" cy="276999"/>
          </a:xfrm>
          <a:prstGeom prst="rect">
            <a:avLst/>
          </a:prstGeom>
          <a:noFill/>
        </p:spPr>
        <p:txBody>
          <a:bodyPr wrap="square" rtlCol="0">
            <a:spAutoFit/>
          </a:bodyPr>
          <a:lstStyle/>
          <a:p>
            <a:r>
              <a:rPr lang="en-GB" sz="1200" dirty="0">
                <a:hlinkClick r:id="rId6"/>
              </a:rPr>
              <a:t>https://pixabay.com</a:t>
            </a:r>
            <a:r>
              <a:rPr lang="en-GB" sz="1200" dirty="0"/>
              <a:t> </a:t>
            </a:r>
            <a:endParaRPr lang="en-CY" sz="1200" dirty="0"/>
          </a:p>
        </p:txBody>
      </p:sp>
      <p:pic>
        <p:nvPicPr>
          <p:cNvPr id="13" name="Bild 7" descr="C:\Users\Sophia\AppData\Local\Microsoft\Windows\Temporary Internet Files\Content.Word\3-1_5min_.png.png">
            <a:extLst>
              <a:ext uri="{FF2B5EF4-FFF2-40B4-BE49-F238E27FC236}">
                <a16:creationId xmlns:a16="http://schemas.microsoft.com/office/drawing/2014/main" id="{22046D1B-92AA-0247-A7FE-7B1DBFE1FED9}"/>
              </a:ext>
            </a:extLst>
          </p:cNvPr>
          <p:cNvPicPr/>
          <p:nvPr/>
        </p:nvPicPr>
        <p:blipFill>
          <a:blip r:embed="rId7" cstate="screen">
            <a:extLst>
              <a:ext uri="{28A0092B-C50C-407E-A947-70E740481C1C}">
                <a14:useLocalDpi xmlns:a14="http://schemas.microsoft.com/office/drawing/2010/main"/>
              </a:ext>
            </a:extLst>
          </a:blip>
          <a:stretch>
            <a:fillRect/>
          </a:stretch>
        </p:blipFill>
        <p:spPr bwMode="auto">
          <a:xfrm>
            <a:off x="296795" y="1788941"/>
            <a:ext cx="481330" cy="478790"/>
          </a:xfrm>
          <a:prstGeom prst="rect">
            <a:avLst/>
          </a:prstGeom>
          <a:noFill/>
          <a:ln w="9525">
            <a:noFill/>
            <a:miter lim="800000"/>
            <a:headEnd/>
            <a:tailEnd/>
          </a:ln>
        </p:spPr>
      </p:pic>
    </p:spTree>
    <p:extLst>
      <p:ext uri="{BB962C8B-B14F-4D97-AF65-F5344CB8AC3E}">
        <p14:creationId xmlns:p14="http://schemas.microsoft.com/office/powerpoint/2010/main" val="1652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1.1: </a:t>
            </a:r>
            <a:r>
              <a:rPr lang="en-US" dirty="0"/>
              <a:t>The invasion of the species</a:t>
            </a:r>
            <a:endParaRPr lang="de-DE" dirty="0"/>
          </a:p>
        </p:txBody>
      </p:sp>
      <p:sp>
        <p:nvSpPr>
          <p:cNvPr id="3" name="Inhaltsplatzhalter 2"/>
          <p:cNvSpPr>
            <a:spLocks noGrp="1"/>
          </p:cNvSpPr>
          <p:nvPr>
            <p:ph idx="1"/>
          </p:nvPr>
        </p:nvSpPr>
        <p:spPr>
          <a:xfrm>
            <a:off x="1263316" y="1200151"/>
            <a:ext cx="7423484" cy="3394472"/>
          </a:xfrm>
        </p:spPr>
        <p:txBody>
          <a:bodyPr>
            <a:normAutofit/>
          </a:bodyPr>
          <a:lstStyle/>
          <a:p>
            <a:r>
              <a:rPr lang="de-DE" sz="1500" dirty="0" err="1"/>
              <a:t>Step</a:t>
            </a:r>
            <a:r>
              <a:rPr lang="de-DE" sz="1500" dirty="0"/>
              <a:t> 5: Search online </a:t>
            </a:r>
            <a:r>
              <a:rPr lang="de-DE" sz="1500" dirty="0" err="1"/>
              <a:t>for</a:t>
            </a:r>
            <a:r>
              <a:rPr lang="de-DE" sz="1500" dirty="0"/>
              <a:t> </a:t>
            </a:r>
            <a:r>
              <a:rPr lang="de-DE" sz="1500" dirty="0" err="1"/>
              <a:t>grey</a:t>
            </a:r>
            <a:r>
              <a:rPr lang="de-DE" sz="1500" dirty="0"/>
              <a:t> </a:t>
            </a:r>
            <a:r>
              <a:rPr lang="de-DE" sz="1500" dirty="0" err="1"/>
              <a:t>squirrel</a:t>
            </a:r>
            <a:r>
              <a:rPr lang="de-DE" sz="1500" dirty="0"/>
              <a:t> </a:t>
            </a:r>
            <a:r>
              <a:rPr lang="de-DE" sz="1500" dirty="0" err="1"/>
              <a:t>as</a:t>
            </a:r>
            <a:r>
              <a:rPr lang="de-DE" sz="1500" dirty="0"/>
              <a:t> an invasive </a:t>
            </a:r>
            <a:r>
              <a:rPr lang="de-DE" sz="1500" dirty="0" err="1"/>
              <a:t>species</a:t>
            </a:r>
            <a:r>
              <a:rPr lang="de-DE" sz="1500" dirty="0"/>
              <a:t> in Europe. Find </a:t>
            </a:r>
            <a:r>
              <a:rPr lang="de-DE" sz="1500" dirty="0" err="1"/>
              <a:t>information</a:t>
            </a:r>
            <a:r>
              <a:rPr lang="de-DE" sz="1500" dirty="0"/>
              <a:t> </a:t>
            </a:r>
            <a:r>
              <a:rPr lang="de-DE" sz="1500" dirty="0" err="1"/>
              <a:t>about</a:t>
            </a:r>
            <a:r>
              <a:rPr lang="de-DE" sz="1500" dirty="0"/>
              <a:t> </a:t>
            </a:r>
            <a:r>
              <a:rPr lang="de-DE" sz="1500" dirty="0" err="1"/>
              <a:t>their</a:t>
            </a:r>
            <a:r>
              <a:rPr lang="de-DE" sz="1500" dirty="0"/>
              <a:t> </a:t>
            </a:r>
            <a:r>
              <a:rPr lang="de-DE" sz="1500" dirty="0" err="1"/>
              <a:t>food</a:t>
            </a:r>
            <a:r>
              <a:rPr lang="de-DE" sz="1500" dirty="0"/>
              <a:t>, </a:t>
            </a:r>
            <a:r>
              <a:rPr lang="de-DE" sz="1500" dirty="0" err="1"/>
              <a:t>reproduction</a:t>
            </a:r>
            <a:r>
              <a:rPr lang="de-DE" sz="1500" dirty="0"/>
              <a:t> </a:t>
            </a:r>
            <a:r>
              <a:rPr lang="de-DE" sz="1500" dirty="0" err="1"/>
              <a:t>and</a:t>
            </a:r>
            <a:r>
              <a:rPr lang="de-DE" sz="1500" dirty="0"/>
              <a:t> </a:t>
            </a:r>
            <a:r>
              <a:rPr lang="de-DE" sz="1500" dirty="0" err="1"/>
              <a:t>diseases</a:t>
            </a:r>
            <a:r>
              <a:rPr lang="de-DE" sz="1500" dirty="0"/>
              <a:t> </a:t>
            </a:r>
            <a:r>
              <a:rPr lang="de-DE" sz="1500" dirty="0" err="1"/>
              <a:t>and</a:t>
            </a:r>
            <a:r>
              <a:rPr lang="de-DE" sz="1500" dirty="0"/>
              <a:t> </a:t>
            </a:r>
            <a:r>
              <a:rPr lang="de-DE" sz="1500" dirty="0" err="1"/>
              <a:t>compare</a:t>
            </a:r>
            <a:r>
              <a:rPr lang="de-DE" sz="1500" dirty="0"/>
              <a:t> </a:t>
            </a:r>
            <a:r>
              <a:rPr lang="de-DE" sz="1500" dirty="0" err="1"/>
              <a:t>with</a:t>
            </a:r>
            <a:r>
              <a:rPr lang="de-DE" sz="1500" dirty="0"/>
              <a:t> </a:t>
            </a:r>
            <a:r>
              <a:rPr lang="de-DE" sz="1500" dirty="0" err="1"/>
              <a:t>that</a:t>
            </a:r>
            <a:r>
              <a:rPr lang="de-DE" sz="1500" dirty="0"/>
              <a:t> </a:t>
            </a:r>
            <a:r>
              <a:rPr lang="de-DE" sz="1500" dirty="0" err="1"/>
              <a:t>for</a:t>
            </a:r>
            <a:r>
              <a:rPr lang="de-DE" sz="1500" dirty="0"/>
              <a:t> </a:t>
            </a:r>
            <a:r>
              <a:rPr lang="de-DE" sz="1500" dirty="0" err="1"/>
              <a:t>the</a:t>
            </a:r>
            <a:r>
              <a:rPr lang="de-DE" sz="1500" dirty="0"/>
              <a:t> </a:t>
            </a:r>
            <a:r>
              <a:rPr lang="de-DE" sz="1500" dirty="0" err="1"/>
              <a:t>red</a:t>
            </a:r>
            <a:r>
              <a:rPr lang="de-DE" sz="1500" dirty="0"/>
              <a:t> </a:t>
            </a:r>
            <a:r>
              <a:rPr lang="de-DE" sz="1500" dirty="0" err="1"/>
              <a:t>squirrel</a:t>
            </a:r>
            <a:r>
              <a:rPr lang="de-DE" sz="1500" dirty="0"/>
              <a:t>. Keep </a:t>
            </a:r>
            <a:r>
              <a:rPr lang="de-DE" sz="1500" dirty="0" err="1"/>
              <a:t>notes</a:t>
            </a:r>
            <a:r>
              <a:rPr lang="de-DE" sz="1500" dirty="0"/>
              <a:t> on </a:t>
            </a:r>
            <a:r>
              <a:rPr lang="de-DE" sz="1500" dirty="0" err="1"/>
              <a:t>the</a:t>
            </a:r>
            <a:r>
              <a:rPr lang="de-DE" sz="1500" dirty="0"/>
              <a:t> </a:t>
            </a:r>
            <a:r>
              <a:rPr lang="de-DE" sz="1500" dirty="0" err="1"/>
              <a:t>worksheet</a:t>
            </a:r>
            <a:r>
              <a:rPr lang="de-DE" sz="1500" dirty="0"/>
              <a:t>. </a:t>
            </a:r>
          </a:p>
          <a:p>
            <a:r>
              <a:rPr lang="de-DE" sz="1500" dirty="0" err="1"/>
              <a:t>Step</a:t>
            </a:r>
            <a:r>
              <a:rPr lang="de-DE" sz="1500" dirty="0"/>
              <a:t> 6: </a:t>
            </a:r>
            <a:r>
              <a:rPr lang="de-DE" sz="1500" dirty="0" err="1"/>
              <a:t>Now</a:t>
            </a:r>
            <a:r>
              <a:rPr lang="de-DE" sz="1500" dirty="0"/>
              <a:t> </a:t>
            </a:r>
            <a:r>
              <a:rPr lang="de-DE" sz="1500" dirty="0" err="1"/>
              <a:t>that</a:t>
            </a:r>
            <a:r>
              <a:rPr lang="de-DE" sz="1500" dirty="0"/>
              <a:t> </a:t>
            </a:r>
            <a:r>
              <a:rPr lang="de-DE" sz="1500" dirty="0" err="1"/>
              <a:t>you</a:t>
            </a:r>
            <a:r>
              <a:rPr lang="de-DE" sz="1500" dirty="0"/>
              <a:t> </a:t>
            </a:r>
            <a:r>
              <a:rPr lang="de-DE" sz="1500" dirty="0" err="1"/>
              <a:t>have</a:t>
            </a:r>
            <a:r>
              <a:rPr lang="de-DE" sz="1500" dirty="0"/>
              <a:t> </a:t>
            </a:r>
            <a:r>
              <a:rPr lang="de-DE" sz="1500" dirty="0" err="1"/>
              <a:t>the</a:t>
            </a:r>
            <a:r>
              <a:rPr lang="de-DE" sz="1500" dirty="0"/>
              <a:t> </a:t>
            </a:r>
            <a:r>
              <a:rPr lang="de-DE" sz="1500" dirty="0" err="1"/>
              <a:t>data</a:t>
            </a:r>
            <a:r>
              <a:rPr lang="de-DE" sz="1500" dirty="0"/>
              <a:t>, do </a:t>
            </a:r>
            <a:r>
              <a:rPr lang="de-DE" sz="1500" dirty="0" err="1"/>
              <a:t>you</a:t>
            </a:r>
            <a:r>
              <a:rPr lang="de-DE" sz="1500" dirty="0"/>
              <a:t> </a:t>
            </a:r>
            <a:r>
              <a:rPr lang="de-DE" sz="1500" dirty="0" err="1"/>
              <a:t>agree</a:t>
            </a:r>
            <a:r>
              <a:rPr lang="de-DE" sz="1500" dirty="0"/>
              <a:t> </a:t>
            </a:r>
            <a:r>
              <a:rPr lang="de-DE" sz="1500" dirty="0" err="1"/>
              <a:t>or</a:t>
            </a:r>
            <a:r>
              <a:rPr lang="de-DE" sz="1500" dirty="0"/>
              <a:t> not </a:t>
            </a:r>
            <a:r>
              <a:rPr lang="de-DE" sz="1500" dirty="0" err="1"/>
              <a:t>with</a:t>
            </a:r>
            <a:r>
              <a:rPr lang="de-DE" sz="1500" dirty="0"/>
              <a:t> </a:t>
            </a:r>
            <a:r>
              <a:rPr lang="de-DE" sz="1500" dirty="0" err="1"/>
              <a:t>the</a:t>
            </a:r>
            <a:r>
              <a:rPr lang="de-DE" sz="1500" dirty="0"/>
              <a:t> </a:t>
            </a:r>
            <a:r>
              <a:rPr lang="de-DE" sz="1500" dirty="0" err="1"/>
              <a:t>decision</a:t>
            </a:r>
            <a:r>
              <a:rPr lang="de-DE" sz="1500" dirty="0"/>
              <a:t> </a:t>
            </a:r>
            <a:r>
              <a:rPr lang="de-DE" sz="1500" dirty="0" err="1"/>
              <a:t>to</a:t>
            </a:r>
            <a:r>
              <a:rPr lang="de-DE" sz="1500" dirty="0"/>
              <a:t> </a:t>
            </a:r>
            <a:r>
              <a:rPr lang="de-DE" sz="1500" dirty="0" err="1"/>
              <a:t>trap</a:t>
            </a:r>
            <a:r>
              <a:rPr lang="de-DE" sz="1500" dirty="0"/>
              <a:t> </a:t>
            </a:r>
            <a:r>
              <a:rPr lang="de-DE" sz="1500" dirty="0" err="1"/>
              <a:t>and</a:t>
            </a:r>
            <a:r>
              <a:rPr lang="de-DE" sz="1500" dirty="0"/>
              <a:t> </a:t>
            </a:r>
            <a:r>
              <a:rPr lang="de-DE" sz="1500" dirty="0" err="1"/>
              <a:t>remove</a:t>
            </a:r>
            <a:r>
              <a:rPr lang="de-DE" sz="1500" dirty="0"/>
              <a:t> </a:t>
            </a:r>
            <a:r>
              <a:rPr lang="de-DE" sz="1500" dirty="0" err="1"/>
              <a:t>the</a:t>
            </a:r>
            <a:r>
              <a:rPr lang="de-DE" sz="1500" dirty="0"/>
              <a:t> </a:t>
            </a:r>
            <a:r>
              <a:rPr lang="de-DE" sz="1500" dirty="0" err="1"/>
              <a:t>red</a:t>
            </a:r>
            <a:r>
              <a:rPr lang="de-DE" sz="1500" dirty="0"/>
              <a:t>? </a:t>
            </a:r>
            <a:r>
              <a:rPr lang="de-DE" sz="1500" dirty="0" err="1"/>
              <a:t>Did</a:t>
            </a:r>
            <a:r>
              <a:rPr lang="de-DE" sz="1500" dirty="0"/>
              <a:t> </a:t>
            </a:r>
            <a:r>
              <a:rPr lang="de-DE" sz="1500" dirty="0" err="1"/>
              <a:t>you</a:t>
            </a:r>
            <a:r>
              <a:rPr lang="de-DE" sz="1500" dirty="0"/>
              <a:t> </a:t>
            </a:r>
            <a:r>
              <a:rPr lang="de-DE" sz="1500" dirty="0" err="1"/>
              <a:t>change</a:t>
            </a:r>
            <a:r>
              <a:rPr lang="de-DE" sz="1500" dirty="0"/>
              <a:t> </a:t>
            </a:r>
            <a:r>
              <a:rPr lang="de-DE" sz="1500" dirty="0" err="1"/>
              <a:t>your</a:t>
            </a:r>
            <a:r>
              <a:rPr lang="de-DE" sz="1500" dirty="0"/>
              <a:t> </a:t>
            </a:r>
            <a:r>
              <a:rPr lang="de-DE" sz="1500" dirty="0" err="1"/>
              <a:t>opinion</a:t>
            </a:r>
            <a:r>
              <a:rPr lang="de-DE" sz="1500" dirty="0"/>
              <a:t>? </a:t>
            </a:r>
          </a:p>
          <a:p>
            <a:r>
              <a:rPr lang="de-DE" sz="1500" dirty="0" err="1"/>
              <a:t>Step</a:t>
            </a:r>
            <a:r>
              <a:rPr lang="de-DE" sz="1500" dirty="0"/>
              <a:t> 7: </a:t>
            </a:r>
            <a:r>
              <a:rPr lang="de-DE" sz="1500" dirty="0" err="1"/>
              <a:t>Reflect</a:t>
            </a:r>
            <a:r>
              <a:rPr lang="de-DE" sz="1500" dirty="0"/>
              <a:t> on </a:t>
            </a:r>
            <a:r>
              <a:rPr lang="de-DE" sz="1500" dirty="0" err="1"/>
              <a:t>the</a:t>
            </a:r>
            <a:r>
              <a:rPr lang="de-DE" sz="1500" dirty="0"/>
              <a:t> </a:t>
            </a:r>
            <a:r>
              <a:rPr lang="de-DE" sz="1500" dirty="0" err="1"/>
              <a:t>reasons</a:t>
            </a:r>
            <a:r>
              <a:rPr lang="de-DE" sz="1500" dirty="0"/>
              <a:t> </a:t>
            </a:r>
            <a:r>
              <a:rPr lang="de-DE" sz="1500" dirty="0" err="1"/>
              <a:t>that</a:t>
            </a:r>
            <a:r>
              <a:rPr lang="de-DE" sz="1500" dirty="0"/>
              <a:t> </a:t>
            </a:r>
            <a:r>
              <a:rPr lang="de-DE" sz="1500" dirty="0" err="1"/>
              <a:t>have</a:t>
            </a:r>
            <a:r>
              <a:rPr lang="de-DE" sz="1500" dirty="0"/>
              <a:t> </a:t>
            </a:r>
            <a:r>
              <a:rPr lang="de-DE" sz="1500" dirty="0" err="1"/>
              <a:t>let</a:t>
            </a:r>
            <a:r>
              <a:rPr lang="de-DE" sz="1500" dirty="0"/>
              <a:t> </a:t>
            </a:r>
            <a:r>
              <a:rPr lang="de-DE" sz="1500" dirty="0" err="1"/>
              <a:t>you</a:t>
            </a:r>
            <a:r>
              <a:rPr lang="de-DE" sz="1500" dirty="0"/>
              <a:t> </a:t>
            </a:r>
            <a:r>
              <a:rPr lang="de-DE" sz="1500" dirty="0" err="1"/>
              <a:t>to</a:t>
            </a:r>
            <a:r>
              <a:rPr lang="de-DE" sz="1500" dirty="0"/>
              <a:t> </a:t>
            </a:r>
            <a:r>
              <a:rPr lang="de-DE" sz="1500" dirty="0" err="1"/>
              <a:t>the</a:t>
            </a:r>
            <a:r>
              <a:rPr lang="de-DE" sz="1500" dirty="0"/>
              <a:t> </a:t>
            </a:r>
            <a:r>
              <a:rPr lang="de-DE" sz="1500" dirty="0" err="1"/>
              <a:t>decision</a:t>
            </a:r>
            <a:r>
              <a:rPr lang="de-DE" sz="1500" dirty="0"/>
              <a:t> </a:t>
            </a:r>
            <a:r>
              <a:rPr lang="de-DE" sz="1500" dirty="0" err="1"/>
              <a:t>to</a:t>
            </a:r>
            <a:r>
              <a:rPr lang="de-DE" sz="1500" dirty="0"/>
              <a:t> </a:t>
            </a:r>
            <a:r>
              <a:rPr lang="de-DE" sz="1500" dirty="0" err="1"/>
              <a:t>change</a:t>
            </a:r>
            <a:r>
              <a:rPr lang="de-DE" sz="1500" dirty="0"/>
              <a:t>, </a:t>
            </a:r>
            <a:r>
              <a:rPr lang="de-DE" sz="1500" dirty="0" err="1"/>
              <a:t>or</a:t>
            </a:r>
            <a:r>
              <a:rPr lang="de-DE" sz="1500" dirty="0"/>
              <a:t> not </a:t>
            </a:r>
            <a:r>
              <a:rPr lang="de-DE" sz="1500" dirty="0" err="1"/>
              <a:t>to</a:t>
            </a:r>
            <a:r>
              <a:rPr lang="de-DE" sz="1500" dirty="0"/>
              <a:t> </a:t>
            </a:r>
            <a:r>
              <a:rPr lang="de-DE" sz="1500" dirty="0" err="1"/>
              <a:t>change</a:t>
            </a:r>
            <a:r>
              <a:rPr lang="de-DE" sz="1500" dirty="0"/>
              <a:t> </a:t>
            </a:r>
            <a:r>
              <a:rPr lang="de-DE" sz="1500" dirty="0" err="1"/>
              <a:t>your</a:t>
            </a:r>
            <a:r>
              <a:rPr lang="de-DE" sz="1500" dirty="0"/>
              <a:t> initial </a:t>
            </a:r>
            <a:r>
              <a:rPr lang="de-DE" sz="1500" dirty="0" err="1"/>
              <a:t>response</a:t>
            </a:r>
            <a:r>
              <a:rPr lang="de-DE" sz="1500" dirty="0"/>
              <a:t>. </a:t>
            </a:r>
            <a:r>
              <a:rPr lang="de-DE" sz="1500" dirty="0" err="1"/>
              <a:t>What</a:t>
            </a:r>
            <a:r>
              <a:rPr lang="de-DE" sz="1500" dirty="0"/>
              <a:t> </a:t>
            </a:r>
            <a:r>
              <a:rPr lang="de-DE" sz="1500" dirty="0" err="1"/>
              <a:t>kind</a:t>
            </a:r>
            <a:r>
              <a:rPr lang="de-DE" sz="1500" dirty="0"/>
              <a:t> </a:t>
            </a:r>
            <a:r>
              <a:rPr lang="de-DE" sz="1500" dirty="0" err="1"/>
              <a:t>of</a:t>
            </a:r>
            <a:r>
              <a:rPr lang="de-DE" sz="1500" dirty="0"/>
              <a:t> </a:t>
            </a:r>
            <a:r>
              <a:rPr lang="de-DE" sz="1500" dirty="0" err="1"/>
              <a:t>evidence</a:t>
            </a:r>
            <a:r>
              <a:rPr lang="de-DE" sz="1500" dirty="0"/>
              <a:t> </a:t>
            </a:r>
            <a:r>
              <a:rPr lang="de-DE" sz="1500" dirty="0" err="1"/>
              <a:t>did</a:t>
            </a:r>
            <a:r>
              <a:rPr lang="de-DE" sz="1500" dirty="0"/>
              <a:t> </a:t>
            </a:r>
            <a:r>
              <a:rPr lang="de-DE" sz="1500" dirty="0" err="1"/>
              <a:t>you</a:t>
            </a:r>
            <a:r>
              <a:rPr lang="de-DE" sz="1500" dirty="0"/>
              <a:t> </a:t>
            </a:r>
            <a:r>
              <a:rPr lang="de-DE" sz="1500" dirty="0" err="1"/>
              <a:t>use</a:t>
            </a:r>
            <a:r>
              <a:rPr lang="de-DE" sz="1500" dirty="0"/>
              <a:t> in </a:t>
            </a:r>
            <a:r>
              <a:rPr lang="de-DE" sz="1500" dirty="0" err="1"/>
              <a:t>each</a:t>
            </a:r>
            <a:r>
              <a:rPr lang="de-DE" sz="1500" dirty="0"/>
              <a:t> </a:t>
            </a:r>
            <a:r>
              <a:rPr lang="de-DE" sz="1500" dirty="0" err="1"/>
              <a:t>situation</a:t>
            </a:r>
            <a:r>
              <a:rPr lang="de-DE" sz="1500" dirty="0"/>
              <a:t>?</a:t>
            </a:r>
          </a:p>
          <a:p>
            <a:endParaRPr lang="de-DE"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4</a:t>
            </a:fld>
            <a:endParaRPr lang="es-ES_tradnl" dirty="0"/>
          </a:p>
        </p:txBody>
      </p:sp>
      <p:pic>
        <p:nvPicPr>
          <p:cNvPr id="6" name="Bild 10" descr="C:\Users\Sophia\AppData\Local\Microsoft\Windows\Temporary Internet Files\Content.Word\4-1_single_work_.png.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6476" y="1334353"/>
            <a:ext cx="492125" cy="488950"/>
          </a:xfrm>
          <a:prstGeom prst="rect">
            <a:avLst/>
          </a:prstGeom>
          <a:noFill/>
          <a:ln w="9525">
            <a:noFill/>
            <a:miter lim="800000"/>
            <a:headEnd/>
            <a:tailEnd/>
          </a:ln>
        </p:spPr>
      </p:pic>
      <p:pic>
        <p:nvPicPr>
          <p:cNvPr id="10" name="Bild 7" descr="C:\Users\Sophia\AppData\Local\Microsoft\Windows\Temporary Internet Files\Content.Word\3-1_5min_.png.png">
            <a:extLst>
              <a:ext uri="{FF2B5EF4-FFF2-40B4-BE49-F238E27FC236}">
                <a16:creationId xmlns:a16="http://schemas.microsoft.com/office/drawing/2014/main" id="{BD8714C0-265D-DE42-AF6A-AA94D0A0A6D7}"/>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427271" y="1880101"/>
            <a:ext cx="481330" cy="478790"/>
          </a:xfrm>
          <a:prstGeom prst="rect">
            <a:avLst/>
          </a:prstGeom>
          <a:noFill/>
          <a:ln w="9525">
            <a:noFill/>
            <a:miter lim="800000"/>
            <a:headEnd/>
            <a:tailEnd/>
          </a:ln>
        </p:spPr>
      </p:pic>
    </p:spTree>
    <p:extLst>
      <p:ext uri="{BB962C8B-B14F-4D97-AF65-F5344CB8AC3E}">
        <p14:creationId xmlns:p14="http://schemas.microsoft.com/office/powerpoint/2010/main" val="235250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EA6-6368-A045-9F4E-4E922B348F2F}"/>
              </a:ext>
            </a:extLst>
          </p:cNvPr>
          <p:cNvSpPr>
            <a:spLocks noGrp="1"/>
          </p:cNvSpPr>
          <p:nvPr>
            <p:ph type="title"/>
          </p:nvPr>
        </p:nvSpPr>
        <p:spPr/>
        <p:txBody>
          <a:bodyPr>
            <a:normAutofit fontScale="90000"/>
          </a:bodyPr>
          <a:lstStyle/>
          <a:p>
            <a:r>
              <a:rPr lang="de-DE" dirty="0" err="1"/>
              <a:t>Activity</a:t>
            </a:r>
            <a:r>
              <a:rPr lang="de-DE" dirty="0"/>
              <a:t> 1.1: </a:t>
            </a:r>
            <a:r>
              <a:rPr lang="en-US" dirty="0"/>
              <a:t>The invasion of the species</a:t>
            </a:r>
            <a:endParaRPr lang="en-CY" dirty="0"/>
          </a:p>
        </p:txBody>
      </p:sp>
      <p:sp>
        <p:nvSpPr>
          <p:cNvPr id="3" name="Content Placeholder 2">
            <a:extLst>
              <a:ext uri="{FF2B5EF4-FFF2-40B4-BE49-F238E27FC236}">
                <a16:creationId xmlns:a16="http://schemas.microsoft.com/office/drawing/2014/main" id="{4071A6B3-9856-8A42-9E90-BC78223B3E52}"/>
              </a:ext>
            </a:extLst>
          </p:cNvPr>
          <p:cNvSpPr>
            <a:spLocks noGrp="1"/>
          </p:cNvSpPr>
          <p:nvPr>
            <p:ph idx="1"/>
          </p:nvPr>
        </p:nvSpPr>
        <p:spPr/>
        <p:txBody>
          <a:bodyPr>
            <a:normAutofit/>
          </a:bodyPr>
          <a:lstStyle/>
          <a:p>
            <a:r>
              <a:rPr lang="en-CY" sz="1800" dirty="0"/>
              <a:t>When we are asked to make a decision on an issue on which our knowledge is limited, or an issue on which we have personal interests, the response we offer reflects our beliefs, cultural background and identities. This is our personal opinion, usually not supported by evidence. </a:t>
            </a:r>
          </a:p>
          <a:p>
            <a:r>
              <a:rPr lang="en-CY" sz="1800" dirty="0"/>
              <a:t>After exploring evidence we can then change our opinions and provide evidence-based explanations and decisions. </a:t>
            </a:r>
          </a:p>
          <a:p>
            <a:r>
              <a:rPr lang="en-CY" sz="1800" dirty="0"/>
              <a:t>Often, even after exploring evidence, our beliefs and identities are so well structured that will not allow us to change our initial opinion (Evagorou, Jimenez-Aleixandre &amp; Osborne, 2012). </a:t>
            </a:r>
          </a:p>
          <a:p>
            <a:r>
              <a:rPr lang="en-CY" sz="1800" dirty="0"/>
              <a:t>This is often the case in socio-scientific issues in general, and environmental socio-scientific issues in particular (Evagorou &amp; Puig, 2017)</a:t>
            </a:r>
          </a:p>
        </p:txBody>
      </p:sp>
      <p:sp>
        <p:nvSpPr>
          <p:cNvPr id="5" name="Slide Number Placeholder 4">
            <a:extLst>
              <a:ext uri="{FF2B5EF4-FFF2-40B4-BE49-F238E27FC236}">
                <a16:creationId xmlns:a16="http://schemas.microsoft.com/office/drawing/2014/main" id="{9EA6E599-D3B0-6B4D-88C9-9F7A34E3F167}"/>
              </a:ext>
            </a:extLst>
          </p:cNvPr>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dirty="0"/>
          </a:p>
        </p:txBody>
      </p:sp>
    </p:spTree>
    <p:extLst>
      <p:ext uri="{BB962C8B-B14F-4D97-AF65-F5344CB8AC3E}">
        <p14:creationId xmlns:p14="http://schemas.microsoft.com/office/powerpoint/2010/main" val="214194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1.2: </a:t>
            </a:r>
            <a:r>
              <a:rPr lang="de-DE" dirty="0" err="1"/>
              <a:t>Role</a:t>
            </a:r>
            <a:r>
              <a:rPr lang="de-DE" dirty="0"/>
              <a:t> </a:t>
            </a:r>
            <a:r>
              <a:rPr lang="de-DE" dirty="0" err="1"/>
              <a:t>play</a:t>
            </a:r>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sp>
        <p:nvSpPr>
          <p:cNvPr id="8" name="Marcador de contenido 2"/>
          <p:cNvSpPr txBox="1">
            <a:spLocks/>
          </p:cNvSpPr>
          <p:nvPr/>
        </p:nvSpPr>
        <p:spPr>
          <a:xfrm>
            <a:off x="1063255" y="1320366"/>
            <a:ext cx="7630145" cy="37312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dirty="0">
                <a:solidFill>
                  <a:srgbClr val="4C5F7E"/>
                </a:solidFill>
              </a:rPr>
              <a:t>Each group will be assigned with one role. In your groups work to collect evidence to support you role. You can see details about each role in the table below. </a:t>
            </a:r>
          </a:p>
          <a:p>
            <a:pPr marL="0" indent="0">
              <a:spcAft>
                <a:spcPts val="600"/>
              </a:spcAft>
              <a:buNone/>
            </a:pPr>
            <a:endParaRPr lang="en-US" sz="2400" dirty="0">
              <a:solidFill>
                <a:srgbClr val="4C5F7E"/>
              </a:solidFill>
            </a:endParaRPr>
          </a:p>
          <a:p>
            <a:pPr marL="0" indent="0">
              <a:spcAft>
                <a:spcPts val="600"/>
              </a:spcAft>
              <a:buNone/>
            </a:pPr>
            <a:endParaRPr lang="en-US" sz="2400" dirty="0">
              <a:solidFill>
                <a:srgbClr val="4C5F7E"/>
              </a:solidFill>
            </a:endParaRPr>
          </a:p>
          <a:p>
            <a:pPr>
              <a:spcAft>
                <a:spcPts val="600"/>
              </a:spcAft>
            </a:pPr>
            <a:endParaRPr lang="en-US" sz="2400" dirty="0">
              <a:solidFill>
                <a:srgbClr val="4C5F7E"/>
              </a:solidFill>
            </a:endParaRPr>
          </a:p>
          <a:p>
            <a:pPr>
              <a:spcAft>
                <a:spcPts val="600"/>
              </a:spcAft>
            </a:pPr>
            <a:endParaRPr lang="en-US" sz="2400" dirty="0"/>
          </a:p>
          <a:p>
            <a:pPr marL="0" indent="0">
              <a:spcAft>
                <a:spcPts val="600"/>
              </a:spcAft>
              <a:buNone/>
            </a:pPr>
            <a:r>
              <a:rPr lang="en-US" sz="2400" dirty="0"/>
              <a:t> </a:t>
            </a:r>
          </a:p>
        </p:txBody>
      </p:sp>
      <p:pic>
        <p:nvPicPr>
          <p:cNvPr id="6" name="Bild 27" descr="C:\Users\Sophia\AppData\Local\Microsoft\Windows\Temporary Internet Files\Content.Word\4-4_group_work_.png.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240" y="1313515"/>
            <a:ext cx="476885" cy="45720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4" cstate="screen">
            <a:extLst>
              <a:ext uri="{28A0092B-C50C-407E-A947-70E740481C1C}">
                <a14:useLocalDpi xmlns:a14="http://schemas.microsoft.com/office/drawing/2010/main"/>
              </a:ext>
            </a:extLst>
          </a:blip>
          <a:stretch>
            <a:fillRect/>
          </a:stretch>
        </p:blipFill>
        <p:spPr bwMode="auto">
          <a:xfrm>
            <a:off x="296795" y="1778308"/>
            <a:ext cx="481330" cy="478790"/>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E65D558D-744D-1446-80A3-93F166C22C17}"/>
              </a:ext>
            </a:extLst>
          </p:cNvPr>
          <p:cNvGraphicFramePr>
            <a:graphicFrameLocks noGrp="1"/>
          </p:cNvGraphicFramePr>
          <p:nvPr>
            <p:extLst>
              <p:ext uri="{D42A27DB-BD31-4B8C-83A1-F6EECF244321}">
                <p14:modId xmlns:p14="http://schemas.microsoft.com/office/powerpoint/2010/main" val="3043101139"/>
              </p:ext>
            </p:extLst>
          </p:nvPr>
        </p:nvGraphicFramePr>
        <p:xfrm>
          <a:off x="1350335" y="2460679"/>
          <a:ext cx="6096000" cy="2306102"/>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942622273"/>
                    </a:ext>
                  </a:extLst>
                </a:gridCol>
                <a:gridCol w="3048000">
                  <a:extLst>
                    <a:ext uri="{9D8B030D-6E8A-4147-A177-3AD203B41FA5}">
                      <a16:colId xmlns:a16="http://schemas.microsoft.com/office/drawing/2014/main" val="3721765219"/>
                    </a:ext>
                  </a:extLst>
                </a:gridCol>
              </a:tblGrid>
              <a:tr h="512971">
                <a:tc>
                  <a:txBody>
                    <a:bodyPr/>
                    <a:lstStyle/>
                    <a:p>
                      <a:r>
                        <a:rPr lang="en-CY" dirty="0"/>
                        <a:t>Remove the grey</a:t>
                      </a:r>
                    </a:p>
                  </a:txBody>
                  <a:tcPr/>
                </a:tc>
                <a:tc>
                  <a:txBody>
                    <a:bodyPr/>
                    <a:lstStyle/>
                    <a:p>
                      <a:r>
                        <a:rPr lang="en-CY" dirty="0"/>
                        <a:t>Do not remove the grey</a:t>
                      </a:r>
                    </a:p>
                  </a:txBody>
                  <a:tcPr/>
                </a:tc>
                <a:extLst>
                  <a:ext uri="{0D108BD9-81ED-4DB2-BD59-A6C34878D82A}">
                    <a16:rowId xmlns:a16="http://schemas.microsoft.com/office/drawing/2014/main" val="3408831396"/>
                  </a:ext>
                </a:extLst>
              </a:tr>
              <a:tr h="512971">
                <a:tc>
                  <a:txBody>
                    <a:bodyPr/>
                    <a:lstStyle/>
                    <a:p>
                      <a:r>
                        <a:rPr lang="en-CY" dirty="0"/>
                        <a:t>Local authorities (they destroy the parks)</a:t>
                      </a:r>
                    </a:p>
                  </a:txBody>
                  <a:tcPr/>
                </a:tc>
                <a:tc>
                  <a:txBody>
                    <a:bodyPr/>
                    <a:lstStyle/>
                    <a:p>
                      <a:r>
                        <a:rPr lang="en-CY" dirty="0"/>
                        <a:t>Friends of animals (it is cruel)</a:t>
                      </a:r>
                    </a:p>
                  </a:txBody>
                  <a:tcPr/>
                </a:tc>
                <a:extLst>
                  <a:ext uri="{0D108BD9-81ED-4DB2-BD59-A6C34878D82A}">
                    <a16:rowId xmlns:a16="http://schemas.microsoft.com/office/drawing/2014/main" val="1727130711"/>
                  </a:ext>
                </a:extLst>
              </a:tr>
              <a:tr h="512971">
                <a:tc>
                  <a:txBody>
                    <a:bodyPr/>
                    <a:lstStyle/>
                    <a:p>
                      <a:r>
                        <a:rPr lang="en-CY" dirty="0"/>
                        <a:t>People in the area (they destroy our gardens)</a:t>
                      </a:r>
                    </a:p>
                  </a:txBody>
                  <a:tcPr/>
                </a:tc>
                <a:tc>
                  <a:txBody>
                    <a:bodyPr/>
                    <a:lstStyle/>
                    <a:p>
                      <a:r>
                        <a:rPr lang="en-CY" dirty="0"/>
                        <a:t>School children (they are cute)</a:t>
                      </a:r>
                    </a:p>
                  </a:txBody>
                  <a:tcPr/>
                </a:tc>
                <a:extLst>
                  <a:ext uri="{0D108BD9-81ED-4DB2-BD59-A6C34878D82A}">
                    <a16:rowId xmlns:a16="http://schemas.microsoft.com/office/drawing/2014/main" val="2228775800"/>
                  </a:ext>
                </a:extLst>
              </a:tr>
              <a:tr h="512971">
                <a:tc>
                  <a:txBody>
                    <a:bodyPr/>
                    <a:lstStyle/>
                    <a:p>
                      <a:r>
                        <a:rPr lang="en-CY" dirty="0"/>
                        <a:t>Ecologists (invasive species)</a:t>
                      </a:r>
                    </a:p>
                  </a:txBody>
                  <a:tcPr/>
                </a:tc>
                <a:tc>
                  <a:txBody>
                    <a:bodyPr/>
                    <a:lstStyle/>
                    <a:p>
                      <a:r>
                        <a:rPr lang="en-CY" dirty="0"/>
                        <a:t>Shops (tourists love them)</a:t>
                      </a:r>
                    </a:p>
                  </a:txBody>
                  <a:tcPr/>
                </a:tc>
                <a:extLst>
                  <a:ext uri="{0D108BD9-81ED-4DB2-BD59-A6C34878D82A}">
                    <a16:rowId xmlns:a16="http://schemas.microsoft.com/office/drawing/2014/main" val="3788099565"/>
                  </a:ext>
                </a:extLst>
              </a:tr>
            </a:tbl>
          </a:graphicData>
        </a:graphic>
      </p:graphicFrame>
    </p:spTree>
    <p:extLst>
      <p:ext uri="{BB962C8B-B14F-4D97-AF65-F5344CB8AC3E}">
        <p14:creationId xmlns:p14="http://schemas.microsoft.com/office/powerpoint/2010/main" val="177072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B60C-5145-BA4B-9F88-A5DC4DC3E4B5}"/>
              </a:ext>
            </a:extLst>
          </p:cNvPr>
          <p:cNvSpPr>
            <a:spLocks noGrp="1"/>
          </p:cNvSpPr>
          <p:nvPr>
            <p:ph type="title"/>
          </p:nvPr>
        </p:nvSpPr>
        <p:spPr/>
        <p:txBody>
          <a:bodyPr>
            <a:normAutofit fontScale="90000"/>
          </a:bodyPr>
          <a:lstStyle/>
          <a:p>
            <a:r>
              <a:rPr lang="de-DE" dirty="0" err="1"/>
              <a:t>Activity</a:t>
            </a:r>
            <a:r>
              <a:rPr lang="de-DE" dirty="0"/>
              <a:t> 1.2: </a:t>
            </a:r>
            <a:r>
              <a:rPr lang="de-DE" dirty="0" err="1"/>
              <a:t>Role</a:t>
            </a:r>
            <a:r>
              <a:rPr lang="de-DE" dirty="0"/>
              <a:t> </a:t>
            </a:r>
            <a:r>
              <a:rPr lang="de-DE" dirty="0" err="1"/>
              <a:t>play</a:t>
            </a:r>
            <a:endParaRPr lang="en-CY" dirty="0"/>
          </a:p>
        </p:txBody>
      </p:sp>
      <p:sp>
        <p:nvSpPr>
          <p:cNvPr id="3" name="Content Placeholder 2">
            <a:extLst>
              <a:ext uri="{FF2B5EF4-FFF2-40B4-BE49-F238E27FC236}">
                <a16:creationId xmlns:a16="http://schemas.microsoft.com/office/drawing/2014/main" id="{8C963BA5-2D66-8D4C-AC2F-0925E7D1F841}"/>
              </a:ext>
            </a:extLst>
          </p:cNvPr>
          <p:cNvSpPr>
            <a:spLocks noGrp="1"/>
          </p:cNvSpPr>
          <p:nvPr>
            <p:ph idx="1"/>
          </p:nvPr>
        </p:nvSpPr>
        <p:spPr>
          <a:xfrm>
            <a:off x="956930" y="1200151"/>
            <a:ext cx="7729870" cy="3394472"/>
          </a:xfrm>
        </p:spPr>
        <p:txBody>
          <a:bodyPr>
            <a:normAutofit/>
          </a:bodyPr>
          <a:lstStyle/>
          <a:p>
            <a:r>
              <a:rPr lang="en-CY" sz="2200" dirty="0"/>
              <a:t>Discuss in a whole classroom setting under your role. Each group will have a representative (15 minutes)</a:t>
            </a:r>
            <a:r>
              <a:rPr lang="el-GR" sz="2200" dirty="0"/>
              <a:t>.</a:t>
            </a:r>
          </a:p>
          <a:p>
            <a:r>
              <a:rPr lang="en-US" sz="2200" dirty="0"/>
              <a:t>Reflect on the process:</a:t>
            </a:r>
          </a:p>
          <a:p>
            <a:pPr lvl="1"/>
            <a:r>
              <a:rPr lang="en-US" sz="1800" dirty="0"/>
              <a:t>What difficulties did you have when debating from a specific role?</a:t>
            </a:r>
          </a:p>
          <a:p>
            <a:pPr marL="457200" lvl="1" indent="0">
              <a:buNone/>
            </a:pPr>
            <a:endParaRPr lang="en-US" sz="1800" dirty="0"/>
          </a:p>
          <a:p>
            <a:pPr lvl="1"/>
            <a:r>
              <a:rPr lang="en-US" sz="1800" dirty="0"/>
              <a:t>What does that tell you about a person’s beliefs and identity during the discussion of an environmental socio-scientific issue? </a:t>
            </a:r>
          </a:p>
          <a:p>
            <a:pPr marL="457200" lvl="1" indent="0">
              <a:buNone/>
            </a:pPr>
            <a:endParaRPr lang="en-US" sz="1800" dirty="0"/>
          </a:p>
          <a:p>
            <a:pPr lvl="1"/>
            <a:r>
              <a:rPr lang="en-US" sz="1800" dirty="0"/>
              <a:t>What impact did the role have on what you could say during the discussion?</a:t>
            </a:r>
            <a:endParaRPr lang="en-CY" sz="1800" dirty="0"/>
          </a:p>
          <a:p>
            <a:endParaRPr lang="en-CY" sz="1800" dirty="0"/>
          </a:p>
        </p:txBody>
      </p:sp>
      <p:sp>
        <p:nvSpPr>
          <p:cNvPr id="4" name="Footer Placeholder 3">
            <a:extLst>
              <a:ext uri="{FF2B5EF4-FFF2-40B4-BE49-F238E27FC236}">
                <a16:creationId xmlns:a16="http://schemas.microsoft.com/office/drawing/2014/main" id="{5B7B8A25-6375-5748-AFA9-320C30F7E57C}"/>
              </a:ext>
            </a:extLst>
          </p:cNvPr>
          <p:cNvSpPr>
            <a:spLocks noGrp="1"/>
          </p:cNvSpPr>
          <p:nvPr>
            <p:ph type="ftr" sz="quarter" idx="10"/>
          </p:nvPr>
        </p:nvSpPr>
        <p:spPr/>
        <p:txBody>
          <a:bodyPr/>
          <a:lstStyle/>
          <a:p>
            <a:r>
              <a:rPr lang="es-ES" dirty="0">
                <a:solidFill>
                  <a:srgbClr val="CC023B"/>
                </a:solidFill>
              </a:rPr>
              <a:t>TEACHERS’ BELIEFS ON SSI</a:t>
            </a:r>
            <a:endParaRPr lang="es-ES_tradnl" dirty="0">
              <a:solidFill>
                <a:srgbClr val="CC023B"/>
              </a:solidFill>
            </a:endParaRPr>
          </a:p>
        </p:txBody>
      </p:sp>
      <p:sp>
        <p:nvSpPr>
          <p:cNvPr id="5" name="Slide Number Placeholder 4">
            <a:extLst>
              <a:ext uri="{FF2B5EF4-FFF2-40B4-BE49-F238E27FC236}">
                <a16:creationId xmlns:a16="http://schemas.microsoft.com/office/drawing/2014/main" id="{95E86741-CC3E-0A44-90FF-0A3C914FBB29}"/>
              </a:ext>
            </a:extLst>
          </p:cNvPr>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dirty="0"/>
          </a:p>
        </p:txBody>
      </p:sp>
      <p:pic>
        <p:nvPicPr>
          <p:cNvPr id="6" name="Bild 27" descr="C:\Users\Sophia\AppData\Local\Microsoft\Windows\Temporary Internet Files\Content.Word\4-4_group_work_.png.png">
            <a:extLst>
              <a:ext uri="{FF2B5EF4-FFF2-40B4-BE49-F238E27FC236}">
                <a16:creationId xmlns:a16="http://schemas.microsoft.com/office/drawing/2014/main" id="{72116C60-7ABF-684B-B92A-69742FD1E90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240" y="1313515"/>
            <a:ext cx="476885" cy="457200"/>
          </a:xfrm>
          <a:prstGeom prst="rect">
            <a:avLst/>
          </a:prstGeom>
          <a:noFill/>
          <a:ln w="9525">
            <a:noFill/>
            <a:miter lim="800000"/>
            <a:headEnd/>
            <a:tailEnd/>
          </a:ln>
        </p:spPr>
      </p:pic>
      <p:pic>
        <p:nvPicPr>
          <p:cNvPr id="7" name="Bild 7" descr="C:\Users\Sophia\AppData\Local\Microsoft\Windows\Temporary Internet Files\Content.Word\3-1_5min_.png.png">
            <a:extLst>
              <a:ext uri="{FF2B5EF4-FFF2-40B4-BE49-F238E27FC236}">
                <a16:creationId xmlns:a16="http://schemas.microsoft.com/office/drawing/2014/main" id="{4858FD6C-29F2-474F-AD34-C73F030F1746}"/>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296795" y="1778308"/>
            <a:ext cx="481330" cy="478790"/>
          </a:xfrm>
          <a:prstGeom prst="rect">
            <a:avLst/>
          </a:prstGeom>
          <a:noFill/>
          <a:ln w="9525">
            <a:noFill/>
            <a:miter lim="800000"/>
            <a:headEnd/>
            <a:tailEnd/>
          </a:ln>
        </p:spPr>
      </p:pic>
    </p:spTree>
    <p:extLst>
      <p:ext uri="{BB962C8B-B14F-4D97-AF65-F5344CB8AC3E}">
        <p14:creationId xmlns:p14="http://schemas.microsoft.com/office/powerpoint/2010/main" val="24361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7032319" cy="2998774"/>
          </a:xfrm>
        </p:spPr>
        <p:txBody>
          <a:bodyPr>
            <a:normAutofit fontScale="85000" lnSpcReduction="20000"/>
          </a:bodyPr>
          <a:lstStyle/>
          <a:p>
            <a:pPr marL="0" indent="0">
              <a:buNone/>
            </a:pPr>
            <a:r>
              <a:rPr lang="de-DE" dirty="0"/>
              <a:t>In </a:t>
            </a:r>
            <a:r>
              <a:rPr lang="de-DE" dirty="0" err="1"/>
              <a:t>your</a:t>
            </a:r>
            <a:r>
              <a:rPr lang="de-DE" dirty="0"/>
              <a:t> </a:t>
            </a:r>
            <a:r>
              <a:rPr lang="de-DE" dirty="0" err="1"/>
              <a:t>groups</a:t>
            </a:r>
            <a:r>
              <a:rPr lang="de-DE" dirty="0"/>
              <a:t> </a:t>
            </a:r>
            <a:r>
              <a:rPr lang="de-DE" dirty="0" err="1"/>
              <a:t>read</a:t>
            </a:r>
            <a:r>
              <a:rPr lang="de-DE" dirty="0"/>
              <a:t> </a:t>
            </a:r>
            <a:r>
              <a:rPr lang="de-DE" dirty="0" err="1"/>
              <a:t>the</a:t>
            </a:r>
            <a:r>
              <a:rPr lang="de-DE" dirty="0"/>
              <a:t> </a:t>
            </a:r>
            <a:r>
              <a:rPr lang="de-DE" dirty="0" err="1"/>
              <a:t>two</a:t>
            </a:r>
            <a:r>
              <a:rPr lang="de-DE" dirty="0"/>
              <a:t> </a:t>
            </a:r>
            <a:r>
              <a:rPr lang="de-DE" dirty="0" err="1"/>
              <a:t>case</a:t>
            </a:r>
            <a:r>
              <a:rPr lang="de-DE" dirty="0"/>
              <a:t> </a:t>
            </a:r>
            <a:r>
              <a:rPr lang="de-DE" dirty="0" err="1"/>
              <a:t>studies</a:t>
            </a:r>
            <a:r>
              <a:rPr lang="de-DE" dirty="0"/>
              <a:t> </a:t>
            </a:r>
            <a:r>
              <a:rPr lang="de-DE" dirty="0" err="1"/>
              <a:t>from</a:t>
            </a:r>
            <a:r>
              <a:rPr lang="de-DE" dirty="0"/>
              <a:t> </a:t>
            </a:r>
            <a:r>
              <a:rPr lang="de-DE" dirty="0" err="1"/>
              <a:t>two</a:t>
            </a:r>
            <a:r>
              <a:rPr lang="de-DE" dirty="0"/>
              <a:t> </a:t>
            </a:r>
            <a:r>
              <a:rPr lang="de-DE" dirty="0" err="1"/>
              <a:t>classrooms</a:t>
            </a:r>
            <a:r>
              <a:rPr lang="de-DE" dirty="0"/>
              <a:t> </a:t>
            </a:r>
            <a:r>
              <a:rPr lang="de-DE" dirty="0" err="1"/>
              <a:t>discussing</a:t>
            </a:r>
            <a:r>
              <a:rPr lang="de-DE" dirty="0"/>
              <a:t> </a:t>
            </a:r>
            <a:r>
              <a:rPr lang="de-DE" dirty="0" err="1"/>
              <a:t>the</a:t>
            </a:r>
            <a:r>
              <a:rPr lang="de-DE" dirty="0"/>
              <a:t> </a:t>
            </a:r>
            <a:r>
              <a:rPr lang="de-DE" dirty="0" err="1"/>
              <a:t>socio-scientific</a:t>
            </a:r>
            <a:r>
              <a:rPr lang="de-DE" dirty="0"/>
              <a:t> </a:t>
            </a:r>
            <a:r>
              <a:rPr lang="de-DE" dirty="0" err="1"/>
              <a:t>problem</a:t>
            </a:r>
            <a:r>
              <a:rPr lang="de-DE" dirty="0"/>
              <a:t> </a:t>
            </a:r>
            <a:r>
              <a:rPr lang="de-DE" dirty="0" err="1"/>
              <a:t>of</a:t>
            </a:r>
            <a:r>
              <a:rPr lang="de-DE" dirty="0"/>
              <a:t> </a:t>
            </a:r>
            <a:r>
              <a:rPr lang="de-DE" dirty="0" err="1"/>
              <a:t>the</a:t>
            </a:r>
            <a:r>
              <a:rPr lang="de-DE" dirty="0"/>
              <a:t> </a:t>
            </a:r>
            <a:r>
              <a:rPr lang="de-DE" dirty="0" err="1"/>
              <a:t>squirrels</a:t>
            </a:r>
            <a:r>
              <a:rPr lang="de-DE" dirty="0"/>
              <a:t> </a:t>
            </a:r>
            <a:r>
              <a:rPr lang="de-DE" dirty="0" err="1"/>
              <a:t>and</a:t>
            </a:r>
            <a:r>
              <a:rPr lang="de-DE" dirty="0"/>
              <a:t> </a:t>
            </a:r>
            <a:r>
              <a:rPr lang="de-DE" dirty="0" err="1"/>
              <a:t>discuss</a:t>
            </a:r>
            <a:r>
              <a:rPr lang="de-DE" dirty="0"/>
              <a:t> </a:t>
            </a:r>
            <a:r>
              <a:rPr lang="de-DE" dirty="0" err="1"/>
              <a:t>the</a:t>
            </a:r>
            <a:r>
              <a:rPr lang="de-DE" dirty="0"/>
              <a:t> </a:t>
            </a:r>
            <a:r>
              <a:rPr lang="de-DE" dirty="0" err="1"/>
              <a:t>questions</a:t>
            </a:r>
            <a:r>
              <a:rPr lang="de-DE" dirty="0"/>
              <a:t>: </a:t>
            </a:r>
          </a:p>
          <a:p>
            <a:r>
              <a:rPr lang="de-DE" dirty="0" err="1"/>
              <a:t>Why</a:t>
            </a:r>
            <a:r>
              <a:rPr lang="de-DE" dirty="0"/>
              <a:t> </a:t>
            </a:r>
            <a:r>
              <a:rPr lang="de-DE" dirty="0" err="1"/>
              <a:t>did</a:t>
            </a:r>
            <a:r>
              <a:rPr lang="de-DE" dirty="0"/>
              <a:t> </a:t>
            </a:r>
            <a:r>
              <a:rPr lang="de-DE" dirty="0" err="1"/>
              <a:t>students</a:t>
            </a:r>
            <a:r>
              <a:rPr lang="de-DE" dirty="0"/>
              <a:t> in Class A </a:t>
            </a:r>
            <a:r>
              <a:rPr lang="de-DE" dirty="0" err="1"/>
              <a:t>and</a:t>
            </a:r>
            <a:r>
              <a:rPr lang="de-DE" dirty="0"/>
              <a:t> B </a:t>
            </a:r>
            <a:r>
              <a:rPr lang="de-DE" dirty="0" err="1"/>
              <a:t>offer</a:t>
            </a:r>
            <a:r>
              <a:rPr lang="de-DE" dirty="0"/>
              <a:t> different </a:t>
            </a:r>
            <a:r>
              <a:rPr lang="de-DE" dirty="0" err="1"/>
              <a:t>responses</a:t>
            </a:r>
            <a:r>
              <a:rPr lang="de-DE" dirty="0"/>
              <a:t> after </a:t>
            </a:r>
            <a:r>
              <a:rPr lang="de-DE" dirty="0" err="1"/>
              <a:t>they</a:t>
            </a:r>
            <a:r>
              <a:rPr lang="de-DE" dirty="0"/>
              <a:t> </a:t>
            </a:r>
            <a:r>
              <a:rPr lang="de-DE" dirty="0" err="1"/>
              <a:t>learned</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red</a:t>
            </a:r>
            <a:r>
              <a:rPr lang="de-DE" dirty="0"/>
              <a:t> </a:t>
            </a:r>
            <a:r>
              <a:rPr lang="de-DE" dirty="0" err="1"/>
              <a:t>and</a:t>
            </a:r>
            <a:r>
              <a:rPr lang="de-DE" dirty="0"/>
              <a:t> </a:t>
            </a:r>
            <a:r>
              <a:rPr lang="de-DE" dirty="0" err="1"/>
              <a:t>the</a:t>
            </a:r>
            <a:r>
              <a:rPr lang="de-DE" dirty="0"/>
              <a:t> </a:t>
            </a:r>
            <a:r>
              <a:rPr lang="de-DE" dirty="0" err="1"/>
              <a:t>grey</a:t>
            </a:r>
            <a:r>
              <a:rPr lang="de-DE" dirty="0"/>
              <a:t> </a:t>
            </a:r>
            <a:r>
              <a:rPr lang="de-DE" dirty="0" err="1"/>
              <a:t>squirrel</a:t>
            </a:r>
            <a:r>
              <a:rPr lang="de-DE" dirty="0"/>
              <a:t>?</a:t>
            </a:r>
          </a:p>
          <a:p>
            <a:pPr marL="0" indent="0">
              <a:buNone/>
            </a:pPr>
            <a:endParaRPr lang="de-DE" dirty="0"/>
          </a:p>
          <a:p>
            <a:r>
              <a:rPr lang="de-DE" dirty="0"/>
              <a:t>Can </a:t>
            </a:r>
            <a:r>
              <a:rPr lang="de-DE" dirty="0" err="1"/>
              <a:t>you</a:t>
            </a:r>
            <a:r>
              <a:rPr lang="de-DE" dirty="0"/>
              <a:t> </a:t>
            </a:r>
            <a:r>
              <a:rPr lang="de-DE" dirty="0" err="1"/>
              <a:t>hypothesize</a:t>
            </a:r>
            <a:r>
              <a:rPr lang="de-DE" dirty="0"/>
              <a:t> </a:t>
            </a:r>
            <a:r>
              <a:rPr lang="de-DE" dirty="0" err="1"/>
              <a:t>about</a:t>
            </a:r>
            <a:r>
              <a:rPr lang="de-DE" dirty="0"/>
              <a:t> </a:t>
            </a:r>
            <a:r>
              <a:rPr lang="de-DE" dirty="0" err="1"/>
              <a:t>some</a:t>
            </a:r>
            <a:r>
              <a:rPr lang="de-DE" dirty="0"/>
              <a:t> </a:t>
            </a:r>
            <a:r>
              <a:rPr lang="de-DE" dirty="0" err="1"/>
              <a:t>explanations</a:t>
            </a:r>
            <a:r>
              <a:rPr lang="de-DE" dirty="0"/>
              <a:t> </a:t>
            </a:r>
            <a:r>
              <a:rPr lang="de-DE" dirty="0" err="1"/>
              <a:t>they</a:t>
            </a:r>
            <a:r>
              <a:rPr lang="de-DE" dirty="0"/>
              <a:t> </a:t>
            </a:r>
            <a:r>
              <a:rPr lang="de-DE" dirty="0" err="1"/>
              <a:t>provided</a:t>
            </a:r>
            <a:r>
              <a:rPr lang="de-DE" dirty="0"/>
              <a: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151" y="1419726"/>
            <a:ext cx="515795" cy="479947"/>
          </a:xfrm>
          <a:prstGeom prst="rect">
            <a:avLst/>
          </a:prstGeom>
          <a:noFill/>
          <a:ln>
            <a:noFill/>
          </a:ln>
        </p:spPr>
      </p:pic>
      <p:pic>
        <p:nvPicPr>
          <p:cNvPr id="9" name="Bild 7" descr="C:\Users\Sophia\AppData\Local\Microsoft\Windows\Temporary Internet Files\Content.Word\3-1_5min_.png.png">
            <a:extLst>
              <a:ext uri="{FF2B5EF4-FFF2-40B4-BE49-F238E27FC236}">
                <a16:creationId xmlns:a16="http://schemas.microsoft.com/office/drawing/2014/main" id="{54309F8C-2A53-1647-A713-E5572618A37C}"/>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373383" y="2092960"/>
            <a:ext cx="481330" cy="478790"/>
          </a:xfrm>
          <a:prstGeom prst="rect">
            <a:avLst/>
          </a:prstGeom>
          <a:noFill/>
          <a:ln>
            <a:noFill/>
          </a:ln>
        </p:spPr>
      </p:pic>
    </p:spTree>
    <p:extLst>
      <p:ext uri="{BB962C8B-B14F-4D97-AF65-F5344CB8AC3E}">
        <p14:creationId xmlns:p14="http://schemas.microsoft.com/office/powerpoint/2010/main" val="330717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Activity</a:t>
            </a:r>
            <a:r>
              <a:rPr lang="de-DE" dirty="0"/>
              <a:t> 1.3. Case </a:t>
            </a:r>
            <a:r>
              <a:rPr lang="de-DE" dirty="0" err="1"/>
              <a:t>study</a:t>
            </a:r>
            <a:endParaRPr lang="de-DE" dirty="0"/>
          </a:p>
        </p:txBody>
      </p:sp>
      <p:sp>
        <p:nvSpPr>
          <p:cNvPr id="3" name="Inhaltsplatzhalter 2"/>
          <p:cNvSpPr>
            <a:spLocks noGrp="1"/>
          </p:cNvSpPr>
          <p:nvPr>
            <p:ph idx="1"/>
          </p:nvPr>
        </p:nvSpPr>
        <p:spPr>
          <a:xfrm>
            <a:off x="1335504" y="1200151"/>
            <a:ext cx="6947259" cy="2998774"/>
          </a:xfrm>
        </p:spPr>
        <p:txBody>
          <a:bodyPr>
            <a:normAutofit fontScale="85000" lnSpcReduction="20000"/>
          </a:bodyPr>
          <a:lstStyle/>
          <a:p>
            <a:pPr marL="0" indent="0">
              <a:buNone/>
            </a:pPr>
            <a:r>
              <a:rPr lang="de-DE" dirty="0"/>
              <a:t>After </a:t>
            </a:r>
            <a:r>
              <a:rPr lang="de-DE" dirty="0" err="1"/>
              <a:t>reading</a:t>
            </a:r>
            <a:r>
              <a:rPr lang="de-DE" dirty="0"/>
              <a:t> </a:t>
            </a:r>
            <a:r>
              <a:rPr lang="de-DE" dirty="0" err="1"/>
              <a:t>some</a:t>
            </a:r>
            <a:r>
              <a:rPr lang="de-DE" dirty="0"/>
              <a:t> </a:t>
            </a:r>
            <a:r>
              <a:rPr lang="de-DE" dirty="0" err="1"/>
              <a:t>of</a:t>
            </a:r>
            <a:r>
              <a:rPr lang="de-DE" dirty="0"/>
              <a:t> </a:t>
            </a:r>
            <a:r>
              <a:rPr lang="de-DE" dirty="0" err="1"/>
              <a:t>the</a:t>
            </a:r>
            <a:r>
              <a:rPr lang="de-DE" dirty="0"/>
              <a:t> </a:t>
            </a:r>
            <a:r>
              <a:rPr lang="de-DE" dirty="0" err="1"/>
              <a:t>explanations</a:t>
            </a:r>
            <a:r>
              <a:rPr lang="de-DE" dirty="0"/>
              <a:t> </a:t>
            </a:r>
            <a:r>
              <a:rPr lang="de-DE" dirty="0" err="1"/>
              <a:t>they</a:t>
            </a:r>
            <a:r>
              <a:rPr lang="de-DE" dirty="0"/>
              <a:t> </a:t>
            </a:r>
            <a:r>
              <a:rPr lang="de-DE" dirty="0" err="1"/>
              <a:t>provided</a:t>
            </a:r>
            <a:r>
              <a:rPr lang="de-DE" dirty="0"/>
              <a:t> </a:t>
            </a:r>
            <a:r>
              <a:rPr lang="de-DE" dirty="0" err="1"/>
              <a:t>respond</a:t>
            </a:r>
            <a:r>
              <a:rPr lang="de-DE" dirty="0"/>
              <a:t> </a:t>
            </a:r>
            <a:r>
              <a:rPr lang="de-DE" dirty="0" err="1"/>
              <a:t>again</a:t>
            </a:r>
            <a:r>
              <a:rPr lang="de-DE" dirty="0"/>
              <a:t> </a:t>
            </a:r>
            <a:r>
              <a:rPr lang="de-DE" dirty="0" err="1"/>
              <a:t>to</a:t>
            </a:r>
            <a:r>
              <a:rPr lang="de-DE" dirty="0"/>
              <a:t> </a:t>
            </a:r>
            <a:r>
              <a:rPr lang="de-DE" dirty="0" err="1"/>
              <a:t>the</a:t>
            </a:r>
            <a:r>
              <a:rPr lang="de-DE" dirty="0"/>
              <a:t> </a:t>
            </a:r>
            <a:r>
              <a:rPr lang="de-DE" dirty="0" err="1"/>
              <a:t>following</a:t>
            </a:r>
            <a:r>
              <a:rPr lang="de-DE" dirty="0"/>
              <a:t>:</a:t>
            </a:r>
          </a:p>
          <a:p>
            <a:r>
              <a:rPr lang="de-DE" dirty="0" err="1"/>
              <a:t>Why</a:t>
            </a:r>
            <a:r>
              <a:rPr lang="de-DE" dirty="0"/>
              <a:t> </a:t>
            </a:r>
            <a:r>
              <a:rPr lang="de-DE" dirty="0" err="1"/>
              <a:t>did</a:t>
            </a:r>
            <a:r>
              <a:rPr lang="de-DE" dirty="0"/>
              <a:t> </a:t>
            </a:r>
            <a:r>
              <a:rPr lang="de-DE" dirty="0" err="1"/>
              <a:t>students</a:t>
            </a:r>
            <a:r>
              <a:rPr lang="de-DE" dirty="0"/>
              <a:t> in Class A </a:t>
            </a:r>
            <a:r>
              <a:rPr lang="de-DE" dirty="0" err="1"/>
              <a:t>and</a:t>
            </a:r>
            <a:r>
              <a:rPr lang="de-DE" dirty="0"/>
              <a:t> B </a:t>
            </a:r>
            <a:r>
              <a:rPr lang="de-DE" dirty="0" err="1"/>
              <a:t>offer</a:t>
            </a:r>
            <a:r>
              <a:rPr lang="de-DE" dirty="0"/>
              <a:t> different </a:t>
            </a:r>
            <a:r>
              <a:rPr lang="de-DE" dirty="0" err="1"/>
              <a:t>responses</a:t>
            </a:r>
            <a:r>
              <a:rPr lang="de-DE" dirty="0"/>
              <a:t> after </a:t>
            </a:r>
            <a:r>
              <a:rPr lang="de-DE" dirty="0" err="1"/>
              <a:t>they</a:t>
            </a:r>
            <a:r>
              <a:rPr lang="de-DE" dirty="0"/>
              <a:t> </a:t>
            </a:r>
            <a:r>
              <a:rPr lang="de-DE" dirty="0" err="1"/>
              <a:t>learned</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red</a:t>
            </a:r>
            <a:r>
              <a:rPr lang="de-DE" dirty="0"/>
              <a:t> </a:t>
            </a:r>
            <a:r>
              <a:rPr lang="de-DE" dirty="0" err="1"/>
              <a:t>and</a:t>
            </a:r>
            <a:r>
              <a:rPr lang="de-DE" dirty="0"/>
              <a:t> </a:t>
            </a:r>
            <a:r>
              <a:rPr lang="de-DE" dirty="0" err="1"/>
              <a:t>the</a:t>
            </a:r>
            <a:r>
              <a:rPr lang="de-DE" dirty="0"/>
              <a:t> </a:t>
            </a:r>
            <a:r>
              <a:rPr lang="de-DE" dirty="0" err="1"/>
              <a:t>grey</a:t>
            </a:r>
            <a:r>
              <a:rPr lang="de-DE" dirty="0"/>
              <a:t> </a:t>
            </a:r>
            <a:r>
              <a:rPr lang="de-DE" dirty="0" err="1"/>
              <a:t>squirrel</a:t>
            </a:r>
            <a:r>
              <a:rPr lang="de-DE" dirty="0"/>
              <a:t>?</a:t>
            </a:r>
          </a:p>
          <a:p>
            <a:pPr marL="0" indent="0">
              <a:buNone/>
            </a:pPr>
            <a:endParaRPr lang="de-DE" dirty="0"/>
          </a:p>
          <a:p>
            <a:r>
              <a:rPr lang="de-DE" dirty="0" err="1"/>
              <a:t>How</a:t>
            </a:r>
            <a:r>
              <a:rPr lang="de-DE" dirty="0"/>
              <a:t> </a:t>
            </a:r>
            <a:r>
              <a:rPr lang="de-DE" dirty="0" err="1"/>
              <a:t>can</a:t>
            </a:r>
            <a:r>
              <a:rPr lang="de-DE" dirty="0"/>
              <a:t> </a:t>
            </a:r>
            <a:r>
              <a:rPr lang="de-DE" dirty="0" err="1"/>
              <a:t>students</a:t>
            </a:r>
            <a:r>
              <a:rPr lang="de-DE" dirty="0"/>
              <a:t>‘ </a:t>
            </a:r>
            <a:r>
              <a:rPr lang="de-DE" dirty="0" err="1"/>
              <a:t>or</a:t>
            </a:r>
            <a:r>
              <a:rPr lang="de-DE" dirty="0"/>
              <a:t> </a:t>
            </a:r>
            <a:r>
              <a:rPr lang="de-DE" dirty="0" err="1"/>
              <a:t>your</a:t>
            </a:r>
            <a:r>
              <a:rPr lang="de-DE" dirty="0"/>
              <a:t> </a:t>
            </a:r>
            <a:r>
              <a:rPr lang="de-DE" dirty="0" err="1"/>
              <a:t>own</a:t>
            </a:r>
            <a:r>
              <a:rPr lang="de-DE" dirty="0"/>
              <a:t> </a:t>
            </a:r>
            <a:r>
              <a:rPr lang="de-DE" dirty="0" err="1"/>
              <a:t>beliefs</a:t>
            </a:r>
            <a:r>
              <a:rPr lang="de-DE" dirty="0"/>
              <a:t>, </a:t>
            </a:r>
            <a:r>
              <a:rPr lang="de-DE" dirty="0" err="1"/>
              <a:t>cultural</a:t>
            </a:r>
            <a:r>
              <a:rPr lang="de-DE" dirty="0"/>
              <a:t> </a:t>
            </a:r>
            <a:r>
              <a:rPr lang="de-DE" dirty="0" err="1"/>
              <a:t>backgrounds</a:t>
            </a:r>
            <a:r>
              <a:rPr lang="de-DE" dirty="0"/>
              <a:t> </a:t>
            </a:r>
            <a:r>
              <a:rPr lang="de-DE" dirty="0" err="1"/>
              <a:t>and</a:t>
            </a:r>
            <a:r>
              <a:rPr lang="de-DE" dirty="0"/>
              <a:t> </a:t>
            </a:r>
            <a:r>
              <a:rPr lang="de-DE" dirty="0" err="1"/>
              <a:t>identities</a:t>
            </a:r>
            <a:r>
              <a:rPr lang="de-DE" dirty="0"/>
              <a:t> </a:t>
            </a:r>
            <a:r>
              <a:rPr lang="de-DE" dirty="0" err="1"/>
              <a:t>can</a:t>
            </a:r>
            <a:r>
              <a:rPr lang="de-DE" dirty="0"/>
              <a:t> </a:t>
            </a:r>
            <a:r>
              <a:rPr lang="de-DE" dirty="0" err="1"/>
              <a:t>affect</a:t>
            </a:r>
            <a:r>
              <a:rPr lang="de-DE" dirty="0"/>
              <a:t> </a:t>
            </a:r>
            <a:r>
              <a:rPr lang="de-DE" dirty="0" err="1"/>
              <a:t>how</a:t>
            </a:r>
            <a:r>
              <a:rPr lang="de-DE" dirty="0"/>
              <a:t> </a:t>
            </a:r>
            <a:r>
              <a:rPr lang="de-DE" dirty="0" err="1"/>
              <a:t>one</a:t>
            </a:r>
            <a:r>
              <a:rPr lang="de-DE" dirty="0"/>
              <a:t> </a:t>
            </a:r>
            <a:r>
              <a:rPr lang="de-DE" dirty="0" err="1"/>
              <a:t>discusses</a:t>
            </a:r>
            <a:r>
              <a:rPr lang="de-DE" dirty="0"/>
              <a:t> a </a:t>
            </a:r>
            <a:r>
              <a:rPr lang="de-DE" dirty="0" err="1"/>
              <a:t>socio-scientific</a:t>
            </a:r>
            <a:r>
              <a:rPr lang="de-DE" dirty="0"/>
              <a:t> </a:t>
            </a:r>
            <a:r>
              <a:rPr lang="de-DE" dirty="0" err="1"/>
              <a:t>issues</a:t>
            </a:r>
            <a:r>
              <a:rPr lang="de-DE" dirty="0"/>
              <a:t>?</a:t>
            </a:r>
          </a:p>
          <a:p>
            <a:pPr marL="0" indent="0">
              <a:buNone/>
            </a:pPr>
            <a:endParaRPr lang="de-DE" dirty="0">
              <a:solidFill>
                <a:srgbClr val="FF00FF"/>
              </a:solidFill>
            </a:endParaRP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pic>
        <p:nvPicPr>
          <p:cNvPr id="6" name="Grafik 5">
            <a:extLst>
              <a:ext uri="{FF2B5EF4-FFF2-40B4-BE49-F238E27FC236}">
                <a16:creationId xmlns:a16="http://schemas.microsoft.com/office/drawing/2014/main" id="{8B53F2F9-8BCA-40B1-87C5-3DC19B8A076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6151" y="1419726"/>
            <a:ext cx="515795" cy="479947"/>
          </a:xfrm>
          <a:prstGeom prst="rect">
            <a:avLst/>
          </a:prstGeom>
          <a:noFill/>
          <a:ln>
            <a:noFill/>
          </a:ln>
        </p:spPr>
      </p:pic>
      <p:pic>
        <p:nvPicPr>
          <p:cNvPr id="8" name="Bild 7" descr="C:\Users\Sophia\AppData\Local\Microsoft\Windows\Temporary Internet Files\Content.Word\3-1_5min_.png.png">
            <a:extLst>
              <a:ext uri="{FF2B5EF4-FFF2-40B4-BE49-F238E27FC236}">
                <a16:creationId xmlns:a16="http://schemas.microsoft.com/office/drawing/2014/main" id="{0A7918F4-B388-534A-9BC9-0EDAA3C2920A}"/>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356151" y="1994154"/>
            <a:ext cx="481330" cy="478790"/>
          </a:xfrm>
          <a:prstGeom prst="rect">
            <a:avLst/>
          </a:prstGeom>
          <a:noFill/>
          <a:ln w="9525">
            <a:noFill/>
            <a:miter lim="800000"/>
            <a:headEnd/>
            <a:tailEnd/>
          </a:ln>
        </p:spPr>
      </p:pic>
    </p:spTree>
    <p:extLst>
      <p:ext uri="{BB962C8B-B14F-4D97-AF65-F5344CB8AC3E}">
        <p14:creationId xmlns:p14="http://schemas.microsoft.com/office/powerpoint/2010/main" val="278779069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Bildschirmpräsentation (16:9)</PresentationFormat>
  <Paragraphs>120</Paragraphs>
  <Slides>20</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Avenir Book</vt:lpstr>
      <vt:lpstr>Calibri</vt:lpstr>
      <vt:lpstr>Calibri Light</vt:lpstr>
      <vt:lpstr>Lucida Grande</vt:lpstr>
      <vt:lpstr>Wingdings</vt:lpstr>
      <vt:lpstr>Office-Design</vt:lpstr>
      <vt:lpstr> teachers’ beliefs about teaching socio-scientific issues</vt:lpstr>
      <vt:lpstr>1. How our beliefs, cultural background and identities affect our decisions </vt:lpstr>
      <vt:lpstr>Activity 1.1: The invasion of the species</vt:lpstr>
      <vt:lpstr>Activity 1.1: The invasion of the species</vt:lpstr>
      <vt:lpstr>Activity 1.1: The invasion of the species</vt:lpstr>
      <vt:lpstr>Activity 1.2: Role play</vt:lpstr>
      <vt:lpstr>Activity 1.2: Role play</vt:lpstr>
      <vt:lpstr>Activity 1.3. Case study</vt:lpstr>
      <vt:lpstr>Activity 1.3. Case study</vt:lpstr>
      <vt:lpstr>Activity 1.3. Case study What we know about beliefs, cultural background and identities</vt:lpstr>
      <vt:lpstr>Activity 1.3. Case study What we know about beliefs, cultural background and identities</vt:lpstr>
      <vt:lpstr>Activity 1.3. Case study What we know about beliefs, cultural background and identities</vt:lpstr>
      <vt:lpstr>Activity 1.3. Case study What we know about beliefs, cultural background and identities</vt:lpstr>
      <vt:lpstr>Activity 1.5. Understanding your own beliefs</vt:lpstr>
      <vt:lpstr>Activity 1.5. Understanding your own beliefs</vt:lpstr>
      <vt:lpstr>2. Designing an SSI lesson taking into account beliefs, cultural background and identities?</vt:lpstr>
      <vt:lpstr>Activity 2.1: What are your own beliefs? A questionnaire on SSI beliefs </vt:lpstr>
      <vt:lpstr>Activity 2.2: What strategies can you use to support students</vt:lpstr>
      <vt:lpstr>Activity 2.2: What strategies can you use to support students</vt:lpstr>
      <vt:lpstr>Activity 3.1: Design a lesson plan with an emphasis on beliefs</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Laura Wanckel</cp:lastModifiedBy>
  <cp:revision>284</cp:revision>
  <cp:lastPrinted>2020-02-11T13:29:13Z</cp:lastPrinted>
  <dcterms:created xsi:type="dcterms:W3CDTF">2017-02-28T10:46:16Z</dcterms:created>
  <dcterms:modified xsi:type="dcterms:W3CDTF">2022-09-08T17:37:58Z</dcterms:modified>
</cp:coreProperties>
</file>