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417" r:id="rId2"/>
    <p:sldId id="388" r:id="rId3"/>
    <p:sldId id="389" r:id="rId4"/>
    <p:sldId id="391" r:id="rId5"/>
    <p:sldId id="392" r:id="rId6"/>
    <p:sldId id="394" r:id="rId7"/>
    <p:sldId id="396" r:id="rId8"/>
    <p:sldId id="397" r:id="rId9"/>
    <p:sldId id="398" r:id="rId10"/>
    <p:sldId id="399" r:id="rId11"/>
    <p:sldId id="400" r:id="rId12"/>
    <p:sldId id="401" r:id="rId13"/>
    <p:sldId id="415" r:id="rId14"/>
    <p:sldId id="408" r:id="rId15"/>
    <p:sldId id="409" r:id="rId16"/>
    <p:sldId id="410" r:id="rId17"/>
    <p:sldId id="411" r:id="rId18"/>
    <p:sldId id="416" r:id="rId1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22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CC023B"/>
    <a:srgbClr val="A0B051"/>
    <a:srgbClr val="C1D260"/>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6" autoAdjust="0"/>
    <p:restoredTop sz="94363" autoAdjust="0"/>
  </p:normalViewPr>
  <p:slideViewPr>
    <p:cSldViewPr snapToGrid="0" snapToObjects="1" showGuides="1">
      <p:cViewPr>
        <p:scale>
          <a:sx n="96" d="100"/>
          <a:sy n="96" d="100"/>
        </p:scale>
        <p:origin x="536" y="-424"/>
      </p:cViewPr>
      <p:guideLst>
        <p:guide orient="horz" pos="2205"/>
        <p:guide pos="2886"/>
        <p:guide orient="horz" pos="221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9" d="100"/>
          <a:sy n="69" d="100"/>
        </p:scale>
        <p:origin x="-352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D71C5-EF38-8A4F-85F3-3D9415EA0F76}" type="datetime1">
              <a:rPr lang="sk-SK" smtClean="0"/>
              <a:t>3.8.19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a:t>Constantine the Philosopher University in Nitra</a:t>
            </a: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B6477-1C5B-6E44-A2C5-1B79DA9DCC13}" type="datetime1">
              <a:rPr lang="sk-SK" smtClean="0"/>
              <a:t>3.8.19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de-DE"/>
              <a:t>Constantine the Philosopher University in Nitra</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3674746"/>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56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556268"/>
            <a:ext cx="7772400" cy="1470025"/>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2251060"/>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546430"/>
            <a:ext cx="6400800" cy="309237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0" y="78468"/>
            <a:ext cx="2647951" cy="365125"/>
          </a:xfrm>
        </p:spPr>
        <p:txBody>
          <a:bodyPr/>
          <a:lstStyle/>
          <a:p>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714505"/>
            <a:ext cx="8229600" cy="4357684"/>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51438"/>
            <a:ext cx="3008313" cy="1162050"/>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751438"/>
            <a:ext cx="5111750" cy="537472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18923"/>
            <a:ext cx="3008313" cy="410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452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emf"/><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2" cstate="screen">
            <a:alphaModFix amt="39000"/>
            <a:extLst>
              <a:ext uri="{28A0092B-C50C-407E-A947-70E740481C1C}">
                <a14:useLocalDpi xmlns:a14="http://schemas.microsoft.com/office/drawing/2010/main"/>
              </a:ext>
            </a:extLst>
          </a:blip>
          <a:srcRect/>
          <a:stretch/>
        </p:blipFill>
        <p:spPr>
          <a:xfrm>
            <a:off x="-1" y="1417638"/>
            <a:ext cx="5140767" cy="5440362"/>
          </a:xfrm>
          <a:prstGeom prst="rect">
            <a:avLst/>
          </a:prstGeom>
        </p:spPr>
      </p:pic>
      <p:sp>
        <p:nvSpPr>
          <p:cNvPr id="2" name="Titelplatzhalt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3"/>
          <a:stretch>
            <a:fillRect/>
          </a:stretch>
        </p:blipFill>
        <p:spPr>
          <a:xfrm>
            <a:off x="7487771" y="6087873"/>
            <a:ext cx="1227604" cy="633602"/>
          </a:xfrm>
          <a:prstGeom prst="rect">
            <a:avLst/>
          </a:prstGeom>
        </p:spPr>
      </p:pic>
      <p:sp>
        <p:nvSpPr>
          <p:cNvPr id="9" name="Rechteck 8"/>
          <p:cNvSpPr/>
          <p:nvPr userDrawn="1"/>
        </p:nvSpPr>
        <p:spPr>
          <a:xfrm>
            <a:off x="454466" y="6675756"/>
            <a:ext cx="504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6675756"/>
            <a:ext cx="190800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55317"/>
            <a:ext cx="588616" cy="365125"/>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0" y="55318"/>
            <a:ext cx="2647951" cy="365125"/>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endParaRPr lang="en-US" noProof="0" dirty="0">
              <a:solidFill>
                <a:srgbClr val="CC023B"/>
              </a:solidFill>
            </a:endParaRPr>
          </a:p>
        </p:txBody>
      </p:sp>
      <p:pic>
        <p:nvPicPr>
          <p:cNvPr id="29" name="Bild 1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564100" y="6374367"/>
            <a:ext cx="1807900" cy="193903"/>
          </a:xfrm>
          <a:prstGeom prst="rect">
            <a:avLst/>
          </a:prstGeom>
        </p:spPr>
      </p:pic>
      <p:pic>
        <p:nvPicPr>
          <p:cNvPr id="12" name="Bild 5" descr="eu_flag_co_funded_pos_[rgb]_lef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12556" y="6400800"/>
            <a:ext cx="781909" cy="180341"/>
          </a:xfrm>
          <a:prstGeom prst="rect">
            <a:avLst/>
          </a:prstGeom>
        </p:spPr>
      </p:pic>
      <p:pic>
        <p:nvPicPr>
          <p:cNvPr id="1028" name="Picture 4"/>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57202" y="6126163"/>
            <a:ext cx="1390262" cy="52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 id="2147483663" r:id="rId10"/>
  </p:sldLayoutIdLst>
  <p:hf sldNum="0" hdr="0" ftr="0" dt="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0.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4257370-B92E-C24F-B497-FB57B7E32376}"/>
              </a:ext>
            </a:extLst>
          </p:cNvPr>
          <p:cNvSpPr>
            <a:spLocks noGrp="1"/>
          </p:cNvSpPr>
          <p:nvPr>
            <p:ph type="ctrTitle"/>
          </p:nvPr>
        </p:nvSpPr>
        <p:spPr/>
        <p:txBody>
          <a:bodyPr>
            <a:normAutofit fontScale="90000"/>
          </a:bodyPr>
          <a:lstStyle/>
          <a:p>
            <a:r>
              <a:rPr lang="sk-SK" dirty="0"/>
              <a:t/>
            </a:r>
            <a:br>
              <a:rPr lang="sk-SK" dirty="0"/>
            </a:br>
            <a:r>
              <a:rPr lang="sk-SK" dirty="0" err="1"/>
              <a:t>Intercultural</a:t>
            </a:r>
            <a:r>
              <a:rPr lang="sk-SK" dirty="0"/>
              <a:t> </a:t>
            </a:r>
            <a:r>
              <a:rPr lang="sk-SK" dirty="0" err="1"/>
              <a:t>Mathematics</a:t>
            </a:r>
            <a:r>
              <a:rPr lang="sk-SK" dirty="0"/>
              <a:t> </a:t>
            </a:r>
            <a:r>
              <a:rPr lang="sk-SK" dirty="0" err="1"/>
              <a:t>Learning</a:t>
            </a:r>
            <a:r>
              <a:rPr lang="sk-SK" dirty="0"/>
              <a:t> </a:t>
            </a:r>
            <a:r>
              <a:rPr lang="sk-SK" dirty="0" err="1"/>
              <a:t>Outside</a:t>
            </a:r>
            <a:r>
              <a:rPr lang="sk-SK" dirty="0"/>
              <a:t> of </a:t>
            </a:r>
            <a:r>
              <a:rPr lang="sk-SK" dirty="0" err="1"/>
              <a:t>School</a:t>
            </a:r>
            <a:endParaRPr lang="es-ES" dirty="0"/>
          </a:p>
        </p:txBody>
      </p:sp>
      <p:sp>
        <p:nvSpPr>
          <p:cNvPr id="3" name="Subtítulo 2">
            <a:extLst>
              <a:ext uri="{FF2B5EF4-FFF2-40B4-BE49-F238E27FC236}">
                <a16:creationId xmlns="" xmlns:a16="http://schemas.microsoft.com/office/drawing/2014/main" id="{D5468EBC-E066-F147-9DB6-68036EB55138}"/>
              </a:ext>
            </a:extLst>
          </p:cNvPr>
          <p:cNvSpPr>
            <a:spLocks noGrp="1"/>
          </p:cNvSpPr>
          <p:nvPr>
            <p:ph type="subTitle" idx="1"/>
          </p:nvPr>
        </p:nvSpPr>
        <p:spPr/>
        <p:txBody>
          <a:bodyPr/>
          <a:lstStyle/>
          <a:p>
            <a:r>
              <a:rPr lang="sk-SK" dirty="0"/>
              <a:t>Imrich </a:t>
            </a:r>
            <a:r>
              <a:rPr lang="sk-SK" dirty="0" err="1"/>
              <a:t>Jakab</a:t>
            </a:r>
            <a:endParaRPr lang="sk-SK" dirty="0"/>
          </a:p>
          <a:p>
            <a:r>
              <a:rPr lang="sk-SK" dirty="0"/>
              <a:t>Soňa </a:t>
            </a:r>
            <a:r>
              <a:rPr lang="sk-SK" dirty="0" err="1"/>
              <a:t>Čeretková</a:t>
            </a:r>
            <a:endParaRPr lang="en-US" dirty="0"/>
          </a:p>
          <a:p>
            <a:endParaRPr lang="es-ES" dirty="0"/>
          </a:p>
        </p:txBody>
      </p:sp>
      <p:sp>
        <p:nvSpPr>
          <p:cNvPr id="4" name="TextBox 6">
            <a:extLst>
              <a:ext uri="{FF2B5EF4-FFF2-40B4-BE49-F238E27FC236}">
                <a16:creationId xmlns="" xmlns:a16="http://schemas.microsoft.com/office/drawing/2014/main" id="{ADB46011-4B46-594A-87FC-D7FE9DC8352F}"/>
              </a:ext>
            </a:extLst>
          </p:cNvPr>
          <p:cNvSpPr txBox="1"/>
          <p:nvPr/>
        </p:nvSpPr>
        <p:spPr>
          <a:xfrm>
            <a:off x="1876845" y="6327004"/>
            <a:ext cx="2742217" cy="246221"/>
          </a:xfrm>
          <a:prstGeom prst="rect">
            <a:avLst/>
          </a:prstGeom>
          <a:noFill/>
          <a:ln>
            <a:noFill/>
          </a:ln>
        </p:spPr>
        <p:txBody>
          <a:bodyPr wrap="square" rtlCol="0">
            <a:spAutoFit/>
          </a:bodyPr>
          <a:lstStyle/>
          <a:p>
            <a:r>
              <a:rPr lang="en-US" sz="1000" dirty="0">
                <a:solidFill>
                  <a:schemeClr val="tx2">
                    <a:lumMod val="60000"/>
                    <a:lumOff val="40000"/>
                  </a:schemeClr>
                </a:solidFill>
              </a:rPr>
              <a:t>Constantine the Philosopher University in Nitra</a:t>
            </a:r>
          </a:p>
        </p:txBody>
      </p:sp>
    </p:spTree>
    <p:extLst>
      <p:ext uri="{BB962C8B-B14F-4D97-AF65-F5344CB8AC3E}">
        <p14:creationId xmlns:p14="http://schemas.microsoft.com/office/powerpoint/2010/main" val="121037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4"/>
          <p:cNvSpPr/>
          <p:nvPr/>
        </p:nvSpPr>
        <p:spPr>
          <a:xfrm>
            <a:off x="457200" y="1348201"/>
            <a:ext cx="8080920" cy="63396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en-US" sz="2600" b="1" strike="noStrike" spc="-1" dirty="0">
                <a:solidFill>
                  <a:srgbClr val="000000"/>
                </a:solidFill>
                <a:uFill>
                  <a:solidFill>
                    <a:srgbClr val="FFFFFF"/>
                  </a:solidFill>
                </a:uFill>
                <a:latin typeface="Avenir Roman" panose="02000503020000020003" pitchFamily="2" charset="0"/>
                <a:ea typeface="Avenir Book"/>
              </a:rPr>
              <a:t>4. Creating criteria for proposals </a:t>
            </a:r>
            <a:endParaRPr lang="en-US" sz="2800" b="1" strike="noStrike" spc="-1" dirty="0">
              <a:solidFill>
                <a:srgbClr val="000000"/>
              </a:solidFill>
              <a:uFill>
                <a:solidFill>
                  <a:srgbClr val="FFFFFF"/>
                </a:solidFill>
              </a:uFill>
              <a:latin typeface="Avenir Roman" panose="02000503020000020003" pitchFamily="2" charset="0"/>
            </a:endParaRPr>
          </a:p>
        </p:txBody>
      </p:sp>
      <p:sp>
        <p:nvSpPr>
          <p:cNvPr id="229" name="CustomShape 5"/>
          <p:cNvSpPr/>
          <p:nvPr/>
        </p:nvSpPr>
        <p:spPr>
          <a:xfrm>
            <a:off x="457200" y="4762160"/>
            <a:ext cx="8080920" cy="950400"/>
          </a:xfrm>
          <a:prstGeom prst="rect">
            <a:avLst/>
          </a:prstGeom>
          <a:noFill/>
          <a:ln>
            <a:noFill/>
          </a:ln>
        </p:spPr>
        <p:style>
          <a:lnRef idx="0">
            <a:scrgbClr r="0" g="0" b="0"/>
          </a:lnRef>
          <a:fillRef idx="0">
            <a:scrgbClr r="0" g="0" b="0"/>
          </a:fillRef>
          <a:effectRef idx="0">
            <a:scrgbClr r="0" g="0" b="0"/>
          </a:effectRef>
          <a:fontRef idx="minor"/>
        </p:style>
        <p:txBody>
          <a:bodyPr/>
          <a:lstStyle/>
          <a:p>
            <a:pPr marL="266760" indent="-266400" algn="just">
              <a:lnSpc>
                <a:spcPct val="100000"/>
              </a:lnSpc>
            </a:pPr>
            <a:r>
              <a:rPr lang="en-US" sz="2400" b="0" strike="noStrike" spc="-1" dirty="0">
                <a:uFill>
                  <a:solidFill>
                    <a:srgbClr val="FFFFFF"/>
                  </a:solidFill>
                </a:uFill>
                <a:latin typeface="Avenir Roman" panose="02000503020000020003" pitchFamily="2" charset="0"/>
                <a:ea typeface="Avenir Book"/>
              </a:rPr>
              <a:t>Examples given by teams of pupils:</a:t>
            </a:r>
            <a:endParaRPr lang="en-US" sz="2800" b="0" strike="noStrike" spc="-1" dirty="0">
              <a:uFill>
                <a:solidFill>
                  <a:srgbClr val="FFFFFF"/>
                </a:solidFill>
              </a:uFill>
              <a:latin typeface="Avenir Roman" panose="02000503020000020003" pitchFamily="2" charset="0"/>
            </a:endParaRPr>
          </a:p>
          <a:p>
            <a:pPr marL="343080" indent="-34272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use, safety, cost, durability, aesthetic appearance ...</a:t>
            </a:r>
            <a:endParaRPr lang="en-US" sz="2800" b="0" strike="noStrike" spc="-1" dirty="0">
              <a:uFill>
                <a:solidFill>
                  <a:srgbClr val="FFFFFF"/>
                </a:solidFill>
              </a:uFill>
              <a:latin typeface="Avenir Roman" panose="02000503020000020003" pitchFamily="2" charset="0"/>
            </a:endParaRPr>
          </a:p>
        </p:txBody>
      </p:sp>
      <p:pic>
        <p:nvPicPr>
          <p:cNvPr id="231"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1540" y="2148838"/>
            <a:ext cx="3442063" cy="2450371"/>
          </a:xfrm>
          <a:prstGeom prst="rect">
            <a:avLst/>
          </a:prstGeom>
          <a:ln>
            <a:noFill/>
          </a:ln>
        </p:spPr>
      </p:pic>
      <p:pic>
        <p:nvPicPr>
          <p:cNvPr id="2" name="Obrázo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7943" y="2154881"/>
            <a:ext cx="3263421" cy="2450371"/>
          </a:xfrm>
          <a:prstGeom prst="rect">
            <a:avLst/>
          </a:prstGeom>
        </p:spPr>
      </p:pic>
      <p:sp>
        <p:nvSpPr>
          <p:cNvPr id="8" name="TextShape 1"/>
          <p:cNvSpPr txBox="1"/>
          <p:nvPr/>
        </p:nvSpPr>
        <p:spPr>
          <a:xfrm>
            <a:off x="457200" y="588040"/>
            <a:ext cx="8229240" cy="647280"/>
          </a:xfrm>
          <a:prstGeom prst="rect">
            <a:avLst/>
          </a:prstGeom>
          <a:noFill/>
          <a:ln>
            <a:noFill/>
          </a:ln>
        </p:spPr>
        <p:txBody>
          <a:bodyPr anchor="ctr"/>
          <a:lstStyle/>
          <a:p>
            <a:pPr>
              <a:lnSpc>
                <a:spcPct val="100000"/>
              </a:lnSpc>
            </a:pPr>
            <a:r>
              <a:rPr lang="de-DE" sz="2800" b="1" spc="-1" dirty="0" err="1">
                <a:solidFill>
                  <a:srgbClr val="4C5F7E"/>
                </a:solidFill>
                <a:uFill>
                  <a:solidFill>
                    <a:srgbClr val="FFFFFF"/>
                  </a:solidFill>
                </a:uFill>
                <a:latin typeface="Avenir Roman" panose="02000503020000020003" pitchFamily="2" charset="0"/>
                <a:ea typeface="Avenir Book"/>
              </a:rPr>
              <a:t>Methodology</a:t>
            </a:r>
            <a:endParaRPr lang="de-DE" spc="-1" dirty="0">
              <a:solidFill>
                <a:srgbClr val="000000"/>
              </a:solidFill>
              <a:uFill>
                <a:solidFill>
                  <a:srgbClr val="FFFFFF"/>
                </a:solidFill>
              </a:uFill>
              <a:latin typeface="Avenir Roman" panose="02000503020000020003" pitchFamily="2" charset="0"/>
            </a:endParaRPr>
          </a:p>
        </p:txBody>
      </p:sp>
      <p:sp>
        <p:nvSpPr>
          <p:cNvPr id="7" name="TextBox 6"/>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9" name="Footer Placeholder 1">
            <a:extLst>
              <a:ext uri="{FF2B5EF4-FFF2-40B4-BE49-F238E27FC236}">
                <a16:creationId xmlns="" xmlns:a16="http://schemas.microsoft.com/office/drawing/2014/main" id="{13D956B7-5654-6A4A-AF1C-199D3D7003A7}"/>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0" name="Slide Number Placeholder 2">
            <a:extLst>
              <a:ext uri="{FF2B5EF4-FFF2-40B4-BE49-F238E27FC236}">
                <a16:creationId xmlns="" xmlns:a16="http://schemas.microsoft.com/office/drawing/2014/main" id="{2910CEC1-1F3B-8948-877F-A321991537EF}"/>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10</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12450887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871040"/>
            <a:ext cx="8229240" cy="647280"/>
          </a:xfrm>
          <a:prstGeom prst="rect">
            <a:avLst/>
          </a:prstGeom>
          <a:noFill/>
          <a:ln>
            <a:noFill/>
          </a:ln>
        </p:spPr>
        <p:txBody>
          <a:bodyPr anchor="ctr"/>
          <a:lstStyle/>
          <a:p>
            <a:pPr>
              <a:lnSpc>
                <a:spcPct val="100000"/>
              </a:lnSpc>
            </a:pPr>
            <a:endParaRPr lang="de-DE" sz="1800" b="0" strike="noStrike" spc="-1" dirty="0">
              <a:solidFill>
                <a:srgbClr val="000000"/>
              </a:solidFill>
              <a:uFill>
                <a:solidFill>
                  <a:srgbClr val="FFFFFF"/>
                </a:solidFill>
              </a:uFill>
              <a:latin typeface="Avenir Roman" panose="02000503020000020003" pitchFamily="2" charset="0"/>
            </a:endParaRPr>
          </a:p>
        </p:txBody>
      </p:sp>
      <p:sp>
        <p:nvSpPr>
          <p:cNvPr id="235" name="CustomShape 4"/>
          <p:cNvSpPr/>
          <p:nvPr/>
        </p:nvSpPr>
        <p:spPr>
          <a:xfrm>
            <a:off x="457200" y="1252012"/>
            <a:ext cx="8080920" cy="117288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en-US" sz="2600" b="1" strike="noStrike" spc="-1" dirty="0">
                <a:solidFill>
                  <a:srgbClr val="000000"/>
                </a:solidFill>
                <a:uFill>
                  <a:solidFill>
                    <a:srgbClr val="FFFFFF"/>
                  </a:solidFill>
                </a:uFill>
                <a:latin typeface="Avenir Roman" panose="02000503020000020003" pitchFamily="2" charset="0"/>
                <a:ea typeface="Avenir Book"/>
              </a:rPr>
              <a:t>5. Selection of particular elements </a:t>
            </a:r>
            <a:r>
              <a:rPr lang="en-US" sz="2600" b="1" spc="-1" dirty="0">
                <a:solidFill>
                  <a:srgbClr val="000000"/>
                </a:solidFill>
                <a:uFill>
                  <a:solidFill>
                    <a:srgbClr val="FFFFFF"/>
                  </a:solidFill>
                </a:uFill>
                <a:latin typeface="Avenir Roman" panose="02000503020000020003" pitchFamily="2" charset="0"/>
                <a:ea typeface="Avenir Book"/>
              </a:rPr>
              <a:t>from </a:t>
            </a:r>
            <a:r>
              <a:rPr lang="en-US" sz="2600" b="1" strike="noStrike" spc="-1" dirty="0">
                <a:solidFill>
                  <a:srgbClr val="000000"/>
                </a:solidFill>
                <a:uFill>
                  <a:solidFill>
                    <a:srgbClr val="FFFFFF"/>
                  </a:solidFill>
                </a:uFill>
                <a:latin typeface="Avenir Roman" panose="02000503020000020003" pitchFamily="2" charset="0"/>
                <a:ea typeface="Avenir Book"/>
              </a:rPr>
              <a:t>catalogues and internet</a:t>
            </a:r>
            <a:endParaRPr lang="en-US" sz="2800" b="1" strike="noStrike" spc="-1" dirty="0">
              <a:solidFill>
                <a:srgbClr val="000000"/>
              </a:solidFill>
              <a:uFill>
                <a:solidFill>
                  <a:srgbClr val="FFFFFF"/>
                </a:solidFill>
              </a:uFill>
              <a:latin typeface="Avenir Roman" panose="02000503020000020003" pitchFamily="2" charset="0"/>
            </a:endParaRPr>
          </a:p>
        </p:txBody>
      </p:sp>
      <p:sp>
        <p:nvSpPr>
          <p:cNvPr id="236" name="CustomShape 5"/>
          <p:cNvSpPr/>
          <p:nvPr/>
        </p:nvSpPr>
        <p:spPr>
          <a:xfrm>
            <a:off x="457200" y="4620852"/>
            <a:ext cx="8080920" cy="1501560"/>
          </a:xfrm>
          <a:prstGeom prst="rect">
            <a:avLst/>
          </a:prstGeom>
          <a:noFill/>
          <a:ln>
            <a:noFill/>
          </a:ln>
        </p:spPr>
        <p:style>
          <a:lnRef idx="0">
            <a:scrgbClr r="0" g="0" b="0"/>
          </a:lnRef>
          <a:fillRef idx="0">
            <a:scrgbClr r="0" g="0" b="0"/>
          </a:fillRef>
          <a:effectRef idx="0">
            <a:scrgbClr r="0" g="0" b="0"/>
          </a:effectRef>
          <a:fontRef idx="minor"/>
        </p:style>
        <p:txBody>
          <a:bodyPr/>
          <a:lstStyle/>
          <a:p>
            <a:pPr marL="343080" indent="-34272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Individual work – selection of favorite elements</a:t>
            </a:r>
            <a:endParaRPr lang="en-US" sz="2800" b="0" strike="noStrike" spc="-1" dirty="0">
              <a:uFill>
                <a:solidFill>
                  <a:srgbClr val="FFFFFF"/>
                </a:solidFill>
              </a:uFill>
              <a:latin typeface="Avenir Roman" panose="02000503020000020003" pitchFamily="2" charset="0"/>
            </a:endParaRPr>
          </a:p>
          <a:p>
            <a:pPr marL="343080" indent="-34272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Presentation of individual choices</a:t>
            </a:r>
            <a:endParaRPr lang="en-US" sz="2800" b="0" strike="noStrike" spc="-1" dirty="0">
              <a:uFill>
                <a:solidFill>
                  <a:srgbClr val="FFFFFF"/>
                </a:solidFill>
              </a:uFill>
              <a:latin typeface="Avenir Roman" panose="02000503020000020003" pitchFamily="2" charset="0"/>
            </a:endParaRPr>
          </a:p>
          <a:p>
            <a:pPr marL="343080" indent="-34272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Team work on common proposal</a:t>
            </a:r>
            <a:endParaRPr lang="en-US" sz="2800" b="0" strike="noStrike" spc="-1" dirty="0">
              <a:uFill>
                <a:solidFill>
                  <a:srgbClr val="FFFFFF"/>
                </a:solidFill>
              </a:uFill>
              <a:latin typeface="Avenir Roman" panose="02000503020000020003" pitchFamily="2" charset="0"/>
            </a:endParaRPr>
          </a:p>
        </p:txBody>
      </p:sp>
      <p:pic>
        <p:nvPicPr>
          <p:cNvPr id="237" name="Picture 6"/>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10117" y="2220077"/>
            <a:ext cx="2764043" cy="2237737"/>
          </a:xfrm>
          <a:prstGeom prst="rect">
            <a:avLst/>
          </a:prstGeom>
          <a:ln>
            <a:noFill/>
          </a:ln>
        </p:spPr>
      </p:pic>
      <p:pic>
        <p:nvPicPr>
          <p:cNvPr id="238" name="Picture 4"/>
          <p:cNvPicPr>
            <a:picLocks noChangeAspect="1"/>
          </p:cNvPicPr>
          <p:nvPr/>
        </p:nvPicPr>
        <p:blipFill>
          <a:blip r:embed="rId3" cstate="screen">
            <a:extLst>
              <a:ext uri="{28A0092B-C50C-407E-A947-70E740481C1C}">
                <a14:useLocalDpi xmlns:a14="http://schemas.microsoft.com/office/drawing/2010/main"/>
              </a:ext>
            </a:extLst>
          </a:blip>
          <a:stretch/>
        </p:blipFill>
        <p:spPr>
          <a:xfrm>
            <a:off x="4571821" y="2220077"/>
            <a:ext cx="2983152" cy="2237738"/>
          </a:xfrm>
          <a:prstGeom prst="rect">
            <a:avLst/>
          </a:prstGeom>
          <a:ln>
            <a:noFill/>
          </a:ln>
        </p:spPr>
      </p:pic>
      <p:sp>
        <p:nvSpPr>
          <p:cNvPr id="10" name="TextShape 1"/>
          <p:cNvSpPr txBox="1"/>
          <p:nvPr/>
        </p:nvSpPr>
        <p:spPr>
          <a:xfrm>
            <a:off x="457200" y="588040"/>
            <a:ext cx="8229240" cy="647280"/>
          </a:xfrm>
          <a:prstGeom prst="rect">
            <a:avLst/>
          </a:prstGeom>
          <a:noFill/>
          <a:ln>
            <a:noFill/>
          </a:ln>
        </p:spPr>
        <p:txBody>
          <a:bodyPr anchor="ctr"/>
          <a:lstStyle/>
          <a:p>
            <a:pPr>
              <a:lnSpc>
                <a:spcPct val="100000"/>
              </a:lnSpc>
            </a:pPr>
            <a:r>
              <a:rPr lang="de-DE" sz="2800" b="1" spc="-1" dirty="0" err="1">
                <a:solidFill>
                  <a:srgbClr val="4C5F7E"/>
                </a:solidFill>
                <a:uFill>
                  <a:solidFill>
                    <a:srgbClr val="FFFFFF"/>
                  </a:solidFill>
                </a:uFill>
                <a:latin typeface="Avenir Roman" panose="02000503020000020003" pitchFamily="2" charset="0"/>
                <a:ea typeface="Avenir Book"/>
              </a:rPr>
              <a:t>Methodology</a:t>
            </a:r>
            <a:endParaRPr lang="de-DE" spc="-1" dirty="0">
              <a:solidFill>
                <a:srgbClr val="000000"/>
              </a:solidFill>
              <a:uFill>
                <a:solidFill>
                  <a:srgbClr val="FFFFFF"/>
                </a:solidFill>
              </a:uFill>
              <a:latin typeface="Avenir Roman" panose="02000503020000020003" pitchFamily="2" charset="0"/>
            </a:endParaRPr>
          </a:p>
        </p:txBody>
      </p:sp>
      <p:sp>
        <p:nvSpPr>
          <p:cNvPr id="8" name="TextBox 7"/>
          <p:cNvSpPr txBox="1"/>
          <p:nvPr/>
        </p:nvSpPr>
        <p:spPr>
          <a:xfrm>
            <a:off x="1876845" y="6327004"/>
            <a:ext cx="2742217" cy="246221"/>
          </a:xfrm>
          <a:prstGeom prst="rect">
            <a:avLst/>
          </a:prstGeom>
          <a:noFill/>
          <a:ln>
            <a:noFill/>
          </a:ln>
        </p:spPr>
        <p:txBody>
          <a:bodyPr wrap="square" rtlCol="0">
            <a:spAutoFit/>
          </a:bodyPr>
          <a:lstStyle/>
          <a:p>
            <a:r>
              <a:rPr lang="en-US" sz="1000" dirty="0">
                <a:solidFill>
                  <a:schemeClr val="tx2">
                    <a:lumMod val="60000"/>
                    <a:lumOff val="40000"/>
                  </a:schemeClr>
                </a:solidFill>
              </a:rPr>
              <a:t>Constantine the Philosopher University in Nitra</a:t>
            </a:r>
          </a:p>
        </p:txBody>
      </p:sp>
      <p:sp>
        <p:nvSpPr>
          <p:cNvPr id="9" name="Footer Placeholder 1">
            <a:extLst>
              <a:ext uri="{FF2B5EF4-FFF2-40B4-BE49-F238E27FC236}">
                <a16:creationId xmlns="" xmlns:a16="http://schemas.microsoft.com/office/drawing/2014/main" id="{CC7F668F-E199-4149-BDC4-ED91BDE57ED9}"/>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1" name="Slide Number Placeholder 2">
            <a:extLst>
              <a:ext uri="{FF2B5EF4-FFF2-40B4-BE49-F238E27FC236}">
                <a16:creationId xmlns="" xmlns:a16="http://schemas.microsoft.com/office/drawing/2014/main" id="{366D314A-0ABB-6945-9915-034B90787416}"/>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11</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36278639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4"/>
          <p:cNvSpPr/>
          <p:nvPr/>
        </p:nvSpPr>
        <p:spPr>
          <a:xfrm>
            <a:off x="450720" y="1383440"/>
            <a:ext cx="8235720" cy="117288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sk-SK" sz="2600" b="1" strike="noStrike" spc="-1" dirty="0">
                <a:solidFill>
                  <a:srgbClr val="000000"/>
                </a:solidFill>
                <a:uFill>
                  <a:solidFill>
                    <a:srgbClr val="FFFFFF"/>
                  </a:solidFill>
                </a:uFill>
                <a:latin typeface="Avenir Roman" panose="02000503020000020003" pitchFamily="2" charset="0"/>
                <a:ea typeface="Avenir Book"/>
              </a:rPr>
              <a:t>6</a:t>
            </a:r>
            <a:r>
              <a:rPr lang="en-US" sz="2600" b="1" strike="noStrike" spc="-1" dirty="0">
                <a:solidFill>
                  <a:srgbClr val="000000"/>
                </a:solidFill>
                <a:uFill>
                  <a:solidFill>
                    <a:srgbClr val="FFFFFF"/>
                  </a:solidFill>
                </a:uFill>
                <a:latin typeface="Avenir Roman" panose="02000503020000020003" pitchFamily="2" charset="0"/>
                <a:ea typeface="Avenir Book"/>
              </a:rPr>
              <a:t>. Registration of proposals and </a:t>
            </a:r>
            <a:r>
              <a:rPr lang="en-US" sz="2600" b="1" spc="-1" dirty="0">
                <a:solidFill>
                  <a:srgbClr val="000000"/>
                </a:solidFill>
                <a:uFill>
                  <a:solidFill>
                    <a:srgbClr val="FFFFFF"/>
                  </a:solidFill>
                </a:uFill>
                <a:latin typeface="Avenir Roman" panose="02000503020000020003" pitchFamily="2" charset="0"/>
                <a:ea typeface="Avenir Book"/>
              </a:rPr>
              <a:t>setting</a:t>
            </a:r>
            <a:r>
              <a:rPr lang="en-US" sz="2600" b="1" strike="noStrike" spc="-1" dirty="0">
                <a:solidFill>
                  <a:srgbClr val="000000"/>
                </a:solidFill>
                <a:uFill>
                  <a:solidFill>
                    <a:srgbClr val="FFFFFF"/>
                  </a:solidFill>
                </a:uFill>
                <a:latin typeface="Avenir Roman" panose="02000503020000020003" pitchFamily="2" charset="0"/>
                <a:ea typeface="Avenir Book"/>
              </a:rPr>
              <a:t> of an overall budget for the purchase of selected elements</a:t>
            </a:r>
            <a:endParaRPr lang="en-US" sz="2800" b="1" strike="noStrike" spc="-1" dirty="0">
              <a:solidFill>
                <a:srgbClr val="000000"/>
              </a:solidFill>
              <a:uFill>
                <a:solidFill>
                  <a:srgbClr val="FFFFFF"/>
                </a:solidFill>
              </a:uFill>
              <a:latin typeface="Avenir Roman" panose="02000503020000020003" pitchFamily="2" charset="0"/>
            </a:endParaRPr>
          </a:p>
        </p:txBody>
      </p:sp>
      <p:pic>
        <p:nvPicPr>
          <p:cNvPr id="243" name="Picture 3"/>
          <p:cNvPicPr/>
          <p:nvPr/>
        </p:nvPicPr>
        <p:blipFill>
          <a:blip r:embed="rId2" cstate="screen">
            <a:extLst>
              <a:ext uri="{28A0092B-C50C-407E-A947-70E740481C1C}">
                <a14:useLocalDpi xmlns:a14="http://schemas.microsoft.com/office/drawing/2010/main"/>
              </a:ext>
            </a:extLst>
          </a:blip>
          <a:srcRect/>
          <a:stretch/>
        </p:blipFill>
        <p:spPr>
          <a:xfrm>
            <a:off x="1877627" y="2702561"/>
            <a:ext cx="5388386" cy="3195684"/>
          </a:xfrm>
          <a:prstGeom prst="rect">
            <a:avLst/>
          </a:prstGeom>
          <a:ln>
            <a:noFill/>
          </a:ln>
        </p:spPr>
      </p:pic>
      <p:sp>
        <p:nvSpPr>
          <p:cNvPr id="6" name="TextShape 1"/>
          <p:cNvSpPr txBox="1"/>
          <p:nvPr/>
        </p:nvSpPr>
        <p:spPr>
          <a:xfrm>
            <a:off x="457200" y="588040"/>
            <a:ext cx="8229240" cy="647280"/>
          </a:xfrm>
          <a:prstGeom prst="rect">
            <a:avLst/>
          </a:prstGeom>
          <a:noFill/>
          <a:ln>
            <a:noFill/>
          </a:ln>
        </p:spPr>
        <p:txBody>
          <a:bodyPr anchor="ctr"/>
          <a:lstStyle/>
          <a:p>
            <a:pPr>
              <a:lnSpc>
                <a:spcPct val="100000"/>
              </a:lnSpc>
            </a:pPr>
            <a:r>
              <a:rPr lang="de-DE" sz="2800" b="1" spc="-1" dirty="0" err="1">
                <a:solidFill>
                  <a:srgbClr val="4C5F7E"/>
                </a:solidFill>
                <a:uFill>
                  <a:solidFill>
                    <a:srgbClr val="FFFFFF"/>
                  </a:solidFill>
                </a:uFill>
                <a:latin typeface="Avenir Roman" panose="02000503020000020003" pitchFamily="2" charset="0"/>
                <a:ea typeface="Avenir Book"/>
              </a:rPr>
              <a:t>Methodology</a:t>
            </a:r>
            <a:endParaRPr lang="de-DE" spc="-1" dirty="0">
              <a:solidFill>
                <a:srgbClr val="000000"/>
              </a:solidFill>
              <a:uFill>
                <a:solidFill>
                  <a:srgbClr val="FFFFFF"/>
                </a:solidFill>
              </a:uFill>
              <a:latin typeface="Avenir Roman" panose="02000503020000020003" pitchFamily="2" charset="0"/>
            </a:endParaRPr>
          </a:p>
        </p:txBody>
      </p:sp>
      <p:sp>
        <p:nvSpPr>
          <p:cNvPr id="5" name="TextBox 4"/>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7" name="Footer Placeholder 1">
            <a:extLst>
              <a:ext uri="{FF2B5EF4-FFF2-40B4-BE49-F238E27FC236}">
                <a16:creationId xmlns="" xmlns:a16="http://schemas.microsoft.com/office/drawing/2014/main" id="{6EDD5B66-2A90-314D-9FB5-93D4BEF5A740}"/>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8" name="Slide Number Placeholder 2">
            <a:extLst>
              <a:ext uri="{FF2B5EF4-FFF2-40B4-BE49-F238E27FC236}">
                <a16:creationId xmlns="" xmlns:a16="http://schemas.microsoft.com/office/drawing/2014/main" id="{32F1AF24-204A-1947-9FA8-29B1A9121F95}"/>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12</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12656580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4"/>
          <p:cNvSpPr/>
          <p:nvPr/>
        </p:nvSpPr>
        <p:spPr>
          <a:xfrm>
            <a:off x="450720" y="1383440"/>
            <a:ext cx="8235720" cy="117288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sk-SK" sz="2600" b="1" spc="-1" dirty="0">
                <a:solidFill>
                  <a:srgbClr val="000000"/>
                </a:solidFill>
                <a:uFill>
                  <a:solidFill>
                    <a:srgbClr val="FFFFFF"/>
                  </a:solidFill>
                </a:uFill>
                <a:latin typeface="Avenir Roman" panose="02000503020000020003" pitchFamily="2" charset="0"/>
                <a:ea typeface="Avenir Book"/>
              </a:rPr>
              <a:t>7</a:t>
            </a:r>
            <a:r>
              <a:rPr lang="en-US" sz="2600" b="1" strike="noStrike" spc="-1" dirty="0">
                <a:solidFill>
                  <a:srgbClr val="000000"/>
                </a:solidFill>
                <a:uFill>
                  <a:solidFill>
                    <a:srgbClr val="FFFFFF"/>
                  </a:solidFill>
                </a:uFill>
                <a:latin typeface="Avenir Roman" panose="02000503020000020003" pitchFamily="2" charset="0"/>
                <a:ea typeface="Avenir Book"/>
              </a:rPr>
              <a:t>. Presentation and evaluation (self-evaluation) of proposals</a:t>
            </a:r>
            <a:endParaRPr lang="en-US" sz="2800" b="1" strike="noStrike" spc="-1" dirty="0">
              <a:solidFill>
                <a:srgbClr val="000000"/>
              </a:solidFill>
              <a:uFill>
                <a:solidFill>
                  <a:srgbClr val="FFFFFF"/>
                </a:solidFill>
              </a:uFill>
              <a:latin typeface="Avenir Roman" panose="02000503020000020003" pitchFamily="2" charset="0"/>
            </a:endParaRPr>
          </a:p>
        </p:txBody>
      </p:sp>
      <p:sp>
        <p:nvSpPr>
          <p:cNvPr id="6" name="TextShape 1"/>
          <p:cNvSpPr txBox="1"/>
          <p:nvPr/>
        </p:nvSpPr>
        <p:spPr>
          <a:xfrm>
            <a:off x="457200" y="588040"/>
            <a:ext cx="8229240" cy="647280"/>
          </a:xfrm>
          <a:prstGeom prst="rect">
            <a:avLst/>
          </a:prstGeom>
          <a:noFill/>
          <a:ln>
            <a:noFill/>
          </a:ln>
        </p:spPr>
        <p:txBody>
          <a:bodyPr anchor="ctr"/>
          <a:lstStyle/>
          <a:p>
            <a:pPr>
              <a:lnSpc>
                <a:spcPct val="100000"/>
              </a:lnSpc>
            </a:pPr>
            <a:r>
              <a:rPr lang="en-US" sz="2800" b="1" spc="-1" dirty="0">
                <a:solidFill>
                  <a:srgbClr val="4C5F7E"/>
                </a:solidFill>
                <a:uFill>
                  <a:solidFill>
                    <a:srgbClr val="FFFFFF"/>
                  </a:solidFill>
                </a:uFill>
                <a:latin typeface="Avenir Roman" panose="02000503020000020003" pitchFamily="2" charset="0"/>
                <a:ea typeface="Avenir Book"/>
              </a:rPr>
              <a:t>Methodology</a:t>
            </a:r>
            <a:endParaRPr lang="en-US" spc="-1" dirty="0">
              <a:solidFill>
                <a:srgbClr val="000000"/>
              </a:solidFill>
              <a:uFill>
                <a:solidFill>
                  <a:srgbClr val="FFFFFF"/>
                </a:solidFill>
              </a:uFill>
              <a:latin typeface="Avenir Roman" panose="02000503020000020003" pitchFamily="2" charset="0"/>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350" y="2556320"/>
            <a:ext cx="7607300" cy="3251200"/>
          </a:xfrm>
          <a:prstGeom prst="rect">
            <a:avLst/>
          </a:prstGeom>
        </p:spPr>
      </p:pic>
      <p:sp>
        <p:nvSpPr>
          <p:cNvPr id="10" name="TextBox 9"/>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8" name="Footer Placeholder 1">
            <a:extLst>
              <a:ext uri="{FF2B5EF4-FFF2-40B4-BE49-F238E27FC236}">
                <a16:creationId xmlns="" xmlns:a16="http://schemas.microsoft.com/office/drawing/2014/main" id="{A32449F7-5EBC-3E42-9FCE-3D6858EFED79}"/>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9" name="Slide Number Placeholder 2">
            <a:extLst>
              <a:ext uri="{FF2B5EF4-FFF2-40B4-BE49-F238E27FC236}">
                <a16:creationId xmlns="" xmlns:a16="http://schemas.microsoft.com/office/drawing/2014/main" id="{94577D2A-C2E4-8345-B9AC-0E73EC62276A}"/>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13</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1901968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Avenir Roman" panose="02000503020000020003" pitchFamily="2" charset="0"/>
              </a:rPr>
              <a:t>Activity 2.1</a:t>
            </a:r>
            <a:r>
              <a:rPr lang="sk-SK" dirty="0">
                <a:latin typeface="Avenir Roman" panose="02000503020000020003" pitchFamily="2" charset="0"/>
              </a:rPr>
              <a:t> </a:t>
            </a:r>
            <a:r>
              <a:rPr lang="en-US" dirty="0">
                <a:latin typeface="Avenir Roman" panose="02000503020000020003" pitchFamily="2" charset="0"/>
              </a:rPr>
              <a:t>   Pedagogical approaches applied</a:t>
            </a:r>
            <a:endParaRPr lang="sk-SK" dirty="0">
              <a:latin typeface="Avenir Roman" panose="02000503020000020003" pitchFamily="2" charset="0"/>
            </a:endParaRPr>
          </a:p>
        </p:txBody>
      </p:sp>
      <p:sp>
        <p:nvSpPr>
          <p:cNvPr id="3" name="Zástupný symbol obsahu 2"/>
          <p:cNvSpPr>
            <a:spLocks noGrp="1"/>
          </p:cNvSpPr>
          <p:nvPr>
            <p:ph idx="1"/>
          </p:nvPr>
        </p:nvSpPr>
        <p:spPr/>
        <p:txBody>
          <a:bodyPr>
            <a:normAutofit fontScale="92500" lnSpcReduction="10000"/>
          </a:bodyPr>
          <a:lstStyle/>
          <a:p>
            <a:pPr marL="0" indent="0">
              <a:buNone/>
            </a:pPr>
            <a:r>
              <a:rPr lang="en-US" b="1" dirty="0">
                <a:latin typeface="Avenir Roman" panose="02000503020000020003" pitchFamily="2" charset="0"/>
              </a:rPr>
              <a:t>Group work </a:t>
            </a:r>
            <a:endParaRPr lang="sk-SK" b="1" dirty="0">
              <a:latin typeface="Avenir Roman" panose="02000503020000020003" pitchFamily="2" charset="0"/>
            </a:endParaRPr>
          </a:p>
          <a:p>
            <a:pPr marL="0" indent="0">
              <a:buNone/>
            </a:pPr>
            <a:r>
              <a:rPr lang="en-US" dirty="0">
                <a:latin typeface="Avenir Roman" panose="02000503020000020003" pitchFamily="2" charset="0"/>
              </a:rPr>
              <a:t>Create the conceptual map explaining the pedagogical approaches used in the education program Architects. </a:t>
            </a:r>
          </a:p>
          <a:p>
            <a:r>
              <a:rPr lang="en-US" dirty="0">
                <a:latin typeface="Avenir Roman" panose="02000503020000020003" pitchFamily="2" charset="0"/>
              </a:rPr>
              <a:t>The basic common level of conceptual map is the title of education program Architects. </a:t>
            </a:r>
          </a:p>
          <a:p>
            <a:r>
              <a:rPr lang="en-US" dirty="0">
                <a:latin typeface="Avenir Roman" panose="02000503020000020003" pitchFamily="2" charset="0"/>
              </a:rPr>
              <a:t>Based on this common starting point choose other levels which present educational approaches used in the program (e.g. work in groups, role playing, outdoor education, out of school  education, IBL, ICT).</a:t>
            </a:r>
          </a:p>
          <a:p>
            <a:endParaRPr lang="sk-SK" dirty="0">
              <a:latin typeface="Avenir Roman" panose="02000503020000020003" pitchFamily="2" charset="0"/>
            </a:endParaRPr>
          </a:p>
        </p:txBody>
      </p:sp>
      <p:sp>
        <p:nvSpPr>
          <p:cNvPr id="4" name="TextBox 3"/>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5" name="Footer Placeholder 1">
            <a:extLst>
              <a:ext uri="{FF2B5EF4-FFF2-40B4-BE49-F238E27FC236}">
                <a16:creationId xmlns="" xmlns:a16="http://schemas.microsoft.com/office/drawing/2014/main" id="{2F357D4D-FA38-814B-8828-9F7E53861D15}"/>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6" name="Slide Number Placeholder 2">
            <a:extLst>
              <a:ext uri="{FF2B5EF4-FFF2-40B4-BE49-F238E27FC236}">
                <a16:creationId xmlns="" xmlns:a16="http://schemas.microsoft.com/office/drawing/2014/main" id="{5DD292CD-D81F-0C41-ABDA-6C1175187024}"/>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14</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365816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latin typeface="Avenir Roman" panose="02000503020000020003" pitchFamily="2" charset="0"/>
              </a:rPr>
              <a:t>Activity 2.2</a:t>
            </a:r>
            <a:r>
              <a:rPr lang="sk-SK" dirty="0">
                <a:latin typeface="Avenir Roman" panose="02000503020000020003" pitchFamily="2" charset="0"/>
              </a:rPr>
              <a:t> </a:t>
            </a:r>
            <a:r>
              <a:rPr lang="en-US" dirty="0">
                <a:latin typeface="Avenir Roman" panose="02000503020000020003" pitchFamily="2" charset="0"/>
              </a:rPr>
              <a:t>    Key competences development</a:t>
            </a:r>
            <a:endParaRPr lang="sk-SK" dirty="0">
              <a:latin typeface="Avenir Roman" panose="02000503020000020003" pitchFamily="2" charset="0"/>
            </a:endParaRPr>
          </a:p>
        </p:txBody>
      </p:sp>
      <p:sp>
        <p:nvSpPr>
          <p:cNvPr id="3" name="Zástupný symbol obsahu 2"/>
          <p:cNvSpPr>
            <a:spLocks noGrp="1"/>
          </p:cNvSpPr>
          <p:nvPr>
            <p:ph idx="1"/>
          </p:nvPr>
        </p:nvSpPr>
        <p:spPr/>
        <p:txBody>
          <a:bodyPr>
            <a:normAutofit lnSpcReduction="10000"/>
          </a:bodyPr>
          <a:lstStyle/>
          <a:p>
            <a:pPr marL="0" indent="0">
              <a:buNone/>
            </a:pPr>
            <a:r>
              <a:rPr lang="en-US" b="1" dirty="0">
                <a:latin typeface="Avenir Roman" panose="02000503020000020003" pitchFamily="2" charset="0"/>
              </a:rPr>
              <a:t>Group work </a:t>
            </a:r>
            <a:endParaRPr lang="sk-SK" b="1" dirty="0">
              <a:latin typeface="Avenir Roman" panose="02000503020000020003" pitchFamily="2" charset="0"/>
            </a:endParaRPr>
          </a:p>
          <a:p>
            <a:pPr marL="0" indent="0">
              <a:buNone/>
            </a:pPr>
            <a:r>
              <a:rPr lang="sk-SK" dirty="0">
                <a:latin typeface="Avenir Roman" panose="02000503020000020003" pitchFamily="2" charset="0"/>
              </a:rPr>
              <a:t>F</a:t>
            </a:r>
            <a:r>
              <a:rPr lang="en-US" dirty="0">
                <a:latin typeface="Avenir Roman" panose="02000503020000020003" pitchFamily="2" charset="0"/>
              </a:rPr>
              <a:t>ill in the worksheet. </a:t>
            </a:r>
          </a:p>
          <a:p>
            <a:r>
              <a:rPr lang="en-US" dirty="0">
                <a:latin typeface="Avenir Roman" panose="02000503020000020003" pitchFamily="2" charset="0"/>
              </a:rPr>
              <a:t>Define which concrete knowledge and skills are developed in the area of mathematics and science in each methodical step of the program Architects. </a:t>
            </a:r>
          </a:p>
          <a:p>
            <a:r>
              <a:rPr lang="en-US" dirty="0">
                <a:latin typeface="Avenir Roman" panose="02000503020000020003" pitchFamily="2" charset="0"/>
              </a:rPr>
              <a:t>Fill in only columns Math and Science. </a:t>
            </a:r>
          </a:p>
          <a:p>
            <a:r>
              <a:rPr lang="en-US" dirty="0">
                <a:latin typeface="Avenir Roman" panose="02000503020000020003" pitchFamily="2" charset="0"/>
              </a:rPr>
              <a:t>At the end each group presents its notes and remarks to each methodical step of the education program.</a:t>
            </a:r>
          </a:p>
          <a:p>
            <a:endParaRPr lang="sk-SK" dirty="0">
              <a:latin typeface="Avenir Roman" panose="02000503020000020003" pitchFamily="2" charset="0"/>
            </a:endParaRPr>
          </a:p>
        </p:txBody>
      </p:sp>
      <p:sp>
        <p:nvSpPr>
          <p:cNvPr id="4" name="TextBox 3"/>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5" name="Footer Placeholder 1">
            <a:extLst>
              <a:ext uri="{FF2B5EF4-FFF2-40B4-BE49-F238E27FC236}">
                <a16:creationId xmlns="" xmlns:a16="http://schemas.microsoft.com/office/drawing/2014/main" id="{BC0D02B6-CB8A-BD41-905D-A9413D7C36DC}"/>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6" name="Slide Number Placeholder 2">
            <a:extLst>
              <a:ext uri="{FF2B5EF4-FFF2-40B4-BE49-F238E27FC236}">
                <a16:creationId xmlns="" xmlns:a16="http://schemas.microsoft.com/office/drawing/2014/main" id="{61033FBF-7ACA-E948-A26E-A6C28D3D3C2F}"/>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15</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211459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Avenir Roman" panose="02000503020000020003" pitchFamily="2" charset="0"/>
              </a:rPr>
              <a:t>Activity 3.1</a:t>
            </a:r>
            <a:r>
              <a:rPr lang="sk-SK" dirty="0">
                <a:latin typeface="Avenir Roman" panose="02000503020000020003" pitchFamily="2" charset="0"/>
              </a:rPr>
              <a:t> </a:t>
            </a:r>
            <a:r>
              <a:rPr lang="en-US" dirty="0">
                <a:latin typeface="Avenir Roman" panose="02000503020000020003" pitchFamily="2" charset="0"/>
              </a:rPr>
              <a:t>  </a:t>
            </a:r>
            <a:r>
              <a:rPr lang="de-DE" dirty="0">
                <a:latin typeface="Avenir Roman" panose="02000503020000020003" pitchFamily="2" charset="0"/>
              </a:rPr>
              <a:t>  </a:t>
            </a:r>
            <a:r>
              <a:rPr lang="en-US" dirty="0">
                <a:latin typeface="Avenir Roman" panose="02000503020000020003" pitchFamily="2" charset="0"/>
              </a:rPr>
              <a:t>Conductive diversity</a:t>
            </a:r>
            <a:endParaRPr lang="sk-SK" dirty="0">
              <a:latin typeface="Avenir Roman" panose="02000503020000020003" pitchFamily="2" charset="0"/>
            </a:endParaRPr>
          </a:p>
        </p:txBody>
      </p:sp>
      <p:sp>
        <p:nvSpPr>
          <p:cNvPr id="3" name="Zástupný symbol obsahu 2"/>
          <p:cNvSpPr>
            <a:spLocks noGrp="1"/>
          </p:cNvSpPr>
          <p:nvPr>
            <p:ph idx="1"/>
          </p:nvPr>
        </p:nvSpPr>
        <p:spPr/>
        <p:txBody>
          <a:bodyPr/>
          <a:lstStyle/>
          <a:p>
            <a:pPr marL="0" indent="0">
              <a:buNone/>
            </a:pPr>
            <a:r>
              <a:rPr lang="sk-SK" b="1" dirty="0">
                <a:latin typeface="Avenir Roman" panose="02000503020000020003" pitchFamily="2" charset="0"/>
              </a:rPr>
              <a:t>Group </a:t>
            </a:r>
            <a:r>
              <a:rPr lang="sk-SK" b="1" dirty="0" err="1">
                <a:latin typeface="Avenir Roman" panose="02000503020000020003" pitchFamily="2" charset="0"/>
              </a:rPr>
              <a:t>work</a:t>
            </a:r>
            <a:r>
              <a:rPr lang="sk-SK" b="1" dirty="0">
                <a:latin typeface="Avenir Roman" panose="02000503020000020003" pitchFamily="2" charset="0"/>
              </a:rPr>
              <a:t> </a:t>
            </a:r>
          </a:p>
          <a:p>
            <a:pPr marL="0" indent="0">
              <a:buNone/>
            </a:pPr>
            <a:r>
              <a:rPr lang="sk-SK" dirty="0">
                <a:latin typeface="Avenir Roman" panose="02000503020000020003" pitchFamily="2" charset="0"/>
              </a:rPr>
              <a:t>F</a:t>
            </a:r>
            <a:r>
              <a:rPr lang="en-US" dirty="0">
                <a:latin typeface="Avenir Roman" panose="02000503020000020003" pitchFamily="2" charset="0"/>
              </a:rPr>
              <a:t>ill </a:t>
            </a:r>
            <a:r>
              <a:rPr lang="sk-SK" dirty="0">
                <a:latin typeface="Avenir Roman" panose="02000503020000020003" pitchFamily="2" charset="0"/>
              </a:rPr>
              <a:t>in </a:t>
            </a:r>
            <a:r>
              <a:rPr lang="en-US" dirty="0">
                <a:latin typeface="Avenir Roman" panose="02000503020000020003" pitchFamily="2" charset="0"/>
              </a:rPr>
              <a:t>the worksheet</a:t>
            </a:r>
            <a:r>
              <a:rPr lang="sk-SK" dirty="0">
                <a:latin typeface="Avenir Roman" panose="02000503020000020003" pitchFamily="2" charset="0"/>
              </a:rPr>
              <a:t>.</a:t>
            </a:r>
            <a:r>
              <a:rPr lang="en-US" dirty="0">
                <a:latin typeface="Avenir Roman" panose="02000503020000020003" pitchFamily="2" charset="0"/>
              </a:rPr>
              <a:t> </a:t>
            </a:r>
          </a:p>
          <a:p>
            <a:pPr>
              <a:buFont typeface="Arial" panose="020B0604020202020204" pitchFamily="34" charset="0"/>
              <a:buChar char="•"/>
            </a:pPr>
            <a:r>
              <a:rPr lang="en-US" dirty="0">
                <a:latin typeface="Avenir Roman" panose="02000503020000020003" pitchFamily="2" charset="0"/>
              </a:rPr>
              <a:t>Focus on the last column - </a:t>
            </a:r>
            <a:r>
              <a:rPr lang="en-US" b="1" dirty="0">
                <a:latin typeface="Avenir Roman" panose="02000503020000020003" pitchFamily="2" charset="0"/>
              </a:rPr>
              <a:t>Intercultural dimension</a:t>
            </a:r>
            <a:r>
              <a:rPr lang="en-US" dirty="0">
                <a:latin typeface="Avenir Roman" panose="02000503020000020003" pitchFamily="2" charset="0"/>
              </a:rPr>
              <a:t>. </a:t>
            </a:r>
          </a:p>
          <a:p>
            <a:pPr>
              <a:buFont typeface="Arial" panose="020B0604020202020204" pitchFamily="34" charset="0"/>
              <a:buChar char="•"/>
            </a:pPr>
            <a:r>
              <a:rPr lang="en-US" dirty="0">
                <a:latin typeface="Avenir Roman" panose="02000503020000020003" pitchFamily="2" charset="0"/>
              </a:rPr>
              <a:t>Try to describe how the intercultural approach would influence each methodical step of the education program. </a:t>
            </a:r>
          </a:p>
          <a:p>
            <a:pPr marL="0" indent="0">
              <a:buNone/>
            </a:pPr>
            <a:endParaRPr lang="sk-SK" dirty="0">
              <a:latin typeface="Avenir Roman" panose="02000503020000020003" pitchFamily="2" charset="0"/>
            </a:endParaRPr>
          </a:p>
        </p:txBody>
      </p:sp>
      <p:sp>
        <p:nvSpPr>
          <p:cNvPr id="4" name="TextBox 3"/>
          <p:cNvSpPr txBox="1"/>
          <p:nvPr/>
        </p:nvSpPr>
        <p:spPr>
          <a:xfrm>
            <a:off x="1876845" y="6327004"/>
            <a:ext cx="2742217" cy="246221"/>
          </a:xfrm>
          <a:prstGeom prst="rect">
            <a:avLst/>
          </a:prstGeom>
          <a:noFill/>
          <a:ln>
            <a:noFill/>
          </a:ln>
        </p:spPr>
        <p:txBody>
          <a:bodyPr wrap="square" rtlCol="0">
            <a:spAutoFit/>
          </a:bodyPr>
          <a:lstStyle/>
          <a:p>
            <a:r>
              <a:rPr lang="en-US" sz="1000" dirty="0">
                <a:solidFill>
                  <a:schemeClr val="tx2">
                    <a:lumMod val="60000"/>
                    <a:lumOff val="40000"/>
                  </a:schemeClr>
                </a:solidFill>
              </a:rPr>
              <a:t>Constantine the Philosopher University in Nitra</a:t>
            </a:r>
          </a:p>
        </p:txBody>
      </p:sp>
      <p:sp>
        <p:nvSpPr>
          <p:cNvPr id="5" name="Footer Placeholder 1">
            <a:extLst>
              <a:ext uri="{FF2B5EF4-FFF2-40B4-BE49-F238E27FC236}">
                <a16:creationId xmlns="" xmlns:a16="http://schemas.microsoft.com/office/drawing/2014/main" id="{538CEDE3-7816-574D-BC1A-38E7A3266E88}"/>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6" name="Slide Number Placeholder 2">
            <a:extLst>
              <a:ext uri="{FF2B5EF4-FFF2-40B4-BE49-F238E27FC236}">
                <a16:creationId xmlns="" xmlns:a16="http://schemas.microsoft.com/office/drawing/2014/main" id="{F5B3ED40-2DF0-5845-AB05-0F7DFE9EA9A1}"/>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16</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426110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latin typeface="+mn-lt"/>
              </a:rPr>
              <a:t>Further</a:t>
            </a:r>
            <a:r>
              <a:rPr lang="sk-SK" dirty="0">
                <a:latin typeface="+mn-lt"/>
              </a:rPr>
              <a:t> </a:t>
            </a:r>
            <a:r>
              <a:rPr lang="sk-SK" dirty="0" err="1">
                <a:latin typeface="+mn-lt"/>
              </a:rPr>
              <a:t>Discussion</a:t>
            </a:r>
            <a:endParaRPr lang="sk-SK" dirty="0">
              <a:latin typeface="+mn-lt"/>
            </a:endParaRPr>
          </a:p>
        </p:txBody>
      </p:sp>
      <p:sp>
        <p:nvSpPr>
          <p:cNvPr id="3" name="Zástupný symbol obsahu 2"/>
          <p:cNvSpPr>
            <a:spLocks noGrp="1"/>
          </p:cNvSpPr>
          <p:nvPr>
            <p:ph idx="1"/>
          </p:nvPr>
        </p:nvSpPr>
        <p:spPr/>
        <p:txBody>
          <a:bodyPr>
            <a:normAutofit lnSpcReduction="10000"/>
          </a:bodyPr>
          <a:lstStyle/>
          <a:p>
            <a:r>
              <a:rPr lang="en-US" dirty="0"/>
              <a:t>How can a multicultural target group of children influence the process of planning and building a playground?</a:t>
            </a:r>
          </a:p>
          <a:p>
            <a:r>
              <a:rPr lang="en-US" dirty="0"/>
              <a:t>Which phases of the playground design and building will be the most affected?</a:t>
            </a:r>
          </a:p>
          <a:p>
            <a:r>
              <a:rPr lang="en-US" dirty="0"/>
              <a:t>How can an intercultural approach involving "Architects" from different cultures influences a playground design and building?</a:t>
            </a:r>
          </a:p>
          <a:p>
            <a:r>
              <a:rPr lang="en-US" dirty="0"/>
              <a:t>In which phase can intercultural approach be the most beneficial and why?</a:t>
            </a:r>
          </a:p>
        </p:txBody>
      </p:sp>
      <p:sp>
        <p:nvSpPr>
          <p:cNvPr id="4" name="TextBox 3"/>
          <p:cNvSpPr txBox="1"/>
          <p:nvPr/>
        </p:nvSpPr>
        <p:spPr>
          <a:xfrm>
            <a:off x="1876845" y="6327004"/>
            <a:ext cx="2742217" cy="246221"/>
          </a:xfrm>
          <a:prstGeom prst="rect">
            <a:avLst/>
          </a:prstGeom>
          <a:noFill/>
          <a:ln>
            <a:noFill/>
          </a:ln>
        </p:spPr>
        <p:txBody>
          <a:bodyPr wrap="square" rtlCol="0">
            <a:spAutoFit/>
          </a:bodyPr>
          <a:lstStyle/>
          <a:p>
            <a:r>
              <a:rPr lang="en-US" sz="1000" dirty="0">
                <a:solidFill>
                  <a:schemeClr val="tx2">
                    <a:lumMod val="60000"/>
                    <a:lumOff val="40000"/>
                  </a:schemeClr>
                </a:solidFill>
              </a:rPr>
              <a:t>Constantine the Philosopher University in Nitra</a:t>
            </a:r>
          </a:p>
        </p:txBody>
      </p:sp>
      <p:sp>
        <p:nvSpPr>
          <p:cNvPr id="5" name="Footer Placeholder 1">
            <a:extLst>
              <a:ext uri="{FF2B5EF4-FFF2-40B4-BE49-F238E27FC236}">
                <a16:creationId xmlns="" xmlns:a16="http://schemas.microsoft.com/office/drawing/2014/main" id="{2C68534F-35A3-5C44-B79A-110F52BEBB62}"/>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6" name="Slide Number Placeholder 2">
            <a:extLst>
              <a:ext uri="{FF2B5EF4-FFF2-40B4-BE49-F238E27FC236}">
                <a16:creationId xmlns="" xmlns:a16="http://schemas.microsoft.com/office/drawing/2014/main" id="{581C3C83-C0E4-FB40-BA2B-7F871951AAD7}"/>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17</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268210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97FBD04-D0F5-F440-99A3-25BEAE46B767}"/>
              </a:ext>
            </a:extLst>
          </p:cNvPr>
          <p:cNvSpPr/>
          <p:nvPr/>
        </p:nvSpPr>
        <p:spPr>
          <a:xfrm>
            <a:off x="383822" y="677200"/>
            <a:ext cx="8376356" cy="3539430"/>
          </a:xfrm>
          <a:prstGeom prst="rect">
            <a:avLst/>
          </a:prstGeom>
        </p:spPr>
        <p:txBody>
          <a:bodyPr wrap="square">
            <a:spAutoFit/>
          </a:bodyPr>
          <a:lstStyle/>
          <a:p>
            <a:pPr algn="just">
              <a:spcAft>
                <a:spcPts val="0"/>
              </a:spcAft>
            </a:pPr>
            <a:r>
              <a:rPr lang="en-US" sz="1600" dirty="0">
                <a:solidFill>
                  <a:srgbClr val="34698C"/>
                </a:solidFill>
                <a:latin typeface="Avenir Book" charset="0"/>
                <a:ea typeface="Calibri" charset="0"/>
                <a:cs typeface="Times New Roman" charset="0"/>
              </a:rPr>
              <a:t>This presentation is based on the work within the project Intercultural learning in mathematics and science </a:t>
            </a:r>
            <a:r>
              <a:rPr lang="en-US" sz="1600" dirty="0" smtClean="0">
                <a:solidFill>
                  <a:srgbClr val="34698C"/>
                </a:solidFill>
                <a:latin typeface="Avenir Book" charset="0"/>
                <a:ea typeface="Calibri" charset="0"/>
                <a:cs typeface="Times New Roman" charset="0"/>
              </a:rPr>
              <a:t>initial teacher education </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IncluSMe</a:t>
            </a:r>
            <a:r>
              <a:rPr lang="en-US" sz="1600" dirty="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Coordination: </a:t>
            </a:r>
            <a:r>
              <a:rPr lang="en-GB" sz="1600" dirty="0" err="1">
                <a:solidFill>
                  <a:srgbClr val="34698C"/>
                </a:solidFill>
                <a:latin typeface="Avenir Book" charset="0"/>
                <a:ea typeface="Calibri" charset="0"/>
                <a:cs typeface="Times New Roman" charset="0"/>
              </a:rPr>
              <a:t>Prof.</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Dr.</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Katja</a:t>
            </a:r>
            <a:r>
              <a:rPr lang="en-GB" sz="1600" dirty="0">
                <a:solidFill>
                  <a:srgbClr val="34698C"/>
                </a:solidFill>
                <a:latin typeface="Avenir Book" charset="0"/>
                <a:ea typeface="Calibri" charset="0"/>
                <a:cs typeface="Times New Roman" charset="0"/>
              </a:rPr>
              <a:t> </a:t>
            </a:r>
            <a:r>
              <a:rPr lang="en-GB" sz="1600" dirty="0" err="1">
                <a:solidFill>
                  <a:srgbClr val="34698C"/>
                </a:solidFill>
                <a:latin typeface="Avenir Book" charset="0"/>
                <a:ea typeface="Calibri" charset="0"/>
                <a:cs typeface="Times New Roman" charset="0"/>
              </a:rPr>
              <a:t>Maaß</a:t>
            </a:r>
            <a:r>
              <a:rPr lang="en-GB" sz="1600" dirty="0">
                <a:solidFill>
                  <a:srgbClr val="34698C"/>
                </a:solidFill>
                <a:latin typeface="Avenir Book" charset="0"/>
                <a:ea typeface="Calibri" charset="0"/>
                <a:cs typeface="Times New Roman" charset="0"/>
              </a:rPr>
              <a:t>, International Centre for STEM Education (ICSE) at the University of Education Freiburg, Germany. Partners: University of Nicosia, Cyprus; University of Hradec </a:t>
            </a:r>
            <a:r>
              <a:rPr lang="en-GB" sz="1600" dirty="0" err="1">
                <a:solidFill>
                  <a:srgbClr val="34698C"/>
                </a:solidFill>
                <a:latin typeface="Avenir Book" charset="0"/>
                <a:ea typeface="Calibri" charset="0"/>
                <a:cs typeface="Times New Roman" charset="0"/>
              </a:rPr>
              <a:t>Králové</a:t>
            </a:r>
            <a:r>
              <a:rPr lang="en-GB" sz="1600" dirty="0">
                <a:solidFill>
                  <a:srgbClr val="34698C"/>
                </a:solidFill>
                <a:latin typeface="Avenir Book" charset="0"/>
                <a:ea typeface="Calibri" charset="0"/>
                <a:cs typeface="Times New Roman" charset="0"/>
              </a:rPr>
              <a:t>, Czech Republic; University of Jaen, Spain; National and </a:t>
            </a:r>
            <a:r>
              <a:rPr lang="en-GB" sz="1600" dirty="0" err="1">
                <a:solidFill>
                  <a:srgbClr val="34698C"/>
                </a:solidFill>
                <a:latin typeface="Avenir Book" charset="0"/>
                <a:ea typeface="Calibri" charset="0"/>
                <a:cs typeface="Times New Roman" charset="0"/>
              </a:rPr>
              <a:t>Kapodistrian</a:t>
            </a:r>
            <a:r>
              <a:rPr lang="en-GB" sz="1600" dirty="0">
                <a:solidFill>
                  <a:srgbClr val="34698C"/>
                </a:solidFill>
                <a:latin typeface="Avenir Book" charset="0"/>
                <a:ea typeface="Calibri" charset="0"/>
                <a:cs typeface="Times New Roman" charset="0"/>
              </a:rPr>
              <a:t> University of Athens, Greece; Vilnius University, Lithuania; University of Malta, Malta; Utrecht University, Netherlands; Norwegian University of Science and Technology, Norway; Jönköping University, Sweden; Constantine the Philosopher University, Slovakia.</a:t>
            </a:r>
            <a:endParaRPr lang="es-ES_tradnl" sz="1600" dirty="0">
              <a:latin typeface="Calibri" charset="0"/>
              <a:ea typeface="Calibri" charset="0"/>
              <a:cs typeface="Times New Roman" charset="0"/>
            </a:endParaRPr>
          </a:p>
          <a:p>
            <a:pPr algn="just">
              <a:spcAft>
                <a:spcPts val="0"/>
              </a:spcAft>
            </a:pPr>
            <a:r>
              <a:rPr lang="en-US" sz="1600" dirty="0">
                <a:solidFill>
                  <a:srgbClr val="25487B"/>
                </a:solidFill>
                <a:latin typeface="Avenir Book" charset="0"/>
                <a:ea typeface="Calibri" charset="0"/>
                <a:cs typeface="Times New Roman" charset="0"/>
              </a:rPr>
              <a:t> </a:t>
            </a:r>
            <a:endParaRPr lang="es-ES_tradnl" sz="1600" dirty="0">
              <a:solidFill>
                <a:srgbClr val="25487B"/>
              </a:solidFill>
              <a:latin typeface="Calibri" charset="0"/>
              <a:ea typeface="Calibri" charset="0"/>
              <a:cs typeface="Times New Roman" charset="0"/>
            </a:endParaRPr>
          </a:p>
          <a:p>
            <a:pPr algn="just">
              <a:spcAft>
                <a:spcPts val="0"/>
              </a:spcAft>
            </a:pPr>
            <a:r>
              <a:rPr lang="en-GB" sz="1600" dirty="0">
                <a:solidFill>
                  <a:srgbClr val="34698C"/>
                </a:solidFill>
                <a:latin typeface="Avenir Book" charset="0"/>
                <a:ea typeface="Calibri" charset="0"/>
                <a:cs typeface="Times New Roman" charset="0"/>
              </a:rPr>
              <a:t>The project Intercultural learning in mathematics and science </a:t>
            </a:r>
            <a:r>
              <a:rPr lang="en-GB" sz="1600" smtClean="0">
                <a:solidFill>
                  <a:srgbClr val="34698C"/>
                </a:solidFill>
                <a:latin typeface="Avenir Book" charset="0"/>
                <a:ea typeface="Calibri" charset="0"/>
                <a:cs typeface="Times New Roman" charset="0"/>
              </a:rPr>
              <a:t>initial teacher education </a:t>
            </a:r>
            <a:r>
              <a:rPr lang="en-GB" sz="1600" dirty="0">
                <a:solidFill>
                  <a:srgbClr val="34698C"/>
                </a:solidFill>
                <a:latin typeface="Avenir Book" charset="0"/>
                <a:ea typeface="Calibri" charset="0"/>
                <a:cs typeface="Times New Roman" charset="0"/>
              </a:rPr>
              <a:t>(</a:t>
            </a:r>
            <a:r>
              <a:rPr lang="en-GB" sz="1600" dirty="0" err="1">
                <a:solidFill>
                  <a:srgbClr val="34698C"/>
                </a:solidFill>
                <a:latin typeface="Avenir Book" charset="0"/>
                <a:ea typeface="Calibri" charset="0"/>
                <a:cs typeface="Times New Roman" charset="0"/>
              </a:rPr>
              <a:t>IncluSMe</a:t>
            </a:r>
            <a:r>
              <a:rPr lang="en-GB" sz="1600" dirty="0">
                <a:solidFill>
                  <a:srgbClr val="34698C"/>
                </a:solidFill>
                <a:latin typeface="Avenir Book" charset="0"/>
                <a:ea typeface="Calibri" charset="0"/>
                <a:cs typeface="Times New Roman" charset="0"/>
              </a:rPr>
              <a:t>) has received co-funding by the Erasmus+ programme of the European Union under grant no. 2016-1-DE01-KA203-002910. Neither the European Union/European Commission nor the project's national funding agency DAAD are responsible for the content or liable for any losses or damage resulting of the use of these resources.</a:t>
            </a:r>
            <a:endParaRPr lang="es-ES_tradnl" sz="1600" dirty="0">
              <a:solidFill>
                <a:srgbClr val="34698C"/>
              </a:solidFill>
              <a:latin typeface="Avenir Book" charset="0"/>
              <a:ea typeface="Calibri" charset="0"/>
              <a:cs typeface="Times New Roman" charset="0"/>
            </a:endParaRPr>
          </a:p>
        </p:txBody>
      </p:sp>
      <p:pic>
        <p:nvPicPr>
          <p:cNvPr id="3" name="Grafik 25" descr="Y:\Gruppen\PRIMAS\MASCIL\Work_packages\WP1_Management\IPR_Foreground_Publications_ECAS\CSSA Lizenz_Logo.png">
            <a:extLst>
              <a:ext uri="{FF2B5EF4-FFF2-40B4-BE49-F238E27FC236}">
                <a16:creationId xmlns="" xmlns:a16="http://schemas.microsoft.com/office/drawing/2014/main" id="{CCD879AB-5D44-D44E-BE46-291D2BA334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125" y="4968786"/>
            <a:ext cx="1411148" cy="498087"/>
          </a:xfrm>
          <a:prstGeom prst="rect">
            <a:avLst/>
          </a:prstGeom>
          <a:noFill/>
          <a:ln>
            <a:noFill/>
          </a:ln>
        </p:spPr>
      </p:pic>
      <p:sp>
        <p:nvSpPr>
          <p:cNvPr id="4" name="Rectángulo 3">
            <a:extLst>
              <a:ext uri="{FF2B5EF4-FFF2-40B4-BE49-F238E27FC236}">
                <a16:creationId xmlns="" xmlns:a16="http://schemas.microsoft.com/office/drawing/2014/main" id="{C1876693-5983-364D-BB1B-FF25FF168D77}"/>
              </a:ext>
            </a:extLst>
          </p:cNvPr>
          <p:cNvSpPr/>
          <p:nvPr/>
        </p:nvSpPr>
        <p:spPr>
          <a:xfrm>
            <a:off x="383822" y="4802332"/>
            <a:ext cx="6494056" cy="1323439"/>
          </a:xfrm>
          <a:prstGeom prst="rect">
            <a:avLst/>
          </a:prstGeom>
        </p:spPr>
        <p:txBody>
          <a:bodyPr wrap="square">
            <a:spAutoFit/>
          </a:bodyPr>
          <a:lstStyle/>
          <a:p>
            <a:pPr algn="just"/>
            <a:r>
              <a:rPr lang="en-GB" sz="1600" dirty="0" err="1" smtClean="0">
                <a:solidFill>
                  <a:srgbClr val="34698C"/>
                </a:solidFill>
                <a:latin typeface="Avenir Book" charset="0"/>
                <a:ea typeface="Calibri" charset="0"/>
                <a:cs typeface="Times New Roman" charset="0"/>
              </a:rPr>
              <a:t>IncluSMe</a:t>
            </a:r>
            <a:r>
              <a:rPr lang="en-GB" sz="1600" dirty="0" smtClean="0">
                <a:solidFill>
                  <a:srgbClr val="34698C"/>
                </a:solidFill>
                <a:latin typeface="Avenir Book" charset="0"/>
                <a:ea typeface="Calibri" charset="0"/>
                <a:cs typeface="Times New Roman" charset="0"/>
              </a:rPr>
              <a:t> </a:t>
            </a:r>
            <a:r>
              <a:rPr lang="en-GB" sz="1600" dirty="0">
                <a:solidFill>
                  <a:srgbClr val="34698C"/>
                </a:solidFill>
                <a:latin typeface="Avenir Book" charset="0"/>
                <a:ea typeface="Calibri" charset="0"/>
                <a:cs typeface="Times New Roman" charset="0"/>
              </a:rPr>
              <a:t>project (grant no. 2016-1-DE01-KA203-002910) 2016-2019, lead contributions by Constantine the Philosopher University in Nitra, Slovakia. </a:t>
            </a:r>
            <a:endParaRPr lang="en-GB" sz="1600" dirty="0" smtClean="0">
              <a:solidFill>
                <a:srgbClr val="34698C"/>
              </a:solidFill>
              <a:latin typeface="Avenir Book" charset="0"/>
              <a:ea typeface="Calibri" charset="0"/>
              <a:cs typeface="Times New Roman" charset="0"/>
            </a:endParaRPr>
          </a:p>
          <a:p>
            <a:pPr algn="just"/>
            <a:r>
              <a:rPr lang="en-US" sz="1600" dirty="0">
                <a:solidFill>
                  <a:srgbClr val="34698C"/>
                </a:solidFill>
                <a:latin typeface="Avenir Book" charset="0"/>
                <a:ea typeface="Calibri" charset="0"/>
                <a:cs typeface="Times New Roman" charset="0"/>
              </a:rPr>
              <a:t>CC-BY-NC-SA 4.0 license granted (find explicit terms of use at: https://</a:t>
            </a:r>
            <a:r>
              <a:rPr lang="en-US" sz="1600" dirty="0" err="1">
                <a:solidFill>
                  <a:srgbClr val="34698C"/>
                </a:solidFill>
                <a:latin typeface="Avenir Book" charset="0"/>
                <a:ea typeface="Calibri" charset="0"/>
                <a:cs typeface="Times New Roman" charset="0"/>
              </a:rPr>
              <a:t>creativecommons.org</a:t>
            </a:r>
            <a:r>
              <a:rPr lang="en-US" sz="1600" dirty="0">
                <a:solidFill>
                  <a:srgbClr val="34698C"/>
                </a:solidFill>
                <a:latin typeface="Avenir Book" charset="0"/>
                <a:ea typeface="Calibri" charset="0"/>
                <a:cs typeface="Times New Roman" charset="0"/>
              </a:rPr>
              <a:t>/licenses/by-</a:t>
            </a:r>
            <a:r>
              <a:rPr lang="en-US" sz="1600" dirty="0" err="1">
                <a:solidFill>
                  <a:srgbClr val="34698C"/>
                </a:solidFill>
                <a:latin typeface="Avenir Book" charset="0"/>
                <a:ea typeface="Calibri" charset="0"/>
                <a:cs typeface="Times New Roman" charset="0"/>
              </a:rPr>
              <a:t>nc</a:t>
            </a:r>
            <a:r>
              <a:rPr lang="en-US" sz="1600" dirty="0">
                <a:solidFill>
                  <a:srgbClr val="34698C"/>
                </a:solidFill>
                <a:latin typeface="Avenir Book" charset="0"/>
                <a:ea typeface="Calibri" charset="0"/>
                <a:cs typeface="Times New Roman" charset="0"/>
              </a:rPr>
              <a:t>-</a:t>
            </a:r>
            <a:r>
              <a:rPr lang="en-US" sz="1600" dirty="0" err="1">
                <a:solidFill>
                  <a:srgbClr val="34698C"/>
                </a:solidFill>
                <a:latin typeface="Avenir Book" charset="0"/>
                <a:ea typeface="Calibri" charset="0"/>
                <a:cs typeface="Times New Roman" charset="0"/>
              </a:rPr>
              <a:t>sa</a:t>
            </a:r>
            <a:r>
              <a:rPr lang="en-US" sz="1600" dirty="0">
                <a:solidFill>
                  <a:srgbClr val="34698C"/>
                </a:solidFill>
                <a:latin typeface="Avenir Book" charset="0"/>
                <a:ea typeface="Calibri" charset="0"/>
                <a:cs typeface="Times New Roman" charset="0"/>
              </a:rPr>
              <a:t>/4.0/</a:t>
            </a:r>
            <a:r>
              <a:rPr lang="en-US" sz="1600" dirty="0" err="1">
                <a:solidFill>
                  <a:srgbClr val="34698C"/>
                </a:solidFill>
                <a:latin typeface="Avenir Book" charset="0"/>
                <a:ea typeface="Calibri" charset="0"/>
                <a:cs typeface="Times New Roman" charset="0"/>
              </a:rPr>
              <a:t>deed.en</a:t>
            </a:r>
            <a:r>
              <a:rPr lang="en-US" sz="1600" dirty="0">
                <a:solidFill>
                  <a:srgbClr val="34698C"/>
                </a:solidFill>
                <a:latin typeface="Avenir Book" charset="0"/>
                <a:ea typeface="Calibri" charset="0"/>
                <a:cs typeface="Times New Roman" charset="0"/>
              </a:rPr>
              <a:t>)</a:t>
            </a:r>
            <a:r>
              <a:rPr lang="es-ES_tradnl" sz="1600" dirty="0">
                <a:solidFill>
                  <a:srgbClr val="34698C"/>
                </a:solidFill>
                <a:latin typeface="Avenir Book" charset="0"/>
                <a:ea typeface="Calibri" charset="0"/>
                <a:cs typeface="Times New Roman" charset="0"/>
              </a:rPr>
              <a:t> </a:t>
            </a:r>
          </a:p>
        </p:txBody>
      </p:sp>
      <p:sp>
        <p:nvSpPr>
          <p:cNvPr id="5" name="Footer Placeholder 1">
            <a:extLst>
              <a:ext uri="{FF2B5EF4-FFF2-40B4-BE49-F238E27FC236}">
                <a16:creationId xmlns="" xmlns:a16="http://schemas.microsoft.com/office/drawing/2014/main" id="{FF5375D3-638E-4249-950B-E9F1C54F1D64}"/>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6" name="Slide Number Placeholder 2">
            <a:extLst>
              <a:ext uri="{FF2B5EF4-FFF2-40B4-BE49-F238E27FC236}">
                <a16:creationId xmlns="" xmlns:a16="http://schemas.microsoft.com/office/drawing/2014/main" id="{6F33B5B8-5CEB-7E4F-80FA-A4A15285F40D}"/>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18</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153802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latin typeface="Avenir Roman" panose="02000503020000020003" pitchFamily="2" charset="0"/>
              </a:rPr>
              <a:t>Introduction</a:t>
            </a:r>
            <a:endParaRPr lang="sk-SK" dirty="0">
              <a:latin typeface="Avenir Roman" panose="02000503020000020003" pitchFamily="2" charset="0"/>
            </a:endParaRPr>
          </a:p>
        </p:txBody>
      </p:sp>
      <p:sp>
        <p:nvSpPr>
          <p:cNvPr id="3" name="Zástupný symbol obsahu 2"/>
          <p:cNvSpPr>
            <a:spLocks noGrp="1"/>
          </p:cNvSpPr>
          <p:nvPr>
            <p:ph idx="1"/>
          </p:nvPr>
        </p:nvSpPr>
        <p:spPr/>
        <p:txBody>
          <a:bodyPr/>
          <a:lstStyle/>
          <a:p>
            <a:pPr marL="0" indent="0">
              <a:buNone/>
            </a:pPr>
            <a:r>
              <a:rPr lang="sk-SK" dirty="0">
                <a:latin typeface="Avenir Roman" panose="02000503020000020003" pitchFamily="2" charset="0"/>
              </a:rPr>
              <a:t>Learning mathematics „</a:t>
            </a:r>
            <a:r>
              <a:rPr lang="sk-SK" dirty="0" err="1">
                <a:latin typeface="Avenir Roman" panose="02000503020000020003" pitchFamily="2" charset="0"/>
              </a:rPr>
              <a:t>outside</a:t>
            </a:r>
            <a:r>
              <a:rPr lang="sk-SK" dirty="0">
                <a:latin typeface="Avenir Roman" panose="02000503020000020003" pitchFamily="2" charset="0"/>
              </a:rPr>
              <a:t> </a:t>
            </a:r>
            <a:r>
              <a:rPr lang="sk-SK" dirty="0" err="1">
                <a:latin typeface="Avenir Roman" panose="02000503020000020003" pitchFamily="2" charset="0"/>
              </a:rPr>
              <a:t>of</a:t>
            </a:r>
            <a:r>
              <a:rPr lang="sk-SK" dirty="0">
                <a:latin typeface="Avenir Roman" panose="02000503020000020003" pitchFamily="2" charset="0"/>
              </a:rPr>
              <a:t> </a:t>
            </a:r>
            <a:r>
              <a:rPr lang="sk-SK" dirty="0" err="1">
                <a:latin typeface="Avenir Roman" panose="02000503020000020003" pitchFamily="2" charset="0"/>
              </a:rPr>
              <a:t>school</a:t>
            </a:r>
            <a:r>
              <a:rPr lang="sk-SK" dirty="0">
                <a:latin typeface="Avenir Roman" panose="02000503020000020003" pitchFamily="2" charset="0"/>
              </a:rPr>
              <a:t>“ </a:t>
            </a:r>
          </a:p>
          <a:p>
            <a:r>
              <a:rPr lang="sk-SK" dirty="0" err="1">
                <a:latin typeface="Avenir Roman" panose="02000503020000020003" pitchFamily="2" charset="0"/>
              </a:rPr>
              <a:t>What</a:t>
            </a:r>
            <a:r>
              <a:rPr lang="sk-SK" dirty="0">
                <a:latin typeface="Avenir Roman" panose="02000503020000020003" pitchFamily="2" charset="0"/>
              </a:rPr>
              <a:t> </a:t>
            </a:r>
            <a:r>
              <a:rPr lang="sk-SK" dirty="0" err="1">
                <a:latin typeface="Avenir Roman" panose="02000503020000020003" pitchFamily="2" charset="0"/>
              </a:rPr>
              <a:t>does</a:t>
            </a:r>
            <a:r>
              <a:rPr lang="sk-SK" dirty="0">
                <a:latin typeface="Avenir Roman" panose="02000503020000020003" pitchFamily="2" charset="0"/>
              </a:rPr>
              <a:t> </a:t>
            </a:r>
            <a:r>
              <a:rPr lang="sk-SK" dirty="0" err="1">
                <a:latin typeface="Avenir Roman" panose="02000503020000020003" pitchFamily="2" charset="0"/>
              </a:rPr>
              <a:t>it</a:t>
            </a:r>
            <a:r>
              <a:rPr lang="sk-SK" dirty="0">
                <a:latin typeface="Avenir Roman" panose="02000503020000020003" pitchFamily="2" charset="0"/>
              </a:rPr>
              <a:t> </a:t>
            </a:r>
            <a:r>
              <a:rPr lang="sk-SK" dirty="0" err="1">
                <a:latin typeface="Avenir Roman" panose="02000503020000020003" pitchFamily="2" charset="0"/>
              </a:rPr>
              <a:t>mean</a:t>
            </a:r>
            <a:r>
              <a:rPr lang="sk-SK" dirty="0">
                <a:latin typeface="Avenir Roman" panose="02000503020000020003" pitchFamily="2" charset="0"/>
              </a:rPr>
              <a:t>?</a:t>
            </a:r>
          </a:p>
          <a:p>
            <a:r>
              <a:rPr lang="sk-SK" dirty="0" err="1">
                <a:latin typeface="Avenir Roman" panose="02000503020000020003" pitchFamily="2" charset="0"/>
              </a:rPr>
              <a:t>What</a:t>
            </a:r>
            <a:r>
              <a:rPr lang="sk-SK" dirty="0">
                <a:latin typeface="Avenir Roman" panose="02000503020000020003" pitchFamily="2" charset="0"/>
              </a:rPr>
              <a:t> </a:t>
            </a:r>
            <a:r>
              <a:rPr lang="sk-SK" dirty="0" err="1">
                <a:latin typeface="Avenir Roman" panose="02000503020000020003" pitchFamily="2" charset="0"/>
              </a:rPr>
              <a:t>is</a:t>
            </a:r>
            <a:r>
              <a:rPr lang="sk-SK" dirty="0">
                <a:latin typeface="Avenir Roman" panose="02000503020000020003" pitchFamily="2" charset="0"/>
              </a:rPr>
              <a:t> </a:t>
            </a:r>
            <a:r>
              <a:rPr lang="sk-SK" dirty="0" err="1">
                <a:latin typeface="Avenir Roman" panose="02000503020000020003" pitchFamily="2" charset="0"/>
              </a:rPr>
              <a:t>your</a:t>
            </a:r>
            <a:r>
              <a:rPr lang="sk-SK" dirty="0">
                <a:latin typeface="Avenir Roman" panose="02000503020000020003" pitchFamily="2" charset="0"/>
              </a:rPr>
              <a:t> </a:t>
            </a:r>
            <a:r>
              <a:rPr lang="sk-SK" dirty="0" err="1">
                <a:latin typeface="Avenir Roman" panose="02000503020000020003" pitchFamily="2" charset="0"/>
              </a:rPr>
              <a:t>experience</a:t>
            </a:r>
            <a:r>
              <a:rPr lang="sk-SK" dirty="0">
                <a:latin typeface="Avenir Roman" panose="02000503020000020003" pitchFamily="2" charset="0"/>
              </a:rPr>
              <a:t>?</a:t>
            </a:r>
          </a:p>
          <a:p>
            <a:endParaRPr lang="sk-SK" dirty="0">
              <a:latin typeface="Avenir Roman" panose="02000503020000020003" pitchFamily="2" charset="0"/>
            </a:endParaRPr>
          </a:p>
          <a:p>
            <a:r>
              <a:rPr lang="sk-SK" dirty="0" err="1">
                <a:latin typeface="Avenir Roman" panose="02000503020000020003" pitchFamily="2" charset="0"/>
              </a:rPr>
              <a:t>Is</a:t>
            </a:r>
            <a:r>
              <a:rPr lang="sk-SK" dirty="0">
                <a:latin typeface="Avenir Roman" panose="02000503020000020003" pitchFamily="2" charset="0"/>
              </a:rPr>
              <a:t> </a:t>
            </a:r>
            <a:r>
              <a:rPr lang="sk-SK" dirty="0" err="1">
                <a:latin typeface="Avenir Roman" panose="02000503020000020003" pitchFamily="2" charset="0"/>
              </a:rPr>
              <a:t>the</a:t>
            </a:r>
            <a:r>
              <a:rPr lang="sk-SK" dirty="0">
                <a:latin typeface="Avenir Roman" panose="02000503020000020003" pitchFamily="2" charset="0"/>
              </a:rPr>
              <a:t> </a:t>
            </a:r>
            <a:r>
              <a:rPr lang="sk-SK" b="1" dirty="0" err="1">
                <a:latin typeface="Avenir Roman" panose="02000503020000020003" pitchFamily="2" charset="0"/>
              </a:rPr>
              <a:t>playground</a:t>
            </a:r>
            <a:r>
              <a:rPr lang="sk-SK" dirty="0">
                <a:latin typeface="Avenir Roman" panose="02000503020000020003" pitchFamily="2" charset="0"/>
              </a:rPr>
              <a:t> </a:t>
            </a:r>
            <a:r>
              <a:rPr lang="sk-SK" dirty="0" err="1">
                <a:latin typeface="Avenir Roman" panose="02000503020000020003" pitchFamily="2" charset="0"/>
              </a:rPr>
              <a:t>the</a:t>
            </a:r>
            <a:r>
              <a:rPr lang="sk-SK" dirty="0">
                <a:latin typeface="Avenir Roman" panose="02000503020000020003" pitchFamily="2" charset="0"/>
              </a:rPr>
              <a:t> </a:t>
            </a:r>
            <a:r>
              <a:rPr lang="sk-SK" dirty="0" err="1">
                <a:latin typeface="Avenir Roman" panose="02000503020000020003" pitchFamily="2" charset="0"/>
              </a:rPr>
              <a:t>topic</a:t>
            </a:r>
            <a:r>
              <a:rPr lang="sk-SK" dirty="0">
                <a:latin typeface="Avenir Roman" panose="02000503020000020003" pitchFamily="2" charset="0"/>
              </a:rPr>
              <a:t> </a:t>
            </a:r>
            <a:r>
              <a:rPr lang="sk-SK" dirty="0" err="1">
                <a:latin typeface="Avenir Roman" panose="02000503020000020003" pitchFamily="2" charset="0"/>
              </a:rPr>
              <a:t>rich</a:t>
            </a:r>
            <a:r>
              <a:rPr lang="sk-SK" dirty="0">
                <a:latin typeface="Avenir Roman" panose="02000503020000020003" pitchFamily="2" charset="0"/>
              </a:rPr>
              <a:t> </a:t>
            </a:r>
            <a:r>
              <a:rPr lang="sk-SK" dirty="0" err="1">
                <a:latin typeface="Avenir Roman" panose="02000503020000020003" pitchFamily="2" charset="0"/>
              </a:rPr>
              <a:t>enough</a:t>
            </a:r>
            <a:r>
              <a:rPr lang="sk-SK" dirty="0">
                <a:latin typeface="Avenir Roman" panose="02000503020000020003" pitchFamily="2" charset="0"/>
              </a:rPr>
              <a:t> </a:t>
            </a:r>
            <a:r>
              <a:rPr lang="sk-SK" dirty="0" err="1">
                <a:latin typeface="Avenir Roman" panose="02000503020000020003" pitchFamily="2" charset="0"/>
              </a:rPr>
              <a:t>for</a:t>
            </a:r>
            <a:r>
              <a:rPr lang="sk-SK" dirty="0">
                <a:latin typeface="Avenir Roman" panose="02000503020000020003" pitchFamily="2" charset="0"/>
              </a:rPr>
              <a:t> </a:t>
            </a:r>
            <a:r>
              <a:rPr lang="sk-SK" dirty="0" err="1">
                <a:latin typeface="Avenir Roman" panose="02000503020000020003" pitchFamily="2" charset="0"/>
              </a:rPr>
              <a:t>looking</a:t>
            </a:r>
            <a:r>
              <a:rPr lang="sk-SK" dirty="0">
                <a:latin typeface="Avenir Roman" panose="02000503020000020003" pitchFamily="2" charset="0"/>
              </a:rPr>
              <a:t> </a:t>
            </a:r>
            <a:r>
              <a:rPr lang="sk-SK" dirty="0" err="1">
                <a:latin typeface="Avenir Roman" panose="02000503020000020003" pitchFamily="2" charset="0"/>
              </a:rPr>
              <a:t>for</a:t>
            </a:r>
            <a:r>
              <a:rPr lang="sk-SK" dirty="0">
                <a:latin typeface="Avenir Roman" panose="02000503020000020003" pitchFamily="2" charset="0"/>
              </a:rPr>
              <a:t> mathematics or </a:t>
            </a:r>
            <a:r>
              <a:rPr lang="sk-SK" dirty="0" err="1">
                <a:latin typeface="Avenir Roman" panose="02000503020000020003" pitchFamily="2" charset="0"/>
              </a:rPr>
              <a:t>making</a:t>
            </a:r>
            <a:r>
              <a:rPr lang="sk-SK" dirty="0">
                <a:latin typeface="Avenir Roman" panose="02000503020000020003" pitchFamily="2" charset="0"/>
              </a:rPr>
              <a:t> mathematics </a:t>
            </a:r>
            <a:r>
              <a:rPr lang="sk-SK" dirty="0" err="1">
                <a:latin typeface="Avenir Roman" panose="02000503020000020003" pitchFamily="2" charset="0"/>
              </a:rPr>
              <a:t>outside</a:t>
            </a:r>
            <a:r>
              <a:rPr lang="sk-SK" dirty="0">
                <a:latin typeface="Avenir Roman" panose="02000503020000020003" pitchFamily="2" charset="0"/>
              </a:rPr>
              <a:t> </a:t>
            </a:r>
            <a:r>
              <a:rPr lang="sk-SK" dirty="0" err="1">
                <a:latin typeface="Avenir Roman" panose="02000503020000020003" pitchFamily="2" charset="0"/>
              </a:rPr>
              <a:t>of</a:t>
            </a:r>
            <a:r>
              <a:rPr lang="sk-SK" dirty="0">
                <a:latin typeface="Avenir Roman" panose="02000503020000020003" pitchFamily="2" charset="0"/>
              </a:rPr>
              <a:t> </a:t>
            </a:r>
            <a:r>
              <a:rPr lang="sk-SK" dirty="0" err="1">
                <a:latin typeface="Avenir Roman" panose="02000503020000020003" pitchFamily="2" charset="0"/>
              </a:rPr>
              <a:t>school</a:t>
            </a:r>
            <a:r>
              <a:rPr lang="sk-SK" dirty="0">
                <a:latin typeface="Avenir Roman" panose="02000503020000020003" pitchFamily="2" charset="0"/>
              </a:rPr>
              <a:t>?</a:t>
            </a:r>
          </a:p>
          <a:p>
            <a:endParaRPr lang="sk-SK" dirty="0">
              <a:latin typeface="Avenir Roman" panose="02000503020000020003" pitchFamily="2" charset="0"/>
            </a:endParaRPr>
          </a:p>
          <a:p>
            <a:pPr marL="0" indent="0">
              <a:buNone/>
            </a:pPr>
            <a:endParaRPr lang="sk-SK" dirty="0">
              <a:latin typeface="Avenir Roman" panose="02000503020000020003" pitchFamily="2" charset="0"/>
            </a:endParaRPr>
          </a:p>
        </p:txBody>
      </p:sp>
      <p:sp>
        <p:nvSpPr>
          <p:cNvPr id="5" name="TextBox 4"/>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12" name="Footer Placeholder 1">
            <a:extLst>
              <a:ext uri="{FF2B5EF4-FFF2-40B4-BE49-F238E27FC236}">
                <a16:creationId xmlns="" xmlns:a16="http://schemas.microsoft.com/office/drawing/2014/main" id="{B8B92254-C5F8-2C44-9F56-F5E8DC5F84C4}"/>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3" name="Slide Number Placeholder 2">
            <a:extLst>
              <a:ext uri="{FF2B5EF4-FFF2-40B4-BE49-F238E27FC236}">
                <a16:creationId xmlns="" xmlns:a16="http://schemas.microsoft.com/office/drawing/2014/main" id="{8BFD7837-A69E-0849-B1C0-924944025A67}"/>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2</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292937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latin typeface="Avenir Roman" panose="02000503020000020003" pitchFamily="2" charset="0"/>
              </a:rPr>
              <a:t>Activity</a:t>
            </a:r>
            <a:r>
              <a:rPr lang="sk-SK" dirty="0">
                <a:latin typeface="Avenir Roman" panose="02000503020000020003" pitchFamily="2" charset="0"/>
              </a:rPr>
              <a:t> 1.1 			</a:t>
            </a:r>
            <a:r>
              <a:rPr lang="sk-SK" dirty="0" err="1">
                <a:latin typeface="Avenir Roman" panose="02000503020000020003" pitchFamily="2" charset="0"/>
              </a:rPr>
              <a:t>Discussion</a:t>
            </a:r>
            <a:r>
              <a:rPr lang="sk-SK" dirty="0">
                <a:latin typeface="Avenir Roman" panose="02000503020000020003" pitchFamily="2" charset="0"/>
              </a:rPr>
              <a:t> 1</a:t>
            </a:r>
          </a:p>
        </p:txBody>
      </p:sp>
      <p:sp>
        <p:nvSpPr>
          <p:cNvPr id="3" name="Zástupný symbol obsahu 2"/>
          <p:cNvSpPr>
            <a:spLocks noGrp="1"/>
          </p:cNvSpPr>
          <p:nvPr>
            <p:ph idx="1"/>
          </p:nvPr>
        </p:nvSpPr>
        <p:spPr/>
        <p:txBody>
          <a:bodyPr>
            <a:normAutofit/>
          </a:bodyPr>
          <a:lstStyle/>
          <a:p>
            <a:pPr marL="0" indent="0">
              <a:buNone/>
            </a:pPr>
            <a:r>
              <a:rPr lang="sk-SK" b="1" dirty="0" err="1">
                <a:latin typeface="Avenir Roman" panose="02000503020000020003" pitchFamily="2" charset="0"/>
              </a:rPr>
              <a:t>Plenary</a:t>
            </a:r>
            <a:r>
              <a:rPr lang="sk-SK" b="1" dirty="0">
                <a:latin typeface="Avenir Roman" panose="02000503020000020003" pitchFamily="2" charset="0"/>
              </a:rPr>
              <a:t> </a:t>
            </a:r>
            <a:r>
              <a:rPr lang="sk-SK" b="1" dirty="0" err="1">
                <a:latin typeface="Avenir Roman" panose="02000503020000020003" pitchFamily="2" charset="0"/>
              </a:rPr>
              <a:t>discussion</a:t>
            </a:r>
            <a:endParaRPr lang="sk-SK" b="1" dirty="0">
              <a:latin typeface="Avenir Roman" panose="02000503020000020003" pitchFamily="2" charset="0"/>
            </a:endParaRPr>
          </a:p>
          <a:p>
            <a:endParaRPr lang="sk-SK" dirty="0">
              <a:latin typeface="Avenir Roman" panose="02000503020000020003" pitchFamily="2" charset="0"/>
            </a:endParaRPr>
          </a:p>
          <a:p>
            <a:pPr>
              <a:buFont typeface="Arial" panose="020B0604020202020204" pitchFamily="34" charset="0"/>
              <a:buChar char="•"/>
            </a:pPr>
            <a:r>
              <a:rPr lang="en-US" dirty="0">
                <a:latin typeface="Avenir Roman" panose="02000503020000020003" pitchFamily="2" charset="0"/>
              </a:rPr>
              <a:t>Why are children’s playgrounds important?</a:t>
            </a:r>
          </a:p>
          <a:p>
            <a:pPr>
              <a:buFont typeface="Arial" panose="020B0604020202020204" pitchFamily="34" charset="0"/>
              <a:buChar char="•"/>
            </a:pPr>
            <a:r>
              <a:rPr lang="sk-SK" dirty="0" err="1">
                <a:latin typeface="Avenir Roman" panose="02000503020000020003" pitchFamily="2" charset="0"/>
              </a:rPr>
              <a:t>How</a:t>
            </a:r>
            <a:r>
              <a:rPr lang="sk-SK" dirty="0">
                <a:latin typeface="Avenir Roman" panose="02000503020000020003" pitchFamily="2" charset="0"/>
              </a:rPr>
              <a:t> </a:t>
            </a:r>
            <a:r>
              <a:rPr lang="sk-SK" dirty="0" err="1">
                <a:latin typeface="Avenir Roman" panose="02000503020000020003" pitchFamily="2" charset="0"/>
              </a:rPr>
              <a:t>the</a:t>
            </a:r>
            <a:r>
              <a:rPr lang="sk-SK" dirty="0">
                <a:latin typeface="Avenir Roman" panose="02000503020000020003" pitchFamily="2" charset="0"/>
              </a:rPr>
              <a:t> </a:t>
            </a:r>
            <a:r>
              <a:rPr lang="sk-SK" dirty="0" err="1">
                <a:latin typeface="Avenir Roman" panose="02000503020000020003" pitchFamily="2" charset="0"/>
              </a:rPr>
              <a:t>playground</a:t>
            </a:r>
            <a:r>
              <a:rPr lang="sk-SK" dirty="0">
                <a:latin typeface="Avenir Roman" panose="02000503020000020003" pitchFamily="2" charset="0"/>
              </a:rPr>
              <a:t> </a:t>
            </a:r>
            <a:r>
              <a:rPr lang="sk-SK" dirty="0" err="1">
                <a:latin typeface="Avenir Roman" panose="02000503020000020003" pitchFamily="2" charset="0"/>
              </a:rPr>
              <a:t>of</a:t>
            </a:r>
            <a:r>
              <a:rPr lang="sk-SK" dirty="0">
                <a:latin typeface="Avenir Roman" panose="02000503020000020003" pitchFamily="2" charset="0"/>
              </a:rPr>
              <a:t> </a:t>
            </a:r>
            <a:r>
              <a:rPr lang="sk-SK" dirty="0" err="1">
                <a:latin typeface="Avenir Roman" panose="02000503020000020003" pitchFamily="2" charset="0"/>
              </a:rPr>
              <a:t>your</a:t>
            </a:r>
            <a:r>
              <a:rPr lang="sk-SK" dirty="0">
                <a:latin typeface="Avenir Roman" panose="02000503020000020003" pitchFamily="2" charset="0"/>
              </a:rPr>
              <a:t> </a:t>
            </a:r>
            <a:r>
              <a:rPr lang="sk-SK" dirty="0" err="1">
                <a:latin typeface="Avenir Roman" panose="02000503020000020003" pitchFamily="2" charset="0"/>
              </a:rPr>
              <a:t>childhood</a:t>
            </a:r>
            <a:r>
              <a:rPr lang="sk-SK" dirty="0">
                <a:latin typeface="Avenir Roman" panose="02000503020000020003" pitchFamily="2" charset="0"/>
              </a:rPr>
              <a:t> </a:t>
            </a:r>
            <a:r>
              <a:rPr lang="sk-SK" dirty="0" err="1">
                <a:latin typeface="Avenir Roman" panose="02000503020000020003" pitchFamily="2" charset="0"/>
              </a:rPr>
              <a:t>looked</a:t>
            </a:r>
            <a:r>
              <a:rPr lang="sk-SK" dirty="0">
                <a:latin typeface="Avenir Roman" panose="02000503020000020003" pitchFamily="2" charset="0"/>
              </a:rPr>
              <a:t> </a:t>
            </a:r>
            <a:r>
              <a:rPr lang="sk-SK" dirty="0" err="1">
                <a:latin typeface="Avenir Roman" panose="02000503020000020003" pitchFamily="2" charset="0"/>
              </a:rPr>
              <a:t>like</a:t>
            </a:r>
            <a:r>
              <a:rPr lang="sk-SK" dirty="0">
                <a:latin typeface="Avenir Roman" panose="02000503020000020003" pitchFamily="2" charset="0"/>
              </a:rPr>
              <a:t>?</a:t>
            </a:r>
          </a:p>
          <a:p>
            <a:pPr>
              <a:buFont typeface="Arial" panose="020B0604020202020204" pitchFamily="34" charset="0"/>
              <a:buChar char="•"/>
            </a:pPr>
            <a:endParaRPr lang="sk-SK" dirty="0">
              <a:latin typeface="Avenir Roman" panose="02000503020000020003" pitchFamily="2" charset="0"/>
            </a:endParaRPr>
          </a:p>
          <a:p>
            <a:pPr marL="0" indent="0">
              <a:buNone/>
            </a:pPr>
            <a:r>
              <a:rPr lang="sk-SK" dirty="0">
                <a:latin typeface="Avenir Roman" panose="02000503020000020003" pitchFamily="2" charset="0"/>
              </a:rPr>
              <a:t>(</a:t>
            </a:r>
            <a:r>
              <a:rPr lang="sk-SK" dirty="0" err="1">
                <a:latin typeface="Avenir Roman" panose="02000503020000020003" pitchFamily="2" charset="0"/>
              </a:rPr>
              <a:t>Poster</a:t>
            </a:r>
            <a:r>
              <a:rPr lang="sk-SK" dirty="0">
                <a:latin typeface="Avenir Roman" panose="02000503020000020003" pitchFamily="2" charset="0"/>
              </a:rPr>
              <a:t> </a:t>
            </a:r>
            <a:r>
              <a:rPr lang="sk-SK" dirty="0" err="1">
                <a:latin typeface="Avenir Roman" panose="02000503020000020003" pitchFamily="2" charset="0"/>
              </a:rPr>
              <a:t>of</a:t>
            </a:r>
            <a:r>
              <a:rPr lang="sk-SK" dirty="0">
                <a:latin typeface="Avenir Roman" panose="02000503020000020003" pitchFamily="2" charset="0"/>
              </a:rPr>
              <a:t> </a:t>
            </a:r>
            <a:r>
              <a:rPr lang="sk-SK" dirty="0" err="1">
                <a:latin typeface="Avenir Roman" panose="02000503020000020003" pitchFamily="2" charset="0"/>
              </a:rPr>
              <a:t>the</a:t>
            </a:r>
            <a:r>
              <a:rPr lang="sk-SK" dirty="0">
                <a:latin typeface="Avenir Roman" panose="02000503020000020003" pitchFamily="2" charset="0"/>
              </a:rPr>
              <a:t> </a:t>
            </a:r>
            <a:r>
              <a:rPr lang="sk-SK" dirty="0" err="1">
                <a:latin typeface="Avenir Roman" panose="02000503020000020003" pitchFamily="2" charset="0"/>
              </a:rPr>
              <a:t>plygorund</a:t>
            </a:r>
            <a:r>
              <a:rPr lang="sk-SK" dirty="0">
                <a:latin typeface="Avenir Roman" panose="02000503020000020003" pitchFamily="2" charset="0"/>
              </a:rPr>
              <a:t> </a:t>
            </a:r>
            <a:r>
              <a:rPr lang="sk-SK" dirty="0" err="1">
                <a:latin typeface="Avenir Roman" panose="02000503020000020003" pitchFamily="2" charset="0"/>
              </a:rPr>
              <a:t>of</a:t>
            </a:r>
            <a:r>
              <a:rPr lang="sk-SK" dirty="0">
                <a:latin typeface="Avenir Roman" panose="02000503020000020003" pitchFamily="2" charset="0"/>
              </a:rPr>
              <a:t> my </a:t>
            </a:r>
            <a:r>
              <a:rPr lang="sk-SK" dirty="0" err="1">
                <a:latin typeface="Avenir Roman" panose="02000503020000020003" pitchFamily="2" charset="0"/>
              </a:rPr>
              <a:t>childhood</a:t>
            </a:r>
            <a:r>
              <a:rPr lang="sk-SK" dirty="0">
                <a:latin typeface="Avenir Roman" panose="02000503020000020003" pitchFamily="2" charset="0"/>
              </a:rPr>
              <a:t> – </a:t>
            </a:r>
            <a:r>
              <a:rPr lang="sk-SK" dirty="0" err="1">
                <a:latin typeface="Avenir Roman" panose="02000503020000020003" pitchFamily="2" charset="0"/>
              </a:rPr>
              <a:t>optional</a:t>
            </a:r>
            <a:r>
              <a:rPr lang="sk-SK" dirty="0">
                <a:latin typeface="Avenir Roman" panose="02000503020000020003" pitchFamily="2" charset="0"/>
              </a:rPr>
              <a:t>.)</a:t>
            </a:r>
          </a:p>
          <a:p>
            <a:pPr>
              <a:buFont typeface="Arial" panose="020B0604020202020204" pitchFamily="34" charset="0"/>
              <a:buChar char="•"/>
            </a:pPr>
            <a:endParaRPr lang="en-US" dirty="0">
              <a:latin typeface="Avenir Roman" panose="02000503020000020003" pitchFamily="2" charset="0"/>
            </a:endParaRPr>
          </a:p>
        </p:txBody>
      </p:sp>
      <p:sp>
        <p:nvSpPr>
          <p:cNvPr id="4" name="TextBox 3"/>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9" name="Footer Placeholder 1">
            <a:extLst>
              <a:ext uri="{FF2B5EF4-FFF2-40B4-BE49-F238E27FC236}">
                <a16:creationId xmlns="" xmlns:a16="http://schemas.microsoft.com/office/drawing/2014/main" id="{16FEA140-09E1-914F-96BE-D053E4E270EE}"/>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0" name="Slide Number Placeholder 2">
            <a:extLst>
              <a:ext uri="{FF2B5EF4-FFF2-40B4-BE49-F238E27FC236}">
                <a16:creationId xmlns="" xmlns:a16="http://schemas.microsoft.com/office/drawing/2014/main" id="{78D685D7-69A5-8F43-A10D-8F15DBBEDF47}"/>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3</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294252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latin typeface="Avenir Roman" panose="02000503020000020003" pitchFamily="2" charset="0"/>
              </a:rPr>
              <a:t>Activity</a:t>
            </a:r>
            <a:r>
              <a:rPr lang="sk-SK" dirty="0">
                <a:latin typeface="Avenir Roman" panose="02000503020000020003" pitchFamily="2" charset="0"/>
              </a:rPr>
              <a:t> 1.1   		</a:t>
            </a:r>
            <a:r>
              <a:rPr lang="sk-SK" dirty="0" err="1">
                <a:latin typeface="Avenir Roman" panose="02000503020000020003" pitchFamily="2" charset="0"/>
              </a:rPr>
              <a:t>Movie</a:t>
            </a:r>
            <a:endParaRPr lang="sk-SK" dirty="0">
              <a:latin typeface="Avenir Roman" panose="02000503020000020003" pitchFamily="2" charset="0"/>
            </a:endParaRPr>
          </a:p>
        </p:txBody>
      </p:sp>
      <p:sp>
        <p:nvSpPr>
          <p:cNvPr id="3" name="Zástupný symbol obsahu 2"/>
          <p:cNvSpPr>
            <a:spLocks noGrp="1"/>
          </p:cNvSpPr>
          <p:nvPr>
            <p:ph idx="1"/>
          </p:nvPr>
        </p:nvSpPr>
        <p:spPr/>
        <p:txBody>
          <a:bodyPr>
            <a:normAutofit/>
          </a:bodyPr>
          <a:lstStyle/>
          <a:p>
            <a:pPr marL="0" indent="0">
              <a:buNone/>
            </a:pPr>
            <a:r>
              <a:rPr lang="sk-SK" b="1" dirty="0">
                <a:latin typeface="Avenir Roman" panose="02000503020000020003" pitchFamily="2" charset="0"/>
              </a:rPr>
              <a:t>Group </a:t>
            </a:r>
            <a:r>
              <a:rPr lang="sk-SK" b="1" dirty="0" err="1">
                <a:latin typeface="Avenir Roman" panose="02000503020000020003" pitchFamily="2" charset="0"/>
              </a:rPr>
              <a:t>work</a:t>
            </a:r>
            <a:endParaRPr lang="sk-SK" b="1" dirty="0">
              <a:latin typeface="Avenir Roman" panose="02000503020000020003" pitchFamily="2" charset="0"/>
            </a:endParaRPr>
          </a:p>
          <a:p>
            <a:r>
              <a:rPr lang="en-US" dirty="0">
                <a:latin typeface="Avenir Roman" panose="02000503020000020003" pitchFamily="2" charset="0"/>
              </a:rPr>
              <a:t>Watch the movie carefully</a:t>
            </a:r>
          </a:p>
          <a:p>
            <a:pPr marL="0" indent="0">
              <a:buNone/>
            </a:pPr>
            <a:endParaRPr lang="sk-SK" dirty="0">
              <a:latin typeface="Avenir Roman" panose="02000503020000020003" pitchFamily="2" charset="0"/>
            </a:endParaRPr>
          </a:p>
          <a:p>
            <a:r>
              <a:rPr lang="sk-SK" dirty="0">
                <a:latin typeface="Avenir Roman" panose="02000503020000020003" pitchFamily="2" charset="0"/>
              </a:rPr>
              <a:t>M</a:t>
            </a:r>
            <a:r>
              <a:rPr lang="en-US" dirty="0" err="1">
                <a:latin typeface="Avenir Roman" panose="02000503020000020003" pitchFamily="2" charset="0"/>
              </a:rPr>
              <a:t>ovie</a:t>
            </a:r>
            <a:r>
              <a:rPr lang="en-US" dirty="0">
                <a:latin typeface="Avenir Roman" panose="02000503020000020003" pitchFamily="2" charset="0"/>
              </a:rPr>
              <a:t> is online available at: https://www.youtube.com/watch?v=vTYPLY1dYYk&amp;amp;t=</a:t>
            </a:r>
            <a:r>
              <a:rPr lang="sk-SK" dirty="0">
                <a:latin typeface="Avenir Roman" panose="02000503020000020003" pitchFamily="2" charset="0"/>
              </a:rPr>
              <a:t> </a:t>
            </a:r>
          </a:p>
          <a:p>
            <a:endParaRPr lang="sk-SK" dirty="0">
              <a:latin typeface="Avenir Roman" panose="02000503020000020003" pitchFamily="2" charset="0"/>
            </a:endParaRPr>
          </a:p>
          <a:p>
            <a:endParaRPr lang="sk-SK" dirty="0">
              <a:latin typeface="Avenir Roman" panose="02000503020000020003" pitchFamily="2" charset="0"/>
            </a:endParaRPr>
          </a:p>
        </p:txBody>
      </p:sp>
      <p:sp>
        <p:nvSpPr>
          <p:cNvPr id="4" name="TextBox 3"/>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7" name="Footer Placeholder 1">
            <a:extLst>
              <a:ext uri="{FF2B5EF4-FFF2-40B4-BE49-F238E27FC236}">
                <a16:creationId xmlns="" xmlns:a16="http://schemas.microsoft.com/office/drawing/2014/main" id="{72B0787F-904D-3F49-A939-BF5BFEAE2F78}"/>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8" name="Slide Number Placeholder 2">
            <a:extLst>
              <a:ext uri="{FF2B5EF4-FFF2-40B4-BE49-F238E27FC236}">
                <a16:creationId xmlns="" xmlns:a16="http://schemas.microsoft.com/office/drawing/2014/main" id="{7E8EA9D0-56E1-EB45-9BAF-48A865CD2056}"/>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4</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86236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latin typeface="Avenir Roman" panose="02000503020000020003" pitchFamily="2" charset="0"/>
              </a:rPr>
              <a:t>Activity</a:t>
            </a:r>
            <a:r>
              <a:rPr lang="sk-SK" dirty="0">
                <a:latin typeface="Avenir Roman" panose="02000503020000020003" pitchFamily="2" charset="0"/>
              </a:rPr>
              <a:t> 1.1				</a:t>
            </a:r>
            <a:r>
              <a:rPr lang="sk-SK" dirty="0" err="1">
                <a:latin typeface="Avenir Roman" panose="02000503020000020003" pitchFamily="2" charset="0"/>
              </a:rPr>
              <a:t>Discussion</a:t>
            </a:r>
            <a:r>
              <a:rPr lang="sk-SK" dirty="0">
                <a:latin typeface="Avenir Roman" panose="02000503020000020003" pitchFamily="2" charset="0"/>
              </a:rPr>
              <a:t> 2</a:t>
            </a:r>
          </a:p>
        </p:txBody>
      </p:sp>
      <p:sp>
        <p:nvSpPr>
          <p:cNvPr id="3" name="Zástupný symbol obsahu 2"/>
          <p:cNvSpPr>
            <a:spLocks noGrp="1"/>
          </p:cNvSpPr>
          <p:nvPr>
            <p:ph idx="1"/>
          </p:nvPr>
        </p:nvSpPr>
        <p:spPr/>
        <p:txBody>
          <a:bodyPr/>
          <a:lstStyle/>
          <a:p>
            <a:pPr marL="0" indent="0">
              <a:buNone/>
            </a:pPr>
            <a:r>
              <a:rPr lang="sk-SK" dirty="0" err="1">
                <a:latin typeface="Avenir Roman" panose="02000503020000020003" pitchFamily="2" charset="0"/>
              </a:rPr>
              <a:t>Answer</a:t>
            </a:r>
            <a:r>
              <a:rPr lang="sk-SK" dirty="0">
                <a:latin typeface="Avenir Roman" panose="02000503020000020003" pitchFamily="2" charset="0"/>
              </a:rPr>
              <a:t> </a:t>
            </a:r>
            <a:r>
              <a:rPr lang="sk-SK" dirty="0" err="1">
                <a:latin typeface="Avenir Roman" panose="02000503020000020003" pitchFamily="2" charset="0"/>
              </a:rPr>
              <a:t>the</a:t>
            </a:r>
            <a:r>
              <a:rPr lang="sk-SK" dirty="0">
                <a:latin typeface="Avenir Roman" panose="02000503020000020003" pitchFamily="2" charset="0"/>
              </a:rPr>
              <a:t> </a:t>
            </a:r>
            <a:r>
              <a:rPr lang="sk-SK" dirty="0" err="1">
                <a:latin typeface="Avenir Roman" panose="02000503020000020003" pitchFamily="2" charset="0"/>
              </a:rPr>
              <a:t>question</a:t>
            </a:r>
            <a:endParaRPr lang="sk-SK" dirty="0">
              <a:latin typeface="Avenir Roman" panose="02000503020000020003" pitchFamily="2" charset="0"/>
            </a:endParaRPr>
          </a:p>
          <a:p>
            <a:r>
              <a:rPr lang="en-US" dirty="0">
                <a:latin typeface="Avenir Roman" panose="02000503020000020003" pitchFamily="2" charset="0"/>
              </a:rPr>
              <a:t>Which of common multicultural </a:t>
            </a:r>
            <a:r>
              <a:rPr lang="en-US" b="1" dirty="0">
                <a:latin typeface="Avenir Roman" panose="02000503020000020003" pitchFamily="2" charset="0"/>
              </a:rPr>
              <a:t>features</a:t>
            </a:r>
            <a:r>
              <a:rPr lang="en-US" dirty="0">
                <a:latin typeface="Avenir Roman" panose="02000503020000020003" pitchFamily="2" charset="0"/>
              </a:rPr>
              <a:t> and </a:t>
            </a:r>
            <a:r>
              <a:rPr lang="en-US" b="1" dirty="0">
                <a:latin typeface="Avenir Roman" panose="02000503020000020003" pitchFamily="2" charset="0"/>
              </a:rPr>
              <a:t>differences</a:t>
            </a:r>
            <a:r>
              <a:rPr lang="en-US" dirty="0">
                <a:latin typeface="Avenir Roman" panose="02000503020000020003" pitchFamily="2" charset="0"/>
              </a:rPr>
              <a:t> is possible to follow</a:t>
            </a:r>
            <a:r>
              <a:rPr lang="sk-SK" dirty="0">
                <a:latin typeface="Avenir Roman" panose="02000503020000020003" pitchFamily="2" charset="0"/>
              </a:rPr>
              <a:t> </a:t>
            </a:r>
            <a:r>
              <a:rPr lang="en-US" dirty="0">
                <a:latin typeface="Avenir Roman" panose="02000503020000020003" pitchFamily="2" charset="0"/>
              </a:rPr>
              <a:t>between</a:t>
            </a:r>
            <a:r>
              <a:rPr lang="sk-SK" dirty="0">
                <a:latin typeface="Avenir Roman" panose="02000503020000020003" pitchFamily="2" charset="0"/>
              </a:rPr>
              <a:t> </a:t>
            </a:r>
            <a:r>
              <a:rPr lang="en-US" dirty="0">
                <a:latin typeface="Avenir Roman" panose="02000503020000020003" pitchFamily="2" charset="0"/>
              </a:rPr>
              <a:t>European playgrounds and those in the South Africa, seen in</a:t>
            </a:r>
            <a:r>
              <a:rPr lang="sk-SK" dirty="0">
                <a:latin typeface="Avenir Roman" panose="02000503020000020003" pitchFamily="2" charset="0"/>
              </a:rPr>
              <a:t> </a:t>
            </a:r>
            <a:r>
              <a:rPr lang="en-US" dirty="0">
                <a:latin typeface="Avenir Roman" panose="02000503020000020003" pitchFamily="2" charset="0"/>
              </a:rPr>
              <a:t>the movie</a:t>
            </a:r>
            <a:r>
              <a:rPr lang="sk-SK" dirty="0">
                <a:latin typeface="Avenir Roman" panose="02000503020000020003" pitchFamily="2" charset="0"/>
              </a:rPr>
              <a:t>?</a:t>
            </a:r>
          </a:p>
          <a:p>
            <a:endParaRPr lang="sk-SK" dirty="0">
              <a:latin typeface="Avenir Roman" panose="02000503020000020003" pitchFamily="2" charset="0"/>
            </a:endParaRPr>
          </a:p>
        </p:txBody>
      </p:sp>
      <p:sp>
        <p:nvSpPr>
          <p:cNvPr id="4" name="TextBox 3"/>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12" name="Footer Placeholder 1">
            <a:extLst>
              <a:ext uri="{FF2B5EF4-FFF2-40B4-BE49-F238E27FC236}">
                <a16:creationId xmlns="" xmlns:a16="http://schemas.microsoft.com/office/drawing/2014/main" id="{0222013D-76B2-C046-84ED-46F94B52F0EA}"/>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3" name="Slide Number Placeholder 2">
            <a:extLst>
              <a:ext uri="{FF2B5EF4-FFF2-40B4-BE49-F238E27FC236}">
                <a16:creationId xmlns="" xmlns:a16="http://schemas.microsoft.com/office/drawing/2014/main" id="{91AF14EF-D856-2D44-B929-FC4C4878F06F}"/>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5</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387359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365760" y="1849326"/>
            <a:ext cx="8327160" cy="3281473"/>
          </a:xfrm>
          <a:prstGeom prst="rect">
            <a:avLst/>
          </a:prstGeom>
          <a:noFill/>
          <a:ln>
            <a:noFill/>
          </a:ln>
        </p:spPr>
        <p:txBody>
          <a:bodyPr/>
          <a:lstStyle/>
          <a:p>
            <a:pPr marL="342900" indent="-342900">
              <a:lnSpc>
                <a:spcPct val="100000"/>
              </a:lnSpc>
              <a:spcBef>
                <a:spcPct val="20000"/>
              </a:spcBef>
              <a:buClr>
                <a:srgbClr val="BE002D"/>
              </a:buClr>
              <a:buFont typeface="Arial"/>
              <a:buChar char="•"/>
            </a:pPr>
            <a:r>
              <a:rPr lang="de-DE" sz="2800" dirty="0">
                <a:latin typeface="Avenir Roman" panose="02000503020000020003" pitchFamily="2" charset="0"/>
                <a:ea typeface="Avenir Book" charset="0"/>
                <a:cs typeface="Avenir Book" charset="0"/>
              </a:rPr>
              <a:t>Detail </a:t>
            </a:r>
            <a:r>
              <a:rPr lang="de-DE" sz="2800" dirty="0" err="1">
                <a:latin typeface="Avenir Roman" panose="02000503020000020003" pitchFamily="2" charset="0"/>
                <a:ea typeface="Avenir Book" charset="0"/>
                <a:cs typeface="Avenir Book" charset="0"/>
              </a:rPr>
              <a:t>mapping</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of</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selected</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recreation</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facility</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external</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area</a:t>
            </a:r>
            <a:r>
              <a:rPr lang="de-DE" sz="2800" dirty="0">
                <a:latin typeface="Avenir Roman" panose="02000503020000020003" pitchFamily="2" charset="0"/>
                <a:ea typeface="Avenir Book" charset="0"/>
                <a:cs typeface="Avenir Book" charset="0"/>
              </a:rPr>
              <a:t> </a:t>
            </a:r>
            <a:endParaRPr lang="sk-SK" sz="2800" dirty="0">
              <a:latin typeface="Avenir Roman" panose="02000503020000020003" pitchFamily="2" charset="0"/>
              <a:ea typeface="Avenir Book" charset="0"/>
              <a:cs typeface="Avenir Book" charset="0"/>
            </a:endParaRPr>
          </a:p>
          <a:p>
            <a:pPr marL="342900" indent="-342900">
              <a:lnSpc>
                <a:spcPct val="100000"/>
              </a:lnSpc>
              <a:spcBef>
                <a:spcPct val="20000"/>
              </a:spcBef>
              <a:buClr>
                <a:srgbClr val="BE002D"/>
              </a:buClr>
              <a:buFont typeface="Arial"/>
              <a:buChar char="•"/>
            </a:pPr>
            <a:r>
              <a:rPr lang="sk-SK" sz="2800" dirty="0">
                <a:latin typeface="Avenir Roman" panose="02000503020000020003" pitchFamily="2" charset="0"/>
                <a:ea typeface="Avenir Book" charset="0"/>
                <a:cs typeface="Avenir Book" charset="0"/>
              </a:rPr>
              <a:t>P</a:t>
            </a:r>
            <a:r>
              <a:rPr lang="de-DE" sz="2800" dirty="0" err="1">
                <a:latin typeface="Avenir Roman" panose="02000503020000020003" pitchFamily="2" charset="0"/>
                <a:ea typeface="Avenir Book" charset="0"/>
                <a:cs typeface="Avenir Book" charset="0"/>
              </a:rPr>
              <a:t>ropose</a:t>
            </a:r>
            <a:r>
              <a:rPr lang="de-DE" sz="2800" dirty="0">
                <a:latin typeface="Avenir Roman" panose="02000503020000020003" pitchFamily="2" charset="0"/>
                <a:ea typeface="Avenir Book" charset="0"/>
                <a:cs typeface="Avenir Book" charset="0"/>
              </a:rPr>
              <a:t> a </a:t>
            </a:r>
            <a:r>
              <a:rPr lang="de-DE" sz="2800" dirty="0" err="1">
                <a:latin typeface="Avenir Roman" panose="02000503020000020003" pitchFamily="2" charset="0"/>
                <a:ea typeface="Avenir Book" charset="0"/>
                <a:cs typeface="Avenir Book" charset="0"/>
              </a:rPr>
              <a:t>new</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functional</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use</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of</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the</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area</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from</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the</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perspective</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of</a:t>
            </a:r>
            <a:r>
              <a:rPr lang="de-DE" sz="2800" dirty="0">
                <a:latin typeface="Avenir Roman" panose="02000503020000020003" pitchFamily="2" charset="0"/>
                <a:ea typeface="Avenir Book" charset="0"/>
                <a:cs typeface="Avenir Book" charset="0"/>
              </a:rPr>
              <a:t> </a:t>
            </a:r>
            <a:r>
              <a:rPr lang="de-DE" sz="2800" dirty="0" err="1">
                <a:latin typeface="Avenir Roman" panose="02000503020000020003" pitchFamily="2" charset="0"/>
                <a:ea typeface="Avenir Book" charset="0"/>
                <a:cs typeface="Avenir Book" charset="0"/>
              </a:rPr>
              <a:t>children</a:t>
            </a:r>
            <a:endParaRPr lang="sk-SK" sz="2800" dirty="0">
              <a:latin typeface="Avenir Roman" panose="02000503020000020003" pitchFamily="2" charset="0"/>
              <a:ea typeface="Avenir Book" charset="0"/>
              <a:cs typeface="Avenir Book" charset="0"/>
            </a:endParaRPr>
          </a:p>
          <a:p>
            <a:pPr marL="342900" indent="-342900">
              <a:lnSpc>
                <a:spcPct val="100000"/>
              </a:lnSpc>
              <a:spcBef>
                <a:spcPct val="20000"/>
              </a:spcBef>
              <a:buClr>
                <a:srgbClr val="BE002D"/>
              </a:buClr>
              <a:buFont typeface="Arial"/>
              <a:buChar char="•"/>
            </a:pPr>
            <a:r>
              <a:rPr lang="sk-SK" sz="2800" dirty="0" err="1">
                <a:latin typeface="Avenir Roman" panose="02000503020000020003" pitchFamily="2" charset="0"/>
                <a:ea typeface="Avenir Book" charset="0"/>
                <a:cs typeface="Avenir Book" charset="0"/>
              </a:rPr>
              <a:t>Experience</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the</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methodology</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for</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outdoor</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activity</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for</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pupils</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from</a:t>
            </a:r>
            <a:r>
              <a:rPr lang="sk-SK" sz="2800" dirty="0">
                <a:latin typeface="Avenir Roman" panose="02000503020000020003" pitchFamily="2" charset="0"/>
                <a:ea typeface="Avenir Book" charset="0"/>
                <a:cs typeface="Avenir Book" charset="0"/>
              </a:rPr>
              <a:t> 3rd to 9th </a:t>
            </a:r>
            <a:r>
              <a:rPr lang="sk-SK" sz="2800" dirty="0" err="1">
                <a:latin typeface="Avenir Roman" panose="02000503020000020003" pitchFamily="2" charset="0"/>
                <a:ea typeface="Avenir Book" charset="0"/>
                <a:cs typeface="Avenir Book" charset="0"/>
              </a:rPr>
              <a:t>grade</a:t>
            </a:r>
            <a:r>
              <a:rPr lang="sk-SK" sz="2800" dirty="0">
                <a:latin typeface="Avenir Roman" panose="02000503020000020003" pitchFamily="2" charset="0"/>
                <a:ea typeface="Avenir Book" charset="0"/>
                <a:cs typeface="Avenir Book" charset="0"/>
              </a:rPr>
              <a:t> (8 – 15 </a:t>
            </a:r>
            <a:r>
              <a:rPr lang="sk-SK" sz="2800" dirty="0" err="1">
                <a:latin typeface="Avenir Roman" panose="02000503020000020003" pitchFamily="2" charset="0"/>
                <a:ea typeface="Avenir Book" charset="0"/>
                <a:cs typeface="Avenir Book" charset="0"/>
              </a:rPr>
              <a:t>years</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old</a:t>
            </a:r>
            <a:r>
              <a:rPr lang="sk-SK" sz="2800" dirty="0">
                <a:latin typeface="Avenir Roman" panose="02000503020000020003" pitchFamily="2" charset="0"/>
                <a:ea typeface="Avenir Book" charset="0"/>
                <a:cs typeface="Avenir Book" charset="0"/>
              </a:rPr>
              <a:t> </a:t>
            </a:r>
            <a:r>
              <a:rPr lang="sk-SK" sz="2800" dirty="0" err="1">
                <a:latin typeface="Avenir Roman" panose="02000503020000020003" pitchFamily="2" charset="0"/>
                <a:ea typeface="Avenir Book" charset="0"/>
                <a:cs typeface="Avenir Book" charset="0"/>
              </a:rPr>
              <a:t>children</a:t>
            </a:r>
            <a:r>
              <a:rPr lang="sk-SK" sz="2800" dirty="0">
                <a:latin typeface="Avenir Roman" panose="02000503020000020003" pitchFamily="2" charset="0"/>
                <a:ea typeface="Avenir Book" charset="0"/>
                <a:cs typeface="Avenir Book" charset="0"/>
              </a:rPr>
              <a:t>).</a:t>
            </a:r>
            <a:endParaRPr lang="de-DE" sz="2800" dirty="0">
              <a:latin typeface="Avenir Roman" panose="02000503020000020003" pitchFamily="2" charset="0"/>
              <a:ea typeface="Avenir Book" charset="0"/>
              <a:cs typeface="Avenir Book" charset="0"/>
            </a:endParaRPr>
          </a:p>
          <a:p>
            <a:pPr>
              <a:lnSpc>
                <a:spcPct val="100000"/>
              </a:lnSpc>
            </a:pPr>
            <a:endParaRPr lang="de-DE" sz="2800" b="0" strike="noStrike" spc="-1" dirty="0">
              <a:solidFill>
                <a:srgbClr val="000000"/>
              </a:solidFill>
              <a:uFill>
                <a:solidFill>
                  <a:srgbClr val="FFFFFF"/>
                </a:solidFill>
              </a:uFill>
              <a:latin typeface="Avenir Roman" panose="02000503020000020003" pitchFamily="2" charset="0"/>
            </a:endParaRPr>
          </a:p>
        </p:txBody>
      </p:sp>
      <p:sp>
        <p:nvSpPr>
          <p:cNvPr id="161" name="CustomShape 4"/>
          <p:cNvSpPr/>
          <p:nvPr/>
        </p:nvSpPr>
        <p:spPr>
          <a:xfrm>
            <a:off x="463680" y="608700"/>
            <a:ext cx="8229240" cy="97626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sk-SK" sz="2800" b="1" spc="-1" dirty="0" err="1">
                <a:solidFill>
                  <a:srgbClr val="4C5F7E"/>
                </a:solidFill>
                <a:uFill>
                  <a:solidFill>
                    <a:srgbClr val="FFFFFF"/>
                  </a:solidFill>
                </a:uFill>
                <a:latin typeface="Avenir Roman" panose="02000503020000020003" pitchFamily="2" charset="0"/>
                <a:ea typeface="Avenir Book"/>
              </a:rPr>
              <a:t>Activity</a:t>
            </a:r>
            <a:r>
              <a:rPr lang="sk-SK" sz="2800" b="1" spc="-1" dirty="0">
                <a:solidFill>
                  <a:srgbClr val="4C5F7E"/>
                </a:solidFill>
                <a:uFill>
                  <a:solidFill>
                    <a:srgbClr val="FFFFFF"/>
                  </a:solidFill>
                </a:uFill>
                <a:latin typeface="Avenir Roman" panose="02000503020000020003" pitchFamily="2" charset="0"/>
                <a:ea typeface="Avenir Book"/>
              </a:rPr>
              <a:t> 1.2</a:t>
            </a:r>
          </a:p>
          <a:p>
            <a:pPr>
              <a:lnSpc>
                <a:spcPct val="100000"/>
              </a:lnSpc>
            </a:pPr>
            <a:r>
              <a:rPr lang="sk-SK" sz="2800" b="1" spc="-1" dirty="0">
                <a:solidFill>
                  <a:srgbClr val="4C5F7E"/>
                </a:solidFill>
                <a:uFill>
                  <a:solidFill>
                    <a:srgbClr val="FFFFFF"/>
                  </a:solidFill>
                </a:uFill>
                <a:latin typeface="Avenir Roman" panose="02000503020000020003" pitchFamily="2" charset="0"/>
                <a:ea typeface="Avenir Book"/>
              </a:rPr>
              <a:t>G</a:t>
            </a:r>
            <a:r>
              <a:rPr lang="en-US" sz="2800" b="1" strike="noStrike" spc="-1" dirty="0" err="1">
                <a:solidFill>
                  <a:srgbClr val="4C5F7E"/>
                </a:solidFill>
                <a:uFill>
                  <a:solidFill>
                    <a:srgbClr val="FFFFFF"/>
                  </a:solidFill>
                </a:uFill>
                <a:latin typeface="Avenir Roman" panose="02000503020000020003" pitchFamily="2" charset="0"/>
                <a:ea typeface="Avenir Book"/>
              </a:rPr>
              <a:t>oals</a:t>
            </a:r>
            <a:r>
              <a:rPr lang="en-US" sz="2800" b="1" strike="noStrike" spc="-1" dirty="0">
                <a:solidFill>
                  <a:srgbClr val="4C5F7E"/>
                </a:solidFill>
                <a:uFill>
                  <a:solidFill>
                    <a:srgbClr val="FFFFFF"/>
                  </a:solidFill>
                </a:uFill>
                <a:latin typeface="Avenir Roman" panose="02000503020000020003" pitchFamily="2" charset="0"/>
                <a:ea typeface="Avenir Book"/>
              </a:rPr>
              <a:t> of the </a:t>
            </a:r>
            <a:r>
              <a:rPr lang="en-US" sz="2800" b="1" strike="noStrike" spc="-1" dirty="0" err="1">
                <a:solidFill>
                  <a:srgbClr val="4C5F7E"/>
                </a:solidFill>
                <a:uFill>
                  <a:solidFill>
                    <a:srgbClr val="FFFFFF"/>
                  </a:solidFill>
                </a:uFill>
                <a:latin typeface="Avenir Roman" panose="02000503020000020003" pitchFamily="2" charset="0"/>
                <a:ea typeface="Avenir Book"/>
              </a:rPr>
              <a:t>pr</a:t>
            </a:r>
            <a:r>
              <a:rPr lang="sk-SK" sz="2800" b="1" strike="noStrike" spc="-1" dirty="0" err="1">
                <a:solidFill>
                  <a:srgbClr val="4C5F7E"/>
                </a:solidFill>
                <a:uFill>
                  <a:solidFill>
                    <a:srgbClr val="FFFFFF"/>
                  </a:solidFill>
                </a:uFill>
                <a:latin typeface="Avenir Roman" panose="02000503020000020003" pitchFamily="2" charset="0"/>
                <a:ea typeface="Avenir Book"/>
              </a:rPr>
              <a:t>ogram</a:t>
            </a:r>
            <a:r>
              <a:rPr lang="sk-SK" sz="2800" b="1" strike="noStrike" spc="-1" dirty="0">
                <a:solidFill>
                  <a:srgbClr val="4C5F7E"/>
                </a:solidFill>
                <a:uFill>
                  <a:solidFill>
                    <a:srgbClr val="FFFFFF"/>
                  </a:solidFill>
                </a:uFill>
                <a:latin typeface="Avenir Roman" panose="02000503020000020003" pitchFamily="2" charset="0"/>
                <a:ea typeface="Avenir Book"/>
              </a:rPr>
              <a:t> ARCHITECTS</a:t>
            </a:r>
            <a:endParaRPr lang="en-US" sz="2800" b="0" strike="noStrike" spc="-1" dirty="0">
              <a:solidFill>
                <a:srgbClr val="000000"/>
              </a:solidFill>
              <a:uFill>
                <a:solidFill>
                  <a:srgbClr val="FFFFFF"/>
                </a:solidFill>
              </a:uFill>
              <a:latin typeface="Avenir Roman" panose="02000503020000020003" pitchFamily="2" charset="0"/>
            </a:endParaRPr>
          </a:p>
        </p:txBody>
      </p:sp>
      <p:sp>
        <p:nvSpPr>
          <p:cNvPr id="7" name="TextBox 6"/>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8" name="Footer Placeholder 1">
            <a:extLst>
              <a:ext uri="{FF2B5EF4-FFF2-40B4-BE49-F238E27FC236}">
                <a16:creationId xmlns="" xmlns:a16="http://schemas.microsoft.com/office/drawing/2014/main" id="{6DCECEC3-EAE7-7D4B-A515-42366065CCA9}"/>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9" name="Slide Number Placeholder 2">
            <a:extLst>
              <a:ext uri="{FF2B5EF4-FFF2-40B4-BE49-F238E27FC236}">
                <a16:creationId xmlns="" xmlns:a16="http://schemas.microsoft.com/office/drawing/2014/main" id="{353D3FFF-8001-804C-8955-B1130CF73C9F}"/>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6</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33923786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4"/>
          <p:cNvSpPr/>
          <p:nvPr/>
        </p:nvSpPr>
        <p:spPr>
          <a:xfrm>
            <a:off x="446040" y="1468120"/>
            <a:ext cx="8080920" cy="63396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en-US" sz="2600" b="1" strike="noStrike" spc="-1" dirty="0">
                <a:solidFill>
                  <a:srgbClr val="000000"/>
                </a:solidFill>
                <a:uFill>
                  <a:solidFill>
                    <a:srgbClr val="FFFFFF"/>
                  </a:solidFill>
                </a:uFill>
                <a:latin typeface="Avenir Roman" panose="02000503020000020003" pitchFamily="2" charset="0"/>
                <a:ea typeface="Avenir Book"/>
              </a:rPr>
              <a:t>1. Tasks and discussion </a:t>
            </a:r>
            <a:endParaRPr lang="en-US" sz="2800" b="1" strike="noStrike" spc="-1" dirty="0">
              <a:solidFill>
                <a:srgbClr val="000000"/>
              </a:solidFill>
              <a:uFill>
                <a:solidFill>
                  <a:srgbClr val="FFFFFF"/>
                </a:solidFill>
              </a:uFill>
              <a:latin typeface="Avenir Roman" panose="02000503020000020003" pitchFamily="2" charset="0"/>
            </a:endParaRPr>
          </a:p>
        </p:txBody>
      </p:sp>
      <p:sp>
        <p:nvSpPr>
          <p:cNvPr id="206" name="CustomShape 5"/>
          <p:cNvSpPr/>
          <p:nvPr/>
        </p:nvSpPr>
        <p:spPr>
          <a:xfrm>
            <a:off x="446040" y="4357200"/>
            <a:ext cx="8080920" cy="140796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en-US" sz="2400" b="1" strike="noStrike" spc="-1" dirty="0">
                <a:solidFill>
                  <a:srgbClr val="000000"/>
                </a:solidFill>
                <a:uFill>
                  <a:solidFill>
                    <a:srgbClr val="FFFFFF"/>
                  </a:solidFill>
                </a:uFill>
                <a:latin typeface="Avenir Roman" panose="02000503020000020003" pitchFamily="2" charset="0"/>
                <a:ea typeface="Avenir Book"/>
              </a:rPr>
              <a:t>Main idea: </a:t>
            </a:r>
            <a:r>
              <a:rPr lang="en-US" sz="2400" b="0" strike="noStrike" spc="-1" dirty="0">
                <a:solidFill>
                  <a:srgbClr val="000000"/>
                </a:solidFill>
                <a:uFill>
                  <a:solidFill>
                    <a:srgbClr val="FFFFFF"/>
                  </a:solidFill>
                </a:uFill>
                <a:latin typeface="Avenir Roman" panose="02000503020000020003" pitchFamily="2" charset="0"/>
                <a:ea typeface="Avenir Book"/>
              </a:rPr>
              <a:t>„Let’s create our common space, little peace of our common World, full of game and joy.“ </a:t>
            </a:r>
            <a:endParaRPr lang="en-US" sz="2800" b="0" strike="noStrike" spc="-1" dirty="0">
              <a:solidFill>
                <a:srgbClr val="000000"/>
              </a:solidFill>
              <a:uFill>
                <a:solidFill>
                  <a:srgbClr val="FFFFFF"/>
                </a:solidFill>
              </a:uFill>
              <a:latin typeface="Avenir Roman" panose="02000503020000020003" pitchFamily="2" charset="0"/>
            </a:endParaRPr>
          </a:p>
          <a:p>
            <a:pPr marL="357120" indent="-356760" algn="just">
              <a:lnSpc>
                <a:spcPct val="100000"/>
              </a:lnSpc>
            </a:pPr>
            <a:r>
              <a:rPr lang="en-US" sz="2400" b="1" spc="-1" dirty="0">
                <a:solidFill>
                  <a:srgbClr val="000000"/>
                </a:solidFill>
                <a:uFill>
                  <a:solidFill>
                    <a:srgbClr val="FFFFFF"/>
                  </a:solidFill>
                </a:uFill>
                <a:latin typeface="Avenir Roman" panose="02000503020000020003" pitchFamily="2" charset="0"/>
                <a:ea typeface="Avenir Book"/>
              </a:rPr>
              <a:t>Discussion</a:t>
            </a:r>
            <a:r>
              <a:rPr lang="sk-SK" sz="2400" b="0" strike="noStrike" spc="-1" dirty="0">
                <a:solidFill>
                  <a:srgbClr val="000000"/>
                </a:solidFill>
                <a:uFill>
                  <a:solidFill>
                    <a:srgbClr val="FFFFFF"/>
                  </a:solidFill>
                </a:uFill>
                <a:latin typeface="Avenir Roman" panose="02000503020000020003" pitchFamily="2" charset="0"/>
                <a:ea typeface="Avenir Book"/>
              </a:rPr>
              <a:t>: I</a:t>
            </a:r>
            <a:r>
              <a:rPr lang="en-US" sz="2400" b="0" strike="noStrike" spc="-1" dirty="0" err="1">
                <a:solidFill>
                  <a:srgbClr val="000000"/>
                </a:solidFill>
                <a:uFill>
                  <a:solidFill>
                    <a:srgbClr val="FFFFFF"/>
                  </a:solidFill>
                </a:uFill>
                <a:latin typeface="Avenir Roman" panose="02000503020000020003" pitchFamily="2" charset="0"/>
                <a:ea typeface="Avenir Book"/>
              </a:rPr>
              <a:t>magination</a:t>
            </a:r>
            <a:r>
              <a:rPr lang="en-US" sz="2400" b="0" strike="noStrike" spc="-1" dirty="0">
                <a:solidFill>
                  <a:srgbClr val="000000"/>
                </a:solidFill>
                <a:uFill>
                  <a:solidFill>
                    <a:srgbClr val="FFFFFF"/>
                  </a:solidFill>
                </a:uFill>
                <a:latin typeface="Avenir Roman" panose="02000503020000020003" pitchFamily="2" charset="0"/>
                <a:ea typeface="Avenir Book"/>
              </a:rPr>
              <a:t> of the ideal playground</a:t>
            </a:r>
            <a:endParaRPr lang="en-US" sz="2800" b="0" strike="noStrike" spc="-1" dirty="0">
              <a:solidFill>
                <a:srgbClr val="000000"/>
              </a:solidFill>
              <a:uFill>
                <a:solidFill>
                  <a:srgbClr val="FFFFFF"/>
                </a:solidFill>
              </a:uFill>
              <a:latin typeface="Avenir Roman" panose="02000503020000020003" pitchFamily="2" charset="0"/>
            </a:endParaRPr>
          </a:p>
        </p:txBody>
      </p:sp>
      <p:pic>
        <p:nvPicPr>
          <p:cNvPr id="10"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44938" y="2234160"/>
            <a:ext cx="2579394" cy="1834750"/>
          </a:xfrm>
          <a:prstGeom prst="rect">
            <a:avLst/>
          </a:prstGeom>
          <a:ln>
            <a:noFill/>
          </a:ln>
        </p:spPr>
      </p:pic>
      <p:pic>
        <p:nvPicPr>
          <p:cNvPr id="11"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2234157"/>
            <a:ext cx="2464440" cy="1834753"/>
          </a:xfrm>
          <a:prstGeom prst="rect">
            <a:avLst/>
          </a:prstGeom>
          <a:ln>
            <a:noFill/>
          </a:ln>
        </p:spPr>
      </p:pic>
      <p:pic>
        <p:nvPicPr>
          <p:cNvPr id="3" name="Obrázok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71430" y="2234160"/>
            <a:ext cx="2687311" cy="1834750"/>
          </a:xfrm>
          <a:prstGeom prst="rect">
            <a:avLst/>
          </a:prstGeom>
        </p:spPr>
      </p:pic>
      <p:sp>
        <p:nvSpPr>
          <p:cNvPr id="12" name="TextShape 1"/>
          <p:cNvSpPr txBox="1"/>
          <p:nvPr/>
        </p:nvSpPr>
        <p:spPr>
          <a:xfrm>
            <a:off x="457200" y="588040"/>
            <a:ext cx="8229240" cy="647280"/>
          </a:xfrm>
          <a:prstGeom prst="rect">
            <a:avLst/>
          </a:prstGeom>
          <a:noFill/>
          <a:ln>
            <a:noFill/>
          </a:ln>
        </p:spPr>
        <p:txBody>
          <a:bodyPr anchor="ctr"/>
          <a:lstStyle/>
          <a:p>
            <a:pPr>
              <a:lnSpc>
                <a:spcPct val="100000"/>
              </a:lnSpc>
            </a:pPr>
            <a:r>
              <a:rPr lang="de-DE" sz="2800" b="1" spc="-1" dirty="0" err="1">
                <a:solidFill>
                  <a:srgbClr val="4C5F7E"/>
                </a:solidFill>
                <a:uFill>
                  <a:solidFill>
                    <a:srgbClr val="FFFFFF"/>
                  </a:solidFill>
                </a:uFill>
                <a:latin typeface="Avenir Roman" panose="02000503020000020003" pitchFamily="2" charset="0"/>
                <a:ea typeface="Avenir Book"/>
              </a:rPr>
              <a:t>Methodology</a:t>
            </a:r>
            <a:endParaRPr lang="de-DE" spc="-1" dirty="0">
              <a:solidFill>
                <a:srgbClr val="000000"/>
              </a:solidFill>
              <a:uFill>
                <a:solidFill>
                  <a:srgbClr val="FFFFFF"/>
                </a:solidFill>
              </a:uFill>
              <a:latin typeface="Avenir Roman" panose="02000503020000020003" pitchFamily="2" charset="0"/>
            </a:endParaRPr>
          </a:p>
        </p:txBody>
      </p:sp>
      <p:sp>
        <p:nvSpPr>
          <p:cNvPr id="8" name="TextBox 7"/>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16" name="Footer Placeholder 1">
            <a:extLst>
              <a:ext uri="{FF2B5EF4-FFF2-40B4-BE49-F238E27FC236}">
                <a16:creationId xmlns="" xmlns:a16="http://schemas.microsoft.com/office/drawing/2014/main" id="{158588AC-5ABB-CE4D-98D8-3D24AC3DA1C4}"/>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7" name="Slide Number Placeholder 2">
            <a:extLst>
              <a:ext uri="{FF2B5EF4-FFF2-40B4-BE49-F238E27FC236}">
                <a16:creationId xmlns="" xmlns:a16="http://schemas.microsoft.com/office/drawing/2014/main" id="{93DF261D-BE1E-F74D-880B-E77143B09C4C}"/>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7</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16123115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4"/>
          <p:cNvSpPr/>
          <p:nvPr/>
        </p:nvSpPr>
        <p:spPr>
          <a:xfrm>
            <a:off x="502707" y="1313134"/>
            <a:ext cx="8080920" cy="63396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gn="just">
              <a:lnSpc>
                <a:spcPct val="100000"/>
              </a:lnSpc>
            </a:pPr>
            <a:r>
              <a:rPr lang="en-US" sz="2600" b="1" strike="noStrike" spc="-1" dirty="0">
                <a:solidFill>
                  <a:srgbClr val="000000"/>
                </a:solidFill>
                <a:uFill>
                  <a:solidFill>
                    <a:srgbClr val="FFFFFF"/>
                  </a:solidFill>
                </a:uFill>
                <a:latin typeface="Avenir Roman" panose="02000503020000020003" pitchFamily="2" charset="0"/>
                <a:ea typeface="Avenir Book"/>
              </a:rPr>
              <a:t>2. Selection and recognition of external area  </a:t>
            </a:r>
            <a:endParaRPr lang="en-US" sz="2800" b="1" strike="noStrike" spc="-1" dirty="0">
              <a:solidFill>
                <a:srgbClr val="000000"/>
              </a:solidFill>
              <a:uFill>
                <a:solidFill>
                  <a:srgbClr val="FFFFFF"/>
                </a:solidFill>
              </a:uFill>
              <a:latin typeface="Avenir Roman" panose="02000503020000020003" pitchFamily="2" charset="0"/>
            </a:endParaRPr>
          </a:p>
        </p:txBody>
      </p:sp>
      <p:sp>
        <p:nvSpPr>
          <p:cNvPr id="211" name="CustomShape 5"/>
          <p:cNvSpPr/>
          <p:nvPr/>
        </p:nvSpPr>
        <p:spPr>
          <a:xfrm>
            <a:off x="457200" y="3797960"/>
            <a:ext cx="8080920" cy="2094840"/>
          </a:xfrm>
          <a:prstGeom prst="rect">
            <a:avLst/>
          </a:prstGeom>
          <a:noFill/>
          <a:ln>
            <a:noFill/>
          </a:ln>
        </p:spPr>
        <p:style>
          <a:lnRef idx="0">
            <a:scrgbClr r="0" g="0" b="0"/>
          </a:lnRef>
          <a:fillRef idx="0">
            <a:scrgbClr r="0" g="0" b="0"/>
          </a:fillRef>
          <a:effectRef idx="0">
            <a:scrgbClr r="0" g="0" b="0"/>
          </a:effectRef>
          <a:fontRef idx="minor"/>
        </p:style>
        <p:txBody>
          <a:bodyPr/>
          <a:lstStyle/>
          <a:p>
            <a:pPr marL="266760" indent="-266400" algn="just">
              <a:lnSpc>
                <a:spcPct val="100000"/>
              </a:lnSpc>
            </a:pPr>
            <a:r>
              <a:rPr lang="en-US" sz="2400" b="0" strike="noStrike" spc="-1" dirty="0">
                <a:uFill>
                  <a:solidFill>
                    <a:srgbClr val="FFFFFF"/>
                  </a:solidFill>
                </a:uFill>
                <a:latin typeface="Avenir Roman" panose="02000503020000020003" pitchFamily="2" charset="0"/>
                <a:ea typeface="Avenir Book"/>
              </a:rPr>
              <a:t>Evaluation the current state: </a:t>
            </a:r>
            <a:endParaRPr lang="en-US" sz="2800" b="0" strike="noStrike" spc="-1" dirty="0">
              <a:uFill>
                <a:solidFill>
                  <a:srgbClr val="FFFFFF"/>
                </a:solidFill>
              </a:uFill>
              <a:latin typeface="Avenir Roman" panose="02000503020000020003" pitchFamily="2" charset="0"/>
            </a:endParaRPr>
          </a:p>
          <a:p>
            <a:pPr marL="266760" indent="-266400" algn="just">
              <a:lnSpc>
                <a:spcPct val="100000"/>
              </a:lnSpc>
              <a:buClr>
                <a:srgbClr val="BE002D"/>
              </a:buClr>
              <a:buFont typeface="Times New Roman"/>
              <a:buChar char="•"/>
            </a:pPr>
            <a:r>
              <a:rPr lang="en-US" sz="2400" b="0" strike="noStrike" spc="-1" dirty="0">
                <a:uFill>
                  <a:solidFill>
                    <a:srgbClr val="FFFFFF"/>
                  </a:solidFill>
                </a:uFill>
                <a:latin typeface="Avenir Roman" panose="02000503020000020003" pitchFamily="2" charset="0"/>
                <a:ea typeface="Avenir Book"/>
              </a:rPr>
              <a:t>purpose of individual objects and surfaces</a:t>
            </a:r>
            <a:endParaRPr lang="en-US" sz="2800" b="0" strike="noStrike" spc="-1" dirty="0">
              <a:uFill>
                <a:solidFill>
                  <a:srgbClr val="FFFFFF"/>
                </a:solidFill>
              </a:uFill>
              <a:latin typeface="Avenir Roman" panose="02000503020000020003" pitchFamily="2" charset="0"/>
            </a:endParaRPr>
          </a:p>
          <a:p>
            <a:pPr marL="266760" indent="-266400" algn="just">
              <a:lnSpc>
                <a:spcPct val="100000"/>
              </a:lnSpc>
              <a:buClr>
                <a:srgbClr val="BE002D"/>
              </a:buClr>
              <a:buFont typeface="Times New Roman"/>
              <a:buChar char="•"/>
            </a:pPr>
            <a:r>
              <a:rPr lang="en-US" sz="2400" b="0" strike="noStrike" spc="-1" dirty="0">
                <a:uFill>
                  <a:solidFill>
                    <a:srgbClr val="FFFFFF"/>
                  </a:solidFill>
                </a:uFill>
                <a:latin typeface="Avenir Roman" panose="02000503020000020003" pitchFamily="2" charset="0"/>
                <a:ea typeface="Avenir Book"/>
              </a:rPr>
              <a:t>character of the landscape surroundings </a:t>
            </a:r>
            <a:endParaRPr lang="en-US" sz="2800" b="0" strike="noStrike" spc="-1" dirty="0">
              <a:uFill>
                <a:solidFill>
                  <a:srgbClr val="FFFFFF"/>
                </a:solidFill>
              </a:uFill>
              <a:latin typeface="Avenir Roman" panose="02000503020000020003" pitchFamily="2" charset="0"/>
            </a:endParaRPr>
          </a:p>
          <a:p>
            <a:pPr marL="266760" indent="-266400" algn="just">
              <a:lnSpc>
                <a:spcPct val="100000"/>
              </a:lnSpc>
              <a:buClr>
                <a:srgbClr val="BE002D"/>
              </a:buClr>
              <a:buFont typeface="Times New Roman"/>
              <a:buChar char="•"/>
            </a:pPr>
            <a:r>
              <a:rPr lang="en-US" sz="2400" b="0" strike="noStrike" spc="-1" dirty="0">
                <a:uFill>
                  <a:solidFill>
                    <a:srgbClr val="FFFFFF"/>
                  </a:solidFill>
                </a:uFill>
                <a:latin typeface="Avenir Roman" panose="02000503020000020003" pitchFamily="2" charset="0"/>
                <a:ea typeface="Avenir Book"/>
              </a:rPr>
              <a:t>assessment of facilities</a:t>
            </a:r>
            <a:endParaRPr lang="en-US" sz="2800" b="0" strike="noStrike" spc="-1" dirty="0">
              <a:uFill>
                <a:solidFill>
                  <a:srgbClr val="FFFFFF"/>
                </a:solidFill>
              </a:uFill>
              <a:latin typeface="Avenir Roman" panose="02000503020000020003" pitchFamily="2" charset="0"/>
            </a:endParaRPr>
          </a:p>
          <a:p>
            <a:pPr marL="266760" indent="-266400" algn="just">
              <a:lnSpc>
                <a:spcPct val="100000"/>
              </a:lnSpc>
              <a:buClr>
                <a:srgbClr val="BE002D"/>
              </a:buClr>
              <a:buFont typeface="Times New Roman"/>
              <a:buChar char="•"/>
            </a:pPr>
            <a:r>
              <a:rPr lang="en-US" sz="2400" b="0" strike="noStrike" spc="-1" dirty="0">
                <a:uFill>
                  <a:solidFill>
                    <a:srgbClr val="FFFFFF"/>
                  </a:solidFill>
                </a:uFill>
                <a:latin typeface="Avenir Roman" panose="02000503020000020003" pitchFamily="2" charset="0"/>
                <a:ea typeface="Avenir Book"/>
              </a:rPr>
              <a:t>presence or absence of facilities and services</a:t>
            </a:r>
            <a:endParaRPr lang="en-US" sz="2800" b="0" strike="noStrike" spc="-1" dirty="0">
              <a:uFill>
                <a:solidFill>
                  <a:srgbClr val="FFFFFF"/>
                </a:solidFill>
              </a:uFill>
              <a:latin typeface="Avenir Roman" panose="02000503020000020003" pitchFamily="2" charset="0"/>
            </a:endParaRPr>
          </a:p>
        </p:txBody>
      </p:sp>
      <p:pic>
        <p:nvPicPr>
          <p:cNvPr id="214" name="Picture 1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0079" y="2033459"/>
            <a:ext cx="2331721" cy="1764501"/>
          </a:xfrm>
          <a:prstGeom prst="rect">
            <a:avLst/>
          </a:prstGeom>
          <a:ln>
            <a:noFill/>
          </a:ln>
        </p:spPr>
      </p:pic>
      <p:pic>
        <p:nvPicPr>
          <p:cNvPr id="215"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62158" y="2033459"/>
            <a:ext cx="2534722" cy="1731600"/>
          </a:xfrm>
          <a:prstGeom prst="rect">
            <a:avLst/>
          </a:prstGeom>
          <a:ln>
            <a:noFill/>
          </a:ln>
        </p:spPr>
      </p:pic>
      <p:pic>
        <p:nvPicPr>
          <p:cNvPr id="12" name="Picture 4"/>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6087239" y="1990295"/>
            <a:ext cx="2332441" cy="1756150"/>
          </a:xfrm>
          <a:prstGeom prst="rect">
            <a:avLst/>
          </a:prstGeom>
          <a:ln>
            <a:noFill/>
          </a:ln>
        </p:spPr>
      </p:pic>
      <p:sp>
        <p:nvSpPr>
          <p:cNvPr id="9" name="TextShape 1"/>
          <p:cNvSpPr txBox="1"/>
          <p:nvPr/>
        </p:nvSpPr>
        <p:spPr>
          <a:xfrm>
            <a:off x="457200" y="588040"/>
            <a:ext cx="8229240" cy="647280"/>
          </a:xfrm>
          <a:prstGeom prst="rect">
            <a:avLst/>
          </a:prstGeom>
          <a:noFill/>
          <a:ln>
            <a:noFill/>
          </a:ln>
        </p:spPr>
        <p:txBody>
          <a:bodyPr anchor="ctr"/>
          <a:lstStyle/>
          <a:p>
            <a:pPr>
              <a:lnSpc>
                <a:spcPct val="100000"/>
              </a:lnSpc>
            </a:pPr>
            <a:r>
              <a:rPr lang="de-DE" sz="2800" b="1" spc="-1" dirty="0" err="1">
                <a:solidFill>
                  <a:srgbClr val="4C5F7E"/>
                </a:solidFill>
                <a:uFill>
                  <a:solidFill>
                    <a:srgbClr val="FFFFFF"/>
                  </a:solidFill>
                </a:uFill>
                <a:latin typeface="Avenir Roman" panose="02000503020000020003" pitchFamily="2" charset="0"/>
                <a:ea typeface="Avenir Book"/>
              </a:rPr>
              <a:t>Methodology</a:t>
            </a:r>
            <a:endParaRPr lang="de-DE" spc="-1" dirty="0">
              <a:solidFill>
                <a:srgbClr val="000000"/>
              </a:solidFill>
              <a:uFill>
                <a:solidFill>
                  <a:srgbClr val="FFFFFF"/>
                </a:solidFill>
              </a:uFill>
              <a:latin typeface="Avenir Roman" panose="02000503020000020003" pitchFamily="2" charset="0"/>
            </a:endParaRPr>
          </a:p>
        </p:txBody>
      </p:sp>
      <p:sp>
        <p:nvSpPr>
          <p:cNvPr id="8" name="TextBox 7"/>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10" name="Footer Placeholder 1">
            <a:extLst>
              <a:ext uri="{FF2B5EF4-FFF2-40B4-BE49-F238E27FC236}">
                <a16:creationId xmlns="" xmlns:a16="http://schemas.microsoft.com/office/drawing/2014/main" id="{4A0B5690-C436-C046-A8A1-E8E070073B86}"/>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1" name="Slide Number Placeholder 2">
            <a:extLst>
              <a:ext uri="{FF2B5EF4-FFF2-40B4-BE49-F238E27FC236}">
                <a16:creationId xmlns="" xmlns:a16="http://schemas.microsoft.com/office/drawing/2014/main" id="{BC971B16-4657-D344-A71B-695D551C6AC6}"/>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8</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12470372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457200" y="1165680"/>
            <a:ext cx="8229240" cy="647280"/>
          </a:xfrm>
          <a:prstGeom prst="rect">
            <a:avLst/>
          </a:prstGeom>
          <a:noFill/>
          <a:ln>
            <a:noFill/>
          </a:ln>
        </p:spPr>
        <p:txBody>
          <a:bodyPr anchor="ctr"/>
          <a:lstStyle/>
          <a:p>
            <a:pPr>
              <a:lnSpc>
                <a:spcPct val="100000"/>
              </a:lnSpc>
            </a:pPr>
            <a:endParaRPr lang="de-DE" sz="1800" b="0" strike="noStrike" spc="-1" dirty="0">
              <a:solidFill>
                <a:srgbClr val="000000"/>
              </a:solidFill>
              <a:uFill>
                <a:solidFill>
                  <a:srgbClr val="FFFFFF"/>
                </a:solidFill>
              </a:uFill>
              <a:latin typeface="Avenir Roman" panose="02000503020000020003" pitchFamily="2" charset="0"/>
            </a:endParaRPr>
          </a:p>
        </p:txBody>
      </p:sp>
      <p:sp>
        <p:nvSpPr>
          <p:cNvPr id="219" name="CustomShape 4"/>
          <p:cNvSpPr/>
          <p:nvPr/>
        </p:nvSpPr>
        <p:spPr>
          <a:xfrm>
            <a:off x="457200" y="1280600"/>
            <a:ext cx="8534400" cy="108288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356760">
              <a:lnSpc>
                <a:spcPct val="100000"/>
              </a:lnSpc>
            </a:pPr>
            <a:r>
              <a:rPr lang="en-US" sz="2600" b="1" strike="noStrike" spc="-1" dirty="0">
                <a:solidFill>
                  <a:srgbClr val="000000"/>
                </a:solidFill>
                <a:uFill>
                  <a:solidFill>
                    <a:srgbClr val="FFFFFF"/>
                  </a:solidFill>
                </a:uFill>
                <a:latin typeface="Avenir Roman" panose="02000503020000020003" pitchFamily="2" charset="0"/>
                <a:ea typeface="Avenir Book"/>
              </a:rPr>
              <a:t>3. Select areas for new functional use and define priorities </a:t>
            </a:r>
            <a:endParaRPr lang="en-US" sz="2600" b="1" strike="noStrike" spc="-1" dirty="0">
              <a:solidFill>
                <a:srgbClr val="000000"/>
              </a:solidFill>
              <a:uFill>
                <a:solidFill>
                  <a:srgbClr val="FFFFFF"/>
                </a:solidFill>
              </a:uFill>
              <a:latin typeface="Avenir Roman" panose="02000503020000020003" pitchFamily="2" charset="0"/>
            </a:endParaRPr>
          </a:p>
        </p:txBody>
      </p:sp>
      <p:sp>
        <p:nvSpPr>
          <p:cNvPr id="220" name="CustomShape 5"/>
          <p:cNvSpPr/>
          <p:nvPr/>
        </p:nvSpPr>
        <p:spPr>
          <a:xfrm>
            <a:off x="457200" y="4464039"/>
            <a:ext cx="8080920" cy="1301760"/>
          </a:xfrm>
          <a:prstGeom prst="rect">
            <a:avLst/>
          </a:prstGeom>
          <a:noFill/>
          <a:ln>
            <a:noFill/>
          </a:ln>
        </p:spPr>
        <p:style>
          <a:lnRef idx="0">
            <a:scrgbClr r="0" g="0" b="0"/>
          </a:lnRef>
          <a:fillRef idx="0">
            <a:scrgbClr r="0" g="0" b="0"/>
          </a:fillRef>
          <a:effectRef idx="0">
            <a:scrgbClr r="0" g="0" b="0"/>
          </a:effectRef>
          <a:fontRef idx="minor"/>
        </p:style>
        <p:txBody>
          <a:bodyPr/>
          <a:lstStyle/>
          <a:p>
            <a:pPr marL="357120" indent="-26640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replacement or reparation of existing equipment's</a:t>
            </a:r>
            <a:endParaRPr lang="en-US" sz="2800" b="0" strike="noStrike" spc="-1" dirty="0">
              <a:uFill>
                <a:solidFill>
                  <a:srgbClr val="FFFFFF"/>
                </a:solidFill>
              </a:uFill>
              <a:latin typeface="Avenir Roman" panose="02000503020000020003" pitchFamily="2" charset="0"/>
            </a:endParaRPr>
          </a:p>
          <a:p>
            <a:pPr marL="357120" indent="-26640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enrichment of existing playground with new elements</a:t>
            </a:r>
            <a:endParaRPr lang="en-US" sz="2800" b="0" strike="noStrike" spc="-1" dirty="0">
              <a:uFill>
                <a:solidFill>
                  <a:srgbClr val="FFFFFF"/>
                </a:solidFill>
              </a:uFill>
              <a:latin typeface="Avenir Roman" panose="02000503020000020003" pitchFamily="2" charset="0"/>
            </a:endParaRPr>
          </a:p>
          <a:p>
            <a:pPr marL="357120" indent="-266400" algn="just">
              <a:lnSpc>
                <a:spcPct val="100000"/>
              </a:lnSpc>
              <a:buClr>
                <a:srgbClr val="BE002D"/>
              </a:buClr>
              <a:buFont typeface="Arial"/>
              <a:buChar char="•"/>
            </a:pPr>
            <a:r>
              <a:rPr lang="en-US" sz="2400" b="0" strike="noStrike" spc="-1" dirty="0">
                <a:uFill>
                  <a:solidFill>
                    <a:srgbClr val="FFFFFF"/>
                  </a:solidFill>
                </a:uFill>
                <a:latin typeface="Avenir Roman" panose="02000503020000020003" pitchFamily="2" charset="0"/>
                <a:ea typeface="Avenir Book"/>
              </a:rPr>
              <a:t>design a new playground </a:t>
            </a:r>
            <a:endParaRPr lang="en-US" sz="2800" b="0" strike="noStrike" spc="-1" dirty="0">
              <a:uFill>
                <a:solidFill>
                  <a:srgbClr val="FFFFFF"/>
                </a:solidFill>
              </a:uFill>
              <a:latin typeface="Avenir Roman" panose="02000503020000020003" pitchFamily="2" charset="0"/>
            </a:endParaRPr>
          </a:p>
        </p:txBody>
      </p:sp>
      <p:pic>
        <p:nvPicPr>
          <p:cNvPr id="221" name="Picture 10"/>
          <p:cNvPicPr/>
          <p:nvPr/>
        </p:nvPicPr>
        <p:blipFill>
          <a:blip r:embed="rId2"/>
          <a:stretch/>
        </p:blipFill>
        <p:spPr>
          <a:xfrm>
            <a:off x="942522" y="2223307"/>
            <a:ext cx="3629298" cy="2152750"/>
          </a:xfrm>
          <a:prstGeom prst="rect">
            <a:avLst/>
          </a:prstGeom>
          <a:ln>
            <a:noFill/>
          </a:ln>
        </p:spPr>
      </p:pic>
      <p:pic>
        <p:nvPicPr>
          <p:cNvPr id="223" name="Picture 8"/>
          <p:cNvPicPr/>
          <p:nvPr/>
        </p:nvPicPr>
        <p:blipFill>
          <a:blip r:embed="rId3" cstate="screen">
            <a:extLst>
              <a:ext uri="{28A0092B-C50C-407E-A947-70E740481C1C}">
                <a14:useLocalDpi xmlns:a14="http://schemas.microsoft.com/office/drawing/2010/main"/>
              </a:ext>
            </a:extLst>
          </a:blip>
          <a:srcRect/>
          <a:stretch/>
        </p:blipFill>
        <p:spPr>
          <a:xfrm>
            <a:off x="4885509" y="2223307"/>
            <a:ext cx="3383280" cy="2152750"/>
          </a:xfrm>
          <a:prstGeom prst="rect">
            <a:avLst/>
          </a:prstGeom>
          <a:ln>
            <a:noFill/>
          </a:ln>
        </p:spPr>
      </p:pic>
      <p:pic>
        <p:nvPicPr>
          <p:cNvPr id="224" name="Picture 15"/>
          <p:cNvPicPr/>
          <p:nvPr/>
        </p:nvPicPr>
        <p:blipFill>
          <a:blip r:embed="rId4" cstate="screen">
            <a:extLst>
              <a:ext uri="{28A0092B-C50C-407E-A947-70E740481C1C}">
                <a14:useLocalDpi xmlns:a14="http://schemas.microsoft.com/office/drawing/2010/main"/>
              </a:ext>
            </a:extLst>
          </a:blip>
          <a:srcRect/>
          <a:stretch/>
        </p:blipFill>
        <p:spPr>
          <a:xfrm>
            <a:off x="5514480" y="3102480"/>
            <a:ext cx="1342800" cy="1132560"/>
          </a:xfrm>
          <a:prstGeom prst="rect">
            <a:avLst/>
          </a:prstGeom>
          <a:ln>
            <a:noFill/>
          </a:ln>
        </p:spPr>
      </p:pic>
      <p:sp>
        <p:nvSpPr>
          <p:cNvPr id="10" name="TextShape 1"/>
          <p:cNvSpPr txBox="1"/>
          <p:nvPr/>
        </p:nvSpPr>
        <p:spPr>
          <a:xfrm>
            <a:off x="457200" y="588040"/>
            <a:ext cx="8229240" cy="647280"/>
          </a:xfrm>
          <a:prstGeom prst="rect">
            <a:avLst/>
          </a:prstGeom>
          <a:noFill/>
          <a:ln>
            <a:noFill/>
          </a:ln>
        </p:spPr>
        <p:txBody>
          <a:bodyPr anchor="ctr"/>
          <a:lstStyle/>
          <a:p>
            <a:pPr>
              <a:lnSpc>
                <a:spcPct val="100000"/>
              </a:lnSpc>
            </a:pPr>
            <a:r>
              <a:rPr lang="de-DE" sz="2800" b="1" spc="-1" dirty="0" err="1">
                <a:solidFill>
                  <a:srgbClr val="4C5F7E"/>
                </a:solidFill>
                <a:uFill>
                  <a:solidFill>
                    <a:srgbClr val="FFFFFF"/>
                  </a:solidFill>
                </a:uFill>
                <a:latin typeface="Avenir Roman" panose="02000503020000020003" pitchFamily="2" charset="0"/>
                <a:ea typeface="Avenir Book"/>
              </a:rPr>
              <a:t>Methodology</a:t>
            </a:r>
            <a:endParaRPr lang="de-DE" spc="-1" dirty="0">
              <a:solidFill>
                <a:srgbClr val="000000"/>
              </a:solidFill>
              <a:uFill>
                <a:solidFill>
                  <a:srgbClr val="FFFFFF"/>
                </a:solidFill>
              </a:uFill>
              <a:latin typeface="Avenir Roman" panose="02000503020000020003" pitchFamily="2" charset="0"/>
            </a:endParaRPr>
          </a:p>
        </p:txBody>
      </p:sp>
      <p:sp>
        <p:nvSpPr>
          <p:cNvPr id="9" name="TextBox 8"/>
          <p:cNvSpPr txBox="1"/>
          <p:nvPr/>
        </p:nvSpPr>
        <p:spPr>
          <a:xfrm>
            <a:off x="1876845" y="6327004"/>
            <a:ext cx="2742217" cy="400110"/>
          </a:xfrm>
          <a:prstGeom prst="rect">
            <a:avLst/>
          </a:prstGeom>
          <a:noFill/>
          <a:ln>
            <a:noFill/>
          </a:ln>
        </p:spPr>
        <p:txBody>
          <a:bodyPr wrap="square" rtlCol="0">
            <a:spAutoFit/>
          </a:bodyPr>
          <a:lstStyle/>
          <a:p>
            <a:r>
              <a:rPr lang="en-US" sz="1000" dirty="0">
                <a:solidFill>
                  <a:schemeClr val="tx2">
                    <a:lumMod val="60000"/>
                    <a:lumOff val="40000"/>
                  </a:schemeClr>
                </a:solidFill>
                <a:latin typeface="Avenir Roman" panose="02000503020000020003" pitchFamily="2" charset="0"/>
              </a:rPr>
              <a:t>Constantine the Philosopher University in Nitra</a:t>
            </a:r>
          </a:p>
        </p:txBody>
      </p:sp>
      <p:sp>
        <p:nvSpPr>
          <p:cNvPr id="11" name="Footer Placeholder 1">
            <a:extLst>
              <a:ext uri="{FF2B5EF4-FFF2-40B4-BE49-F238E27FC236}">
                <a16:creationId xmlns="" xmlns:a16="http://schemas.microsoft.com/office/drawing/2014/main" id="{D1CD26C9-07DB-F84D-BC98-50C509580D95}"/>
              </a:ext>
            </a:extLst>
          </p:cNvPr>
          <p:cNvSpPr txBox="1">
            <a:spLocks/>
          </p:cNvSpPr>
          <p:nvPr/>
        </p:nvSpPr>
        <p:spPr>
          <a:xfrm>
            <a:off x="5772149" y="121415"/>
            <a:ext cx="2647951"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CC023B"/>
                </a:solidFill>
                <a:latin typeface="Avenir Roman" panose="02000503020000020003" pitchFamily="2" charset="0"/>
              </a:rPr>
              <a:t>Intercultural Mathematics Learning outside of School</a:t>
            </a:r>
          </a:p>
        </p:txBody>
      </p:sp>
      <p:sp>
        <p:nvSpPr>
          <p:cNvPr id="12" name="Slide Number Placeholder 2">
            <a:extLst>
              <a:ext uri="{FF2B5EF4-FFF2-40B4-BE49-F238E27FC236}">
                <a16:creationId xmlns="" xmlns:a16="http://schemas.microsoft.com/office/drawing/2014/main" id="{1FB475B2-2FF7-4B4D-A33A-4799081941F3}"/>
              </a:ext>
            </a:extLst>
          </p:cNvPr>
          <p:cNvSpPr txBox="1">
            <a:spLocks/>
          </p:cNvSpPr>
          <p:nvPr/>
        </p:nvSpPr>
        <p:spPr>
          <a:xfrm>
            <a:off x="8333387" y="118817"/>
            <a:ext cx="588616"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800" dirty="0">
                <a:latin typeface="Avenir Roman" panose="02000503020000020003" pitchFamily="2" charset="0"/>
              </a:rPr>
              <a:t>|  </a:t>
            </a:r>
            <a:fld id="{9DD0088F-7E4A-9C4B-9ED2-72FAF1293163}" type="slidenum">
              <a:rPr lang="es-ES_tradnl" sz="800" smtClean="0">
                <a:latin typeface="Avenir Roman" panose="02000503020000020003" pitchFamily="2" charset="0"/>
              </a:rPr>
              <a:pPr/>
              <a:t>9</a:t>
            </a:fld>
            <a:endParaRPr lang="es-ES_tradnl" sz="800" dirty="0">
              <a:latin typeface="Avenir Roman" panose="02000503020000020003" pitchFamily="2" charset="0"/>
            </a:endParaRPr>
          </a:p>
        </p:txBody>
      </p:sp>
    </p:spTree>
    <p:extLst>
      <p:ext uri="{BB962C8B-B14F-4D97-AF65-F5344CB8AC3E}">
        <p14:creationId xmlns:p14="http://schemas.microsoft.com/office/powerpoint/2010/main" val="25910964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TotalTime>
  <Words>990</Words>
  <Application>Microsoft Macintosh PowerPoint</Application>
  <PresentationFormat>Presentación en pantalla (4:3)</PresentationFormat>
  <Paragraphs>135</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Avenir Book</vt:lpstr>
      <vt:lpstr>Avenir Roman</vt:lpstr>
      <vt:lpstr>Calibri</vt:lpstr>
      <vt:lpstr>Lucida Grande</vt:lpstr>
      <vt:lpstr>Times New Roman</vt:lpstr>
      <vt:lpstr>Wingdings</vt:lpstr>
      <vt:lpstr>Arial</vt:lpstr>
      <vt:lpstr>Office-Design</vt:lpstr>
      <vt:lpstr> Intercultural Mathematics Learning Outside of School</vt:lpstr>
      <vt:lpstr>Introduction</vt:lpstr>
      <vt:lpstr>Activity 1.1    Discussion 1</vt:lpstr>
      <vt:lpstr>Activity 1.1     Movie</vt:lpstr>
      <vt:lpstr>Activity 1.1    Discussion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Activity 2.1    Pedagogical approaches applied</vt:lpstr>
      <vt:lpstr>Activity 2.2     Key competences development</vt:lpstr>
      <vt:lpstr>Activity 3.1     Conductive diversity</vt:lpstr>
      <vt:lpstr>Further Discussion</vt:lpstr>
      <vt:lpstr>Presentación de PowerPoint</vt:lpstr>
    </vt:vector>
  </TitlesOfParts>
  <Manager>IncluSMe (antquesa)</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Mathematics Learning Outside the School</dc:title>
  <dc:subject>Module 10 Presentation</dc:subject>
  <dc:creator>Ulrich IncluSMe project (grant no. 2016-1-DE01-KA203-002910) 2016-2019, lead contributions by Constantine the Philosopher University in Nitra, Slovakia.  CC-BY-NC-SA 4.0 license granted (find explicit terms of use at: https://creativecommons.org/licenses/</dc:creator>
  <cp:keywords/>
  <dc:description/>
  <cp:lastModifiedBy>Shsk</cp:lastModifiedBy>
  <cp:revision>249</cp:revision>
  <dcterms:created xsi:type="dcterms:W3CDTF">2017-02-28T10:46:16Z</dcterms:created>
  <dcterms:modified xsi:type="dcterms:W3CDTF">2019-08-03T15:58:28Z</dcterms:modified>
  <cp:category/>
</cp:coreProperties>
</file>