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82"/>
  </p:notesMasterIdLst>
  <p:handoutMasterIdLst>
    <p:handoutMasterId r:id="rId83"/>
  </p:handoutMasterIdLst>
  <p:sldIdLst>
    <p:sldId id="256" r:id="rId2"/>
    <p:sldId id="280" r:id="rId3"/>
    <p:sldId id="281" r:id="rId4"/>
    <p:sldId id="304" r:id="rId5"/>
    <p:sldId id="282" r:id="rId6"/>
    <p:sldId id="299" r:id="rId7"/>
    <p:sldId id="368" r:id="rId8"/>
    <p:sldId id="369" r:id="rId9"/>
    <p:sldId id="305" r:id="rId10"/>
    <p:sldId id="296" r:id="rId11"/>
    <p:sldId id="284" r:id="rId12"/>
    <p:sldId id="353" r:id="rId13"/>
    <p:sldId id="306" r:id="rId14"/>
    <p:sldId id="370" r:id="rId15"/>
    <p:sldId id="372" r:id="rId16"/>
    <p:sldId id="373" r:id="rId17"/>
    <p:sldId id="374" r:id="rId18"/>
    <p:sldId id="295" r:id="rId19"/>
    <p:sldId id="313" r:id="rId20"/>
    <p:sldId id="352" r:id="rId21"/>
    <p:sldId id="312" r:id="rId22"/>
    <p:sldId id="329" r:id="rId23"/>
    <p:sldId id="365" r:id="rId24"/>
    <p:sldId id="355" r:id="rId25"/>
    <p:sldId id="356" r:id="rId26"/>
    <p:sldId id="357" r:id="rId27"/>
    <p:sldId id="358" r:id="rId28"/>
    <p:sldId id="366" r:id="rId29"/>
    <p:sldId id="367" r:id="rId30"/>
    <p:sldId id="359" r:id="rId31"/>
    <p:sldId id="375" r:id="rId32"/>
    <p:sldId id="360" r:id="rId33"/>
    <p:sldId id="361" r:id="rId34"/>
    <p:sldId id="362" r:id="rId35"/>
    <p:sldId id="363" r:id="rId36"/>
    <p:sldId id="364" r:id="rId37"/>
    <p:sldId id="308" r:id="rId38"/>
    <p:sldId id="297" r:id="rId39"/>
    <p:sldId id="348" r:id="rId40"/>
    <p:sldId id="349" r:id="rId41"/>
    <p:sldId id="318" r:id="rId42"/>
    <p:sldId id="298" r:id="rId43"/>
    <p:sldId id="316" r:id="rId44"/>
    <p:sldId id="319" r:id="rId45"/>
    <p:sldId id="351" r:id="rId46"/>
    <p:sldId id="320" r:id="rId47"/>
    <p:sldId id="321" r:id="rId48"/>
    <p:sldId id="377" r:id="rId49"/>
    <p:sldId id="378" r:id="rId50"/>
    <p:sldId id="317" r:id="rId51"/>
    <p:sldId id="326" r:id="rId52"/>
    <p:sldId id="328" r:id="rId53"/>
    <p:sldId id="309" r:id="rId54"/>
    <p:sldId id="301" r:id="rId55"/>
    <p:sldId id="330" r:id="rId56"/>
    <p:sldId id="354" r:id="rId57"/>
    <p:sldId id="379" r:id="rId58"/>
    <p:sldId id="380" r:id="rId59"/>
    <p:sldId id="381" r:id="rId60"/>
    <p:sldId id="382" r:id="rId61"/>
    <p:sldId id="383" r:id="rId62"/>
    <p:sldId id="331" r:id="rId63"/>
    <p:sldId id="334" r:id="rId64"/>
    <p:sldId id="344" r:id="rId65"/>
    <p:sldId id="345" r:id="rId66"/>
    <p:sldId id="384" r:id="rId67"/>
    <p:sldId id="346" r:id="rId68"/>
    <p:sldId id="343" r:id="rId69"/>
    <p:sldId id="385" r:id="rId70"/>
    <p:sldId id="310" r:id="rId71"/>
    <p:sldId id="302" r:id="rId72"/>
    <p:sldId id="335" r:id="rId73"/>
    <p:sldId id="337" r:id="rId74"/>
    <p:sldId id="336" r:id="rId75"/>
    <p:sldId id="339" r:id="rId76"/>
    <p:sldId id="341" r:id="rId77"/>
    <p:sldId id="303" r:id="rId78"/>
    <p:sldId id="333" r:id="rId79"/>
    <p:sldId id="386" r:id="rId80"/>
    <p:sldId id="387" r:id="rId81"/>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p15:clr>
            <a:srgbClr val="A4A3A4"/>
          </p15:clr>
        </p15:guide>
        <p15:guide id="2" pos="288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23B"/>
    <a:srgbClr val="A0B051"/>
    <a:srgbClr val="C1D260"/>
    <a:srgbClr val="4C5F7E"/>
    <a:srgbClr val="3B4C6A"/>
    <a:srgbClr val="002369"/>
    <a:srgbClr val="001470"/>
    <a:srgbClr val="BE002D"/>
    <a:srgbClr val="B4CB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43" autoAdjust="0"/>
    <p:restoredTop sz="89248" autoAdjust="0"/>
  </p:normalViewPr>
  <p:slideViewPr>
    <p:cSldViewPr snapToGrid="0" snapToObjects="1" showGuides="1">
      <p:cViewPr varScale="1">
        <p:scale>
          <a:sx n="82" d="100"/>
          <a:sy n="82" d="100"/>
        </p:scale>
        <p:origin x="1376" y="160"/>
      </p:cViewPr>
      <p:guideLst>
        <p:guide orient="horz" pos="2205"/>
        <p:guide pos="2886"/>
      </p:guideLst>
    </p:cSldViewPr>
  </p:slideViewPr>
  <p:outlineViewPr>
    <p:cViewPr>
      <p:scale>
        <a:sx n="33" d="100"/>
        <a:sy n="33" d="100"/>
      </p:scale>
      <p:origin x="120" y="7464"/>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1" d="100"/>
          <a:sy n="101" d="100"/>
        </p:scale>
        <p:origin x="3928" y="208"/>
      </p:cViewPr>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8F0A0D-477E-DC4F-B531-1E023896D46C}" type="doc">
      <dgm:prSet loTypeId="urn:microsoft.com/office/officeart/2008/layout/HorizontalMultiLevelHierarchy" loCatId="" qsTypeId="urn:microsoft.com/office/officeart/2009/2/quickstyle/3D8" qsCatId="3D" csTypeId="urn:microsoft.com/office/officeart/2005/8/colors/colorful2" csCatId="colorful" phldr="1"/>
      <dgm:spPr/>
      <dgm:t>
        <a:bodyPr/>
        <a:lstStyle/>
        <a:p>
          <a:endParaRPr lang="en-US"/>
        </a:p>
      </dgm:t>
    </dgm:pt>
    <dgm:pt modelId="{BB706844-1ECB-3B4F-B98A-3A27B8633872}">
      <dgm:prSet phldrT="[Text]"/>
      <dgm:spPr/>
      <dgm:t>
        <a:bodyPr/>
        <a:lstStyle/>
        <a:p>
          <a:r>
            <a:rPr lang="en-US" dirty="0"/>
            <a:t>Assessment practices</a:t>
          </a:r>
        </a:p>
      </dgm:t>
    </dgm:pt>
    <dgm:pt modelId="{F9B80BC3-6132-224D-9434-FFCFF458EBD0}" type="parTrans" cxnId="{886C069E-6F6D-534F-B4D4-05A8C543AD1B}">
      <dgm:prSet/>
      <dgm:spPr/>
      <dgm:t>
        <a:bodyPr/>
        <a:lstStyle/>
        <a:p>
          <a:endParaRPr lang="en-US"/>
        </a:p>
      </dgm:t>
    </dgm:pt>
    <dgm:pt modelId="{3EADEEF7-3C04-2840-8813-848F046AFCB8}" type="sibTrans" cxnId="{886C069E-6F6D-534F-B4D4-05A8C543AD1B}">
      <dgm:prSet/>
      <dgm:spPr/>
      <dgm:t>
        <a:bodyPr/>
        <a:lstStyle/>
        <a:p>
          <a:endParaRPr lang="en-US"/>
        </a:p>
      </dgm:t>
    </dgm:pt>
    <dgm:pt modelId="{65936755-8C3E-C847-A3FD-E7C734DB39D0}">
      <dgm:prSet phldrT="[Text]"/>
      <dgm:spPr/>
      <dgm:t>
        <a:bodyPr/>
        <a:lstStyle/>
        <a:p>
          <a:r>
            <a:rPr lang="en-US" dirty="0"/>
            <a:t>Psychometrics</a:t>
          </a:r>
        </a:p>
      </dgm:t>
    </dgm:pt>
    <dgm:pt modelId="{1FCE64E4-D986-6740-A704-4271AE3DBA9E}" type="parTrans" cxnId="{76C46BA4-0851-324F-8FA9-88BB6E96DDB3}">
      <dgm:prSet/>
      <dgm:spPr/>
      <dgm:t>
        <a:bodyPr/>
        <a:lstStyle/>
        <a:p>
          <a:endParaRPr lang="en-US"/>
        </a:p>
      </dgm:t>
    </dgm:pt>
    <dgm:pt modelId="{D24758EC-AD6E-1942-9920-6C9288F15C98}" type="sibTrans" cxnId="{76C46BA4-0851-324F-8FA9-88BB6E96DDB3}">
      <dgm:prSet/>
      <dgm:spPr/>
      <dgm:t>
        <a:bodyPr/>
        <a:lstStyle/>
        <a:p>
          <a:endParaRPr lang="en-US"/>
        </a:p>
      </dgm:t>
    </dgm:pt>
    <dgm:pt modelId="{9F99079F-F2DB-EC43-A942-3BCE72E87A79}">
      <dgm:prSet phldrT="[Text]"/>
      <dgm:spPr/>
      <dgm:t>
        <a:bodyPr/>
        <a:lstStyle/>
        <a:p>
          <a:r>
            <a:rPr lang="en-US" dirty="0"/>
            <a:t>Constructivism</a:t>
          </a:r>
        </a:p>
      </dgm:t>
    </dgm:pt>
    <dgm:pt modelId="{91B6DC67-37D0-6E47-8564-7F2AF48DDCB5}" type="parTrans" cxnId="{E3DA56CF-905F-364F-A9A4-46089535F1CE}">
      <dgm:prSet/>
      <dgm:spPr/>
      <dgm:t>
        <a:bodyPr/>
        <a:lstStyle/>
        <a:p>
          <a:endParaRPr lang="en-US"/>
        </a:p>
      </dgm:t>
    </dgm:pt>
    <dgm:pt modelId="{11552CFA-E9F6-F449-953F-881FAB03B8F4}" type="sibTrans" cxnId="{E3DA56CF-905F-364F-A9A4-46089535F1CE}">
      <dgm:prSet/>
      <dgm:spPr/>
      <dgm:t>
        <a:bodyPr/>
        <a:lstStyle/>
        <a:p>
          <a:endParaRPr lang="en-US"/>
        </a:p>
      </dgm:t>
    </dgm:pt>
    <dgm:pt modelId="{E932F610-4459-5542-8BCB-55AD8803E172}">
      <dgm:prSet phldrT="[Text]"/>
      <dgm:spPr/>
      <dgm:t>
        <a:bodyPr/>
        <a:lstStyle/>
        <a:p>
          <a:r>
            <a:rPr lang="en-US" dirty="0"/>
            <a:t>Sociocultural </a:t>
          </a:r>
        </a:p>
      </dgm:t>
    </dgm:pt>
    <dgm:pt modelId="{BD19BF16-CB02-DE4E-9A0A-33DFBA67EE8B}" type="parTrans" cxnId="{81C72D32-B799-CE4F-908A-B6ECD5B56E4F}">
      <dgm:prSet/>
      <dgm:spPr/>
      <dgm:t>
        <a:bodyPr/>
        <a:lstStyle/>
        <a:p>
          <a:endParaRPr lang="en-US"/>
        </a:p>
      </dgm:t>
    </dgm:pt>
    <dgm:pt modelId="{750B179D-F50F-934F-82B0-4E8A5CC0E601}" type="sibTrans" cxnId="{81C72D32-B799-CE4F-908A-B6ECD5B56E4F}">
      <dgm:prSet/>
      <dgm:spPr/>
      <dgm:t>
        <a:bodyPr/>
        <a:lstStyle/>
        <a:p>
          <a:endParaRPr lang="en-US"/>
        </a:p>
      </dgm:t>
    </dgm:pt>
    <dgm:pt modelId="{CF74B13F-98B7-314E-9304-CCE2EC16633E}" type="pres">
      <dgm:prSet presAssocID="{208F0A0D-477E-DC4F-B531-1E023896D46C}" presName="Name0" presStyleCnt="0">
        <dgm:presLayoutVars>
          <dgm:chPref val="1"/>
          <dgm:dir/>
          <dgm:animOne val="branch"/>
          <dgm:animLvl val="lvl"/>
          <dgm:resizeHandles val="exact"/>
        </dgm:presLayoutVars>
      </dgm:prSet>
      <dgm:spPr/>
      <dgm:t>
        <a:bodyPr/>
        <a:lstStyle/>
        <a:p>
          <a:endParaRPr lang="es-ES_tradnl"/>
        </a:p>
      </dgm:t>
    </dgm:pt>
    <dgm:pt modelId="{7EEA8A53-9B13-BD4B-A0BD-6D1A2BFDE22E}" type="pres">
      <dgm:prSet presAssocID="{BB706844-1ECB-3B4F-B98A-3A27B8633872}" presName="root1" presStyleCnt="0"/>
      <dgm:spPr/>
    </dgm:pt>
    <dgm:pt modelId="{FBCEF764-37CA-7343-B388-1485527C6EF6}" type="pres">
      <dgm:prSet presAssocID="{BB706844-1ECB-3B4F-B98A-3A27B8633872}" presName="LevelOneTextNode" presStyleLbl="node0" presStyleIdx="0" presStyleCnt="1">
        <dgm:presLayoutVars>
          <dgm:chPref val="3"/>
        </dgm:presLayoutVars>
      </dgm:prSet>
      <dgm:spPr/>
      <dgm:t>
        <a:bodyPr/>
        <a:lstStyle/>
        <a:p>
          <a:endParaRPr lang="es-ES_tradnl"/>
        </a:p>
      </dgm:t>
    </dgm:pt>
    <dgm:pt modelId="{43D4AC09-9FB6-E947-B242-7BB15D2A17B9}" type="pres">
      <dgm:prSet presAssocID="{BB706844-1ECB-3B4F-B98A-3A27B8633872}" presName="level2hierChild" presStyleCnt="0"/>
      <dgm:spPr/>
    </dgm:pt>
    <dgm:pt modelId="{FC06280B-C09E-B648-A1B2-F404CF752935}" type="pres">
      <dgm:prSet presAssocID="{1FCE64E4-D986-6740-A704-4271AE3DBA9E}" presName="conn2-1" presStyleLbl="parChTrans1D2" presStyleIdx="0" presStyleCnt="3"/>
      <dgm:spPr/>
      <dgm:t>
        <a:bodyPr/>
        <a:lstStyle/>
        <a:p>
          <a:endParaRPr lang="es-ES_tradnl"/>
        </a:p>
      </dgm:t>
    </dgm:pt>
    <dgm:pt modelId="{F87F0F32-DE46-034C-BBF3-3255A4085A50}" type="pres">
      <dgm:prSet presAssocID="{1FCE64E4-D986-6740-A704-4271AE3DBA9E}" presName="connTx" presStyleLbl="parChTrans1D2" presStyleIdx="0" presStyleCnt="3"/>
      <dgm:spPr/>
      <dgm:t>
        <a:bodyPr/>
        <a:lstStyle/>
        <a:p>
          <a:endParaRPr lang="es-ES_tradnl"/>
        </a:p>
      </dgm:t>
    </dgm:pt>
    <dgm:pt modelId="{296E7171-474B-5C4E-A70E-DB132E87E1B0}" type="pres">
      <dgm:prSet presAssocID="{65936755-8C3E-C847-A3FD-E7C734DB39D0}" presName="root2" presStyleCnt="0"/>
      <dgm:spPr/>
    </dgm:pt>
    <dgm:pt modelId="{AE8A26DB-2211-0C4C-ABAC-B3F6D4D3E149}" type="pres">
      <dgm:prSet presAssocID="{65936755-8C3E-C847-A3FD-E7C734DB39D0}" presName="LevelTwoTextNode" presStyleLbl="node2" presStyleIdx="0" presStyleCnt="3">
        <dgm:presLayoutVars>
          <dgm:chPref val="3"/>
        </dgm:presLayoutVars>
      </dgm:prSet>
      <dgm:spPr/>
      <dgm:t>
        <a:bodyPr/>
        <a:lstStyle/>
        <a:p>
          <a:endParaRPr lang="es-ES_tradnl"/>
        </a:p>
      </dgm:t>
    </dgm:pt>
    <dgm:pt modelId="{CB13F2B1-3D85-AE41-B943-81E82AC80F3A}" type="pres">
      <dgm:prSet presAssocID="{65936755-8C3E-C847-A3FD-E7C734DB39D0}" presName="level3hierChild" presStyleCnt="0"/>
      <dgm:spPr/>
    </dgm:pt>
    <dgm:pt modelId="{DD72CA8D-9E85-9447-B6E6-748A393F6469}" type="pres">
      <dgm:prSet presAssocID="{91B6DC67-37D0-6E47-8564-7F2AF48DDCB5}" presName="conn2-1" presStyleLbl="parChTrans1D2" presStyleIdx="1" presStyleCnt="3"/>
      <dgm:spPr/>
      <dgm:t>
        <a:bodyPr/>
        <a:lstStyle/>
        <a:p>
          <a:endParaRPr lang="es-ES_tradnl"/>
        </a:p>
      </dgm:t>
    </dgm:pt>
    <dgm:pt modelId="{7CA20C0D-F0E4-6E4C-BB4F-D71FC58B0CAD}" type="pres">
      <dgm:prSet presAssocID="{91B6DC67-37D0-6E47-8564-7F2AF48DDCB5}" presName="connTx" presStyleLbl="parChTrans1D2" presStyleIdx="1" presStyleCnt="3"/>
      <dgm:spPr/>
      <dgm:t>
        <a:bodyPr/>
        <a:lstStyle/>
        <a:p>
          <a:endParaRPr lang="es-ES_tradnl"/>
        </a:p>
      </dgm:t>
    </dgm:pt>
    <dgm:pt modelId="{1D76EA44-8EA4-634B-B984-B86B5D36D32A}" type="pres">
      <dgm:prSet presAssocID="{9F99079F-F2DB-EC43-A942-3BCE72E87A79}" presName="root2" presStyleCnt="0"/>
      <dgm:spPr/>
    </dgm:pt>
    <dgm:pt modelId="{5F2B225E-61E4-A740-B520-1D4E11385311}" type="pres">
      <dgm:prSet presAssocID="{9F99079F-F2DB-EC43-A942-3BCE72E87A79}" presName="LevelTwoTextNode" presStyleLbl="node2" presStyleIdx="1" presStyleCnt="3">
        <dgm:presLayoutVars>
          <dgm:chPref val="3"/>
        </dgm:presLayoutVars>
      </dgm:prSet>
      <dgm:spPr/>
      <dgm:t>
        <a:bodyPr/>
        <a:lstStyle/>
        <a:p>
          <a:endParaRPr lang="es-ES_tradnl"/>
        </a:p>
      </dgm:t>
    </dgm:pt>
    <dgm:pt modelId="{53E63D1F-4581-CF47-B84B-DF12565CCACE}" type="pres">
      <dgm:prSet presAssocID="{9F99079F-F2DB-EC43-A942-3BCE72E87A79}" presName="level3hierChild" presStyleCnt="0"/>
      <dgm:spPr/>
    </dgm:pt>
    <dgm:pt modelId="{F02A8741-F0E2-044D-BF1D-187999B92F82}" type="pres">
      <dgm:prSet presAssocID="{BD19BF16-CB02-DE4E-9A0A-33DFBA67EE8B}" presName="conn2-1" presStyleLbl="parChTrans1D2" presStyleIdx="2" presStyleCnt="3"/>
      <dgm:spPr/>
      <dgm:t>
        <a:bodyPr/>
        <a:lstStyle/>
        <a:p>
          <a:endParaRPr lang="es-ES_tradnl"/>
        </a:p>
      </dgm:t>
    </dgm:pt>
    <dgm:pt modelId="{AA94A135-B72F-DF41-96B1-46A97FC6F5EB}" type="pres">
      <dgm:prSet presAssocID="{BD19BF16-CB02-DE4E-9A0A-33DFBA67EE8B}" presName="connTx" presStyleLbl="parChTrans1D2" presStyleIdx="2" presStyleCnt="3"/>
      <dgm:spPr/>
      <dgm:t>
        <a:bodyPr/>
        <a:lstStyle/>
        <a:p>
          <a:endParaRPr lang="es-ES_tradnl"/>
        </a:p>
      </dgm:t>
    </dgm:pt>
    <dgm:pt modelId="{0296C98E-BAB7-E64D-BF0D-78474A7BD900}" type="pres">
      <dgm:prSet presAssocID="{E932F610-4459-5542-8BCB-55AD8803E172}" presName="root2" presStyleCnt="0"/>
      <dgm:spPr/>
    </dgm:pt>
    <dgm:pt modelId="{09C31B70-F93A-5F42-A291-898C54A85575}" type="pres">
      <dgm:prSet presAssocID="{E932F610-4459-5542-8BCB-55AD8803E172}" presName="LevelTwoTextNode" presStyleLbl="node2" presStyleIdx="2" presStyleCnt="3">
        <dgm:presLayoutVars>
          <dgm:chPref val="3"/>
        </dgm:presLayoutVars>
      </dgm:prSet>
      <dgm:spPr/>
      <dgm:t>
        <a:bodyPr/>
        <a:lstStyle/>
        <a:p>
          <a:endParaRPr lang="es-ES_tradnl"/>
        </a:p>
      </dgm:t>
    </dgm:pt>
    <dgm:pt modelId="{E50A0AC4-5599-814D-9622-AE18B33243AD}" type="pres">
      <dgm:prSet presAssocID="{E932F610-4459-5542-8BCB-55AD8803E172}" presName="level3hierChild" presStyleCnt="0"/>
      <dgm:spPr/>
    </dgm:pt>
  </dgm:ptLst>
  <dgm:cxnLst>
    <dgm:cxn modelId="{E6CD154E-1F60-4E48-A52E-65444B018D12}" type="presOf" srcId="{65936755-8C3E-C847-A3FD-E7C734DB39D0}" destId="{AE8A26DB-2211-0C4C-ABAC-B3F6D4D3E149}" srcOrd="0" destOrd="0" presId="urn:microsoft.com/office/officeart/2008/layout/HorizontalMultiLevelHierarchy"/>
    <dgm:cxn modelId="{AE275727-9157-E348-849F-F1346BFDCEE3}" type="presOf" srcId="{E932F610-4459-5542-8BCB-55AD8803E172}" destId="{09C31B70-F93A-5F42-A291-898C54A85575}" srcOrd="0" destOrd="0" presId="urn:microsoft.com/office/officeart/2008/layout/HorizontalMultiLevelHierarchy"/>
    <dgm:cxn modelId="{76C46BA4-0851-324F-8FA9-88BB6E96DDB3}" srcId="{BB706844-1ECB-3B4F-B98A-3A27B8633872}" destId="{65936755-8C3E-C847-A3FD-E7C734DB39D0}" srcOrd="0" destOrd="0" parTransId="{1FCE64E4-D986-6740-A704-4271AE3DBA9E}" sibTransId="{D24758EC-AD6E-1942-9920-6C9288F15C98}"/>
    <dgm:cxn modelId="{886C069E-6F6D-534F-B4D4-05A8C543AD1B}" srcId="{208F0A0D-477E-DC4F-B531-1E023896D46C}" destId="{BB706844-1ECB-3B4F-B98A-3A27B8633872}" srcOrd="0" destOrd="0" parTransId="{F9B80BC3-6132-224D-9434-FFCFF458EBD0}" sibTransId="{3EADEEF7-3C04-2840-8813-848F046AFCB8}"/>
    <dgm:cxn modelId="{6764E7A7-147E-FA4F-9BB2-9E659111C799}" type="presOf" srcId="{91B6DC67-37D0-6E47-8564-7F2AF48DDCB5}" destId="{7CA20C0D-F0E4-6E4C-BB4F-D71FC58B0CAD}" srcOrd="1" destOrd="0" presId="urn:microsoft.com/office/officeart/2008/layout/HorizontalMultiLevelHierarchy"/>
    <dgm:cxn modelId="{862FE7CA-3CB0-FA40-BC79-EE2EFDAD28B1}" type="presOf" srcId="{BD19BF16-CB02-DE4E-9A0A-33DFBA67EE8B}" destId="{AA94A135-B72F-DF41-96B1-46A97FC6F5EB}" srcOrd="1" destOrd="0" presId="urn:microsoft.com/office/officeart/2008/layout/HorizontalMultiLevelHierarchy"/>
    <dgm:cxn modelId="{8EBD22A6-CF39-AB4B-8DF9-D3A4824261CA}" type="presOf" srcId="{1FCE64E4-D986-6740-A704-4271AE3DBA9E}" destId="{FC06280B-C09E-B648-A1B2-F404CF752935}" srcOrd="0" destOrd="0" presId="urn:microsoft.com/office/officeart/2008/layout/HorizontalMultiLevelHierarchy"/>
    <dgm:cxn modelId="{EC015C9D-36C4-4045-A8E1-CD6B7C651E2B}" type="presOf" srcId="{208F0A0D-477E-DC4F-B531-1E023896D46C}" destId="{CF74B13F-98B7-314E-9304-CCE2EC16633E}" srcOrd="0" destOrd="0" presId="urn:microsoft.com/office/officeart/2008/layout/HorizontalMultiLevelHierarchy"/>
    <dgm:cxn modelId="{81C72D32-B799-CE4F-908A-B6ECD5B56E4F}" srcId="{BB706844-1ECB-3B4F-B98A-3A27B8633872}" destId="{E932F610-4459-5542-8BCB-55AD8803E172}" srcOrd="2" destOrd="0" parTransId="{BD19BF16-CB02-DE4E-9A0A-33DFBA67EE8B}" sibTransId="{750B179D-F50F-934F-82B0-4E8A5CC0E601}"/>
    <dgm:cxn modelId="{2DE7EDF0-3DC6-6D42-B700-3C17C8C2EEA4}" type="presOf" srcId="{1FCE64E4-D986-6740-A704-4271AE3DBA9E}" destId="{F87F0F32-DE46-034C-BBF3-3255A4085A50}" srcOrd="1" destOrd="0" presId="urn:microsoft.com/office/officeart/2008/layout/HorizontalMultiLevelHierarchy"/>
    <dgm:cxn modelId="{47CD91F4-6DF2-B84F-A97B-A360B035D89E}" type="presOf" srcId="{9F99079F-F2DB-EC43-A942-3BCE72E87A79}" destId="{5F2B225E-61E4-A740-B520-1D4E11385311}" srcOrd="0" destOrd="0" presId="urn:microsoft.com/office/officeart/2008/layout/HorizontalMultiLevelHierarchy"/>
    <dgm:cxn modelId="{F940AF63-20C5-4547-A34A-500648DD4D56}" type="presOf" srcId="{BD19BF16-CB02-DE4E-9A0A-33DFBA67EE8B}" destId="{F02A8741-F0E2-044D-BF1D-187999B92F82}" srcOrd="0" destOrd="0" presId="urn:microsoft.com/office/officeart/2008/layout/HorizontalMultiLevelHierarchy"/>
    <dgm:cxn modelId="{14B7E3AF-7CDD-F04F-B9F4-4F08C3FBAA7F}" type="presOf" srcId="{BB706844-1ECB-3B4F-B98A-3A27B8633872}" destId="{FBCEF764-37CA-7343-B388-1485527C6EF6}" srcOrd="0" destOrd="0" presId="urn:microsoft.com/office/officeart/2008/layout/HorizontalMultiLevelHierarchy"/>
    <dgm:cxn modelId="{1C422216-A354-2549-B789-20B31C8C2179}" type="presOf" srcId="{91B6DC67-37D0-6E47-8564-7F2AF48DDCB5}" destId="{DD72CA8D-9E85-9447-B6E6-748A393F6469}" srcOrd="0" destOrd="0" presId="urn:microsoft.com/office/officeart/2008/layout/HorizontalMultiLevelHierarchy"/>
    <dgm:cxn modelId="{E3DA56CF-905F-364F-A9A4-46089535F1CE}" srcId="{BB706844-1ECB-3B4F-B98A-3A27B8633872}" destId="{9F99079F-F2DB-EC43-A942-3BCE72E87A79}" srcOrd="1" destOrd="0" parTransId="{91B6DC67-37D0-6E47-8564-7F2AF48DDCB5}" sibTransId="{11552CFA-E9F6-F449-953F-881FAB03B8F4}"/>
    <dgm:cxn modelId="{CD148181-301C-4D4F-9BCE-8C736DAED150}" type="presParOf" srcId="{CF74B13F-98B7-314E-9304-CCE2EC16633E}" destId="{7EEA8A53-9B13-BD4B-A0BD-6D1A2BFDE22E}" srcOrd="0" destOrd="0" presId="urn:microsoft.com/office/officeart/2008/layout/HorizontalMultiLevelHierarchy"/>
    <dgm:cxn modelId="{55F4F6C0-D570-504C-8BCE-78800B16090D}" type="presParOf" srcId="{7EEA8A53-9B13-BD4B-A0BD-6D1A2BFDE22E}" destId="{FBCEF764-37CA-7343-B388-1485527C6EF6}" srcOrd="0" destOrd="0" presId="urn:microsoft.com/office/officeart/2008/layout/HorizontalMultiLevelHierarchy"/>
    <dgm:cxn modelId="{DEAF3136-EE0C-7F47-9576-F913349442A2}" type="presParOf" srcId="{7EEA8A53-9B13-BD4B-A0BD-6D1A2BFDE22E}" destId="{43D4AC09-9FB6-E947-B242-7BB15D2A17B9}" srcOrd="1" destOrd="0" presId="urn:microsoft.com/office/officeart/2008/layout/HorizontalMultiLevelHierarchy"/>
    <dgm:cxn modelId="{F46B3495-87A2-9740-AE9D-1378A5D50633}" type="presParOf" srcId="{43D4AC09-9FB6-E947-B242-7BB15D2A17B9}" destId="{FC06280B-C09E-B648-A1B2-F404CF752935}" srcOrd="0" destOrd="0" presId="urn:microsoft.com/office/officeart/2008/layout/HorizontalMultiLevelHierarchy"/>
    <dgm:cxn modelId="{1CDC13E9-5F23-974E-82E0-36C0A09D0133}" type="presParOf" srcId="{FC06280B-C09E-B648-A1B2-F404CF752935}" destId="{F87F0F32-DE46-034C-BBF3-3255A4085A50}" srcOrd="0" destOrd="0" presId="urn:microsoft.com/office/officeart/2008/layout/HorizontalMultiLevelHierarchy"/>
    <dgm:cxn modelId="{AF9FE7DE-FC70-804A-90EB-52C148B6302A}" type="presParOf" srcId="{43D4AC09-9FB6-E947-B242-7BB15D2A17B9}" destId="{296E7171-474B-5C4E-A70E-DB132E87E1B0}" srcOrd="1" destOrd="0" presId="urn:microsoft.com/office/officeart/2008/layout/HorizontalMultiLevelHierarchy"/>
    <dgm:cxn modelId="{0ABB64DD-27E8-4846-98B9-30B9C5DBBDEA}" type="presParOf" srcId="{296E7171-474B-5C4E-A70E-DB132E87E1B0}" destId="{AE8A26DB-2211-0C4C-ABAC-B3F6D4D3E149}" srcOrd="0" destOrd="0" presId="urn:microsoft.com/office/officeart/2008/layout/HorizontalMultiLevelHierarchy"/>
    <dgm:cxn modelId="{FEB23691-E2C9-B945-87E8-A04278E2CE0E}" type="presParOf" srcId="{296E7171-474B-5C4E-A70E-DB132E87E1B0}" destId="{CB13F2B1-3D85-AE41-B943-81E82AC80F3A}" srcOrd="1" destOrd="0" presId="urn:microsoft.com/office/officeart/2008/layout/HorizontalMultiLevelHierarchy"/>
    <dgm:cxn modelId="{85907A9D-27E1-3A41-AB45-A3D376DCEED4}" type="presParOf" srcId="{43D4AC09-9FB6-E947-B242-7BB15D2A17B9}" destId="{DD72CA8D-9E85-9447-B6E6-748A393F6469}" srcOrd="2" destOrd="0" presId="urn:microsoft.com/office/officeart/2008/layout/HorizontalMultiLevelHierarchy"/>
    <dgm:cxn modelId="{3F0296CC-EA8B-1048-A038-B565AE29044E}" type="presParOf" srcId="{DD72CA8D-9E85-9447-B6E6-748A393F6469}" destId="{7CA20C0D-F0E4-6E4C-BB4F-D71FC58B0CAD}" srcOrd="0" destOrd="0" presId="urn:microsoft.com/office/officeart/2008/layout/HorizontalMultiLevelHierarchy"/>
    <dgm:cxn modelId="{BF4567F0-9F1B-2644-8732-3F35F49694DB}" type="presParOf" srcId="{43D4AC09-9FB6-E947-B242-7BB15D2A17B9}" destId="{1D76EA44-8EA4-634B-B984-B86B5D36D32A}" srcOrd="3" destOrd="0" presId="urn:microsoft.com/office/officeart/2008/layout/HorizontalMultiLevelHierarchy"/>
    <dgm:cxn modelId="{8ECAF3C5-733F-E940-B0FF-6452810889C9}" type="presParOf" srcId="{1D76EA44-8EA4-634B-B984-B86B5D36D32A}" destId="{5F2B225E-61E4-A740-B520-1D4E11385311}" srcOrd="0" destOrd="0" presId="urn:microsoft.com/office/officeart/2008/layout/HorizontalMultiLevelHierarchy"/>
    <dgm:cxn modelId="{75323068-5159-AF4E-8443-F5D976E4457B}" type="presParOf" srcId="{1D76EA44-8EA4-634B-B984-B86B5D36D32A}" destId="{53E63D1F-4581-CF47-B84B-DF12565CCACE}" srcOrd="1" destOrd="0" presId="urn:microsoft.com/office/officeart/2008/layout/HorizontalMultiLevelHierarchy"/>
    <dgm:cxn modelId="{700CC849-3AE6-3042-81EE-608C93E1C12C}" type="presParOf" srcId="{43D4AC09-9FB6-E947-B242-7BB15D2A17B9}" destId="{F02A8741-F0E2-044D-BF1D-187999B92F82}" srcOrd="4" destOrd="0" presId="urn:microsoft.com/office/officeart/2008/layout/HorizontalMultiLevelHierarchy"/>
    <dgm:cxn modelId="{3BECDD1D-A230-A64C-84A9-46FE38AE99FA}" type="presParOf" srcId="{F02A8741-F0E2-044D-BF1D-187999B92F82}" destId="{AA94A135-B72F-DF41-96B1-46A97FC6F5EB}" srcOrd="0" destOrd="0" presId="urn:microsoft.com/office/officeart/2008/layout/HorizontalMultiLevelHierarchy"/>
    <dgm:cxn modelId="{1E62FF4F-D19D-4545-B207-2BB6E24D57CB}" type="presParOf" srcId="{43D4AC09-9FB6-E947-B242-7BB15D2A17B9}" destId="{0296C98E-BAB7-E64D-BF0D-78474A7BD900}" srcOrd="5" destOrd="0" presId="urn:microsoft.com/office/officeart/2008/layout/HorizontalMultiLevelHierarchy"/>
    <dgm:cxn modelId="{A324C914-A763-2A4A-80B0-04437D76AF08}" type="presParOf" srcId="{0296C98E-BAB7-E64D-BF0D-78474A7BD900}" destId="{09C31B70-F93A-5F42-A291-898C54A85575}" srcOrd="0" destOrd="0" presId="urn:microsoft.com/office/officeart/2008/layout/HorizontalMultiLevelHierarchy"/>
    <dgm:cxn modelId="{5424F679-4BF9-4346-9C3A-14D8C1B7DD03}" type="presParOf" srcId="{0296C98E-BAB7-E64D-BF0D-78474A7BD900}" destId="{E50A0AC4-5599-814D-9622-AE18B33243AD}"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76681-6222-854C-B813-45C3FF9BE6AA}" type="doc">
      <dgm:prSet loTypeId="urn:microsoft.com/office/officeart/2005/8/layout/lProcess2" loCatId="" qsTypeId="urn:microsoft.com/office/officeart/2005/8/quickstyle/simple1" qsCatId="simple" csTypeId="urn:microsoft.com/office/officeart/2005/8/colors/colorful2" csCatId="colorful" phldr="1"/>
      <dgm:spPr/>
      <dgm:t>
        <a:bodyPr/>
        <a:lstStyle/>
        <a:p>
          <a:endParaRPr lang="en-US"/>
        </a:p>
      </dgm:t>
    </dgm:pt>
    <dgm:pt modelId="{75CC1C50-19D8-C343-B6C9-C4C21AD15C53}">
      <dgm:prSet phldrT="[Text]" custT="1"/>
      <dgm:spPr/>
      <dgm:t>
        <a:bodyPr/>
        <a:lstStyle/>
        <a:p>
          <a:r>
            <a:rPr lang="en-US" sz="2800" b="1" dirty="0"/>
            <a:t>Psychometrics</a:t>
          </a:r>
        </a:p>
      </dgm:t>
    </dgm:pt>
    <dgm:pt modelId="{0FCD76BF-06ED-BD40-98DA-A30D0EDDF871}" type="parTrans" cxnId="{72FB0EDF-7106-D144-8F35-F3336FA0E643}">
      <dgm:prSet/>
      <dgm:spPr/>
      <dgm:t>
        <a:bodyPr/>
        <a:lstStyle/>
        <a:p>
          <a:endParaRPr lang="en-US"/>
        </a:p>
      </dgm:t>
    </dgm:pt>
    <dgm:pt modelId="{D928FF4A-AC9A-EB4D-8374-5B895E66555F}" type="sibTrans" cxnId="{72FB0EDF-7106-D144-8F35-F3336FA0E643}">
      <dgm:prSet/>
      <dgm:spPr/>
      <dgm:t>
        <a:bodyPr/>
        <a:lstStyle/>
        <a:p>
          <a:endParaRPr lang="en-US"/>
        </a:p>
      </dgm:t>
    </dgm:pt>
    <dgm:pt modelId="{7AF002A1-0F27-0F44-9924-A7B88717D19B}">
      <dgm:prSet phldrT="[Text]" custT="1"/>
      <dgm:spPr/>
      <dgm:t>
        <a:bodyPr/>
        <a:lstStyle/>
        <a:p>
          <a:r>
            <a:rPr lang="en-US" sz="1600" dirty="0"/>
            <a:t>Assessment</a:t>
          </a:r>
          <a:r>
            <a:rPr lang="en-US" sz="1600" baseline="0" dirty="0"/>
            <a:t> is done to the individual to measure knowledge.</a:t>
          </a:r>
          <a:endParaRPr lang="en-US" sz="1600" dirty="0"/>
        </a:p>
      </dgm:t>
    </dgm:pt>
    <dgm:pt modelId="{8C35DA12-A361-7643-AEE4-9593AE896981}" type="parTrans" cxnId="{FD70DABB-CB40-F443-A5FC-49022C713AE1}">
      <dgm:prSet/>
      <dgm:spPr/>
      <dgm:t>
        <a:bodyPr/>
        <a:lstStyle/>
        <a:p>
          <a:endParaRPr lang="en-US"/>
        </a:p>
      </dgm:t>
    </dgm:pt>
    <dgm:pt modelId="{1DAB4485-5DEF-4746-BA38-A476896B1773}" type="sibTrans" cxnId="{FD70DABB-CB40-F443-A5FC-49022C713AE1}">
      <dgm:prSet/>
      <dgm:spPr/>
      <dgm:t>
        <a:bodyPr/>
        <a:lstStyle/>
        <a:p>
          <a:endParaRPr lang="en-US"/>
        </a:p>
      </dgm:t>
    </dgm:pt>
    <dgm:pt modelId="{3F10753F-358B-904C-BA3F-6423F2D02D04}">
      <dgm:prSet phldrT="[Text]" custT="1"/>
      <dgm:spPr/>
      <dgm:t>
        <a:bodyPr/>
        <a:lstStyle/>
        <a:p>
          <a:r>
            <a:rPr lang="en-US" sz="2800" b="1" dirty="0"/>
            <a:t>Constructivism</a:t>
          </a:r>
        </a:p>
      </dgm:t>
    </dgm:pt>
    <dgm:pt modelId="{44C07BD7-AA42-C748-B979-27A6652A8334}" type="parTrans" cxnId="{EF82686E-AEA2-5140-8E84-D2A8FDD002BA}">
      <dgm:prSet/>
      <dgm:spPr/>
      <dgm:t>
        <a:bodyPr/>
        <a:lstStyle/>
        <a:p>
          <a:endParaRPr lang="en-US"/>
        </a:p>
      </dgm:t>
    </dgm:pt>
    <dgm:pt modelId="{BF857B73-454A-0446-82E1-74356378F14D}" type="sibTrans" cxnId="{EF82686E-AEA2-5140-8E84-D2A8FDD002BA}">
      <dgm:prSet/>
      <dgm:spPr/>
      <dgm:t>
        <a:bodyPr/>
        <a:lstStyle/>
        <a:p>
          <a:endParaRPr lang="en-US"/>
        </a:p>
      </dgm:t>
    </dgm:pt>
    <dgm:pt modelId="{DFA30618-F81D-9544-857D-B60C25D91675}">
      <dgm:prSet phldrT="[Text]" custT="1"/>
      <dgm:spPr/>
      <dgm:t>
        <a:bodyPr/>
        <a:lstStyle/>
        <a:p>
          <a:r>
            <a:rPr lang="en-US" sz="1600" dirty="0"/>
            <a:t>Knowledge is actively constructed by the learners.</a:t>
          </a:r>
        </a:p>
      </dgm:t>
    </dgm:pt>
    <dgm:pt modelId="{AB2CCDE4-92B3-0F4B-ABC2-0A47F3EA7731}" type="parTrans" cxnId="{5A5BB45F-BB0D-FB42-B55F-9C7F81C97AFC}">
      <dgm:prSet/>
      <dgm:spPr/>
      <dgm:t>
        <a:bodyPr/>
        <a:lstStyle/>
        <a:p>
          <a:endParaRPr lang="en-US"/>
        </a:p>
      </dgm:t>
    </dgm:pt>
    <dgm:pt modelId="{60339B6C-9A46-DC4B-BB80-C82582B74430}" type="sibTrans" cxnId="{5A5BB45F-BB0D-FB42-B55F-9C7F81C97AFC}">
      <dgm:prSet/>
      <dgm:spPr/>
      <dgm:t>
        <a:bodyPr/>
        <a:lstStyle/>
        <a:p>
          <a:endParaRPr lang="en-US"/>
        </a:p>
      </dgm:t>
    </dgm:pt>
    <dgm:pt modelId="{16FB3C17-D3DB-5A41-B5F4-B32FCFC04CC8}">
      <dgm:prSet phldrT="[Text]" custT="1"/>
      <dgm:spPr/>
      <dgm:t>
        <a:bodyPr/>
        <a:lstStyle/>
        <a:p>
          <a:r>
            <a:rPr lang="en-US" sz="1600" dirty="0"/>
            <a:t>Assessment</a:t>
          </a:r>
          <a:r>
            <a:rPr lang="en-US" sz="1600" baseline="0" dirty="0"/>
            <a:t> is used to gain an understanding of an individual’s knowledge.</a:t>
          </a:r>
          <a:endParaRPr lang="en-US" sz="1600" dirty="0"/>
        </a:p>
      </dgm:t>
    </dgm:pt>
    <dgm:pt modelId="{3B101504-7499-B043-8B66-80343B3214FA}" type="parTrans" cxnId="{3B5411D7-EA87-E04A-B733-83F955A21CA8}">
      <dgm:prSet/>
      <dgm:spPr/>
      <dgm:t>
        <a:bodyPr/>
        <a:lstStyle/>
        <a:p>
          <a:endParaRPr lang="en-US"/>
        </a:p>
      </dgm:t>
    </dgm:pt>
    <dgm:pt modelId="{1C87A24B-1F8F-6348-9767-5A1A2A7DE747}" type="sibTrans" cxnId="{3B5411D7-EA87-E04A-B733-83F955A21CA8}">
      <dgm:prSet/>
      <dgm:spPr/>
      <dgm:t>
        <a:bodyPr/>
        <a:lstStyle/>
        <a:p>
          <a:endParaRPr lang="en-US"/>
        </a:p>
      </dgm:t>
    </dgm:pt>
    <dgm:pt modelId="{C63768DB-5AD9-3344-A372-F3D3A56E74FE}">
      <dgm:prSet phldrT="[Text]" custT="1"/>
      <dgm:spPr/>
      <dgm:t>
        <a:bodyPr/>
        <a:lstStyle/>
        <a:p>
          <a:r>
            <a:rPr lang="en-US" sz="2800" b="1" dirty="0"/>
            <a:t>Sociocultural</a:t>
          </a:r>
        </a:p>
      </dgm:t>
    </dgm:pt>
    <dgm:pt modelId="{F898549D-13C0-1E4C-A272-86583D2EC7B5}" type="parTrans" cxnId="{906C040B-CE07-6148-89A1-1D147230C376}">
      <dgm:prSet/>
      <dgm:spPr/>
      <dgm:t>
        <a:bodyPr/>
        <a:lstStyle/>
        <a:p>
          <a:endParaRPr lang="en-US"/>
        </a:p>
      </dgm:t>
    </dgm:pt>
    <dgm:pt modelId="{A2E4D1C0-4B3E-E940-96BD-644F376D13F3}" type="sibTrans" cxnId="{906C040B-CE07-6148-89A1-1D147230C376}">
      <dgm:prSet/>
      <dgm:spPr/>
      <dgm:t>
        <a:bodyPr/>
        <a:lstStyle/>
        <a:p>
          <a:endParaRPr lang="en-US"/>
        </a:p>
      </dgm:t>
    </dgm:pt>
    <dgm:pt modelId="{175B486F-8896-394B-ACD2-BFF8892D88D5}">
      <dgm:prSet phldrT="[Text]" custT="1"/>
      <dgm:spPr/>
      <dgm:t>
        <a:bodyPr/>
        <a:lstStyle/>
        <a:p>
          <a:r>
            <a:rPr lang="en-US" sz="1600" dirty="0"/>
            <a:t>Knowledge is constructed in a social and cultural context.</a:t>
          </a:r>
        </a:p>
      </dgm:t>
    </dgm:pt>
    <dgm:pt modelId="{E20708CA-F6A9-3444-8B8E-3D5DF46D24FE}" type="parTrans" cxnId="{58DDFC4E-6987-0840-9F60-904BC386917B}">
      <dgm:prSet/>
      <dgm:spPr/>
      <dgm:t>
        <a:bodyPr/>
        <a:lstStyle/>
        <a:p>
          <a:endParaRPr lang="en-US"/>
        </a:p>
      </dgm:t>
    </dgm:pt>
    <dgm:pt modelId="{0DC5793E-7EBD-F145-A63D-9B73F19CEB1E}" type="sibTrans" cxnId="{58DDFC4E-6987-0840-9F60-904BC386917B}">
      <dgm:prSet/>
      <dgm:spPr/>
      <dgm:t>
        <a:bodyPr/>
        <a:lstStyle/>
        <a:p>
          <a:endParaRPr lang="en-US"/>
        </a:p>
      </dgm:t>
    </dgm:pt>
    <dgm:pt modelId="{5BA41491-536E-F94B-888A-92C83405F889}">
      <dgm:prSet phldrT="[Text]" custT="1"/>
      <dgm:spPr/>
      <dgm:t>
        <a:bodyPr/>
        <a:lstStyle/>
        <a:p>
          <a:r>
            <a:rPr lang="en-US" sz="1600" dirty="0"/>
            <a:t>Assessment practices are not neutral and need to be re-defined.</a:t>
          </a:r>
        </a:p>
      </dgm:t>
    </dgm:pt>
    <dgm:pt modelId="{FED54E49-E4CD-4E47-A10B-84428ABC0E16}" type="parTrans" cxnId="{FAFD5697-C13D-4E4A-8E39-36DC92694C4C}">
      <dgm:prSet/>
      <dgm:spPr/>
      <dgm:t>
        <a:bodyPr/>
        <a:lstStyle/>
        <a:p>
          <a:endParaRPr lang="en-US"/>
        </a:p>
      </dgm:t>
    </dgm:pt>
    <dgm:pt modelId="{EED3E999-C315-8547-92F0-4A0B913CD1BE}" type="sibTrans" cxnId="{FAFD5697-C13D-4E4A-8E39-36DC92694C4C}">
      <dgm:prSet/>
      <dgm:spPr/>
      <dgm:t>
        <a:bodyPr/>
        <a:lstStyle/>
        <a:p>
          <a:endParaRPr lang="en-US"/>
        </a:p>
      </dgm:t>
    </dgm:pt>
    <dgm:pt modelId="{0ADC164B-7135-2142-8A9E-272E115A8624}">
      <dgm:prSet phldrT="[Text]" custT="1"/>
      <dgm:spPr/>
      <dgm:t>
        <a:bodyPr/>
        <a:lstStyle/>
        <a:p>
          <a:r>
            <a:rPr lang="en-US" sz="1600" dirty="0"/>
            <a:t>Learning</a:t>
          </a:r>
          <a:r>
            <a:rPr lang="en-US" sz="1600" baseline="0" dirty="0"/>
            <a:t> belongs to the individual and is co-constructed.</a:t>
          </a:r>
          <a:endParaRPr lang="en-US" sz="1600" dirty="0"/>
        </a:p>
      </dgm:t>
    </dgm:pt>
    <dgm:pt modelId="{B784E098-6B93-2C48-971C-71CA7BEA179E}" type="parTrans" cxnId="{437F8686-7B3D-E64B-B4CF-74DA812D5FB5}">
      <dgm:prSet/>
      <dgm:spPr/>
      <dgm:t>
        <a:bodyPr/>
        <a:lstStyle/>
        <a:p>
          <a:endParaRPr lang="en-US"/>
        </a:p>
      </dgm:t>
    </dgm:pt>
    <dgm:pt modelId="{24326E6C-1373-C841-B2CB-1EC2AFAE7681}" type="sibTrans" cxnId="{437F8686-7B3D-E64B-B4CF-74DA812D5FB5}">
      <dgm:prSet/>
      <dgm:spPr/>
      <dgm:t>
        <a:bodyPr/>
        <a:lstStyle/>
        <a:p>
          <a:endParaRPr lang="en-US"/>
        </a:p>
      </dgm:t>
    </dgm:pt>
    <dgm:pt modelId="{09BAF01B-093A-9A44-A6D6-1EBA8C6F4C4C}">
      <dgm:prSet phldrT="[Text]" custT="1"/>
      <dgm:spPr/>
      <dgm:t>
        <a:bodyPr/>
        <a:lstStyle/>
        <a:p>
          <a:r>
            <a:rPr lang="en-US" sz="1600" b="0" dirty="0"/>
            <a:t>Learning and assessment are neutral.</a:t>
          </a:r>
        </a:p>
      </dgm:t>
    </dgm:pt>
    <dgm:pt modelId="{A36B7BBD-C03A-8F4A-A0B6-FCEFB27315D4}" type="parTrans" cxnId="{3E2F2F48-775F-194C-9893-0AFA7306D679}">
      <dgm:prSet/>
      <dgm:spPr/>
      <dgm:t>
        <a:bodyPr/>
        <a:lstStyle/>
        <a:p>
          <a:endParaRPr lang="en-US"/>
        </a:p>
      </dgm:t>
    </dgm:pt>
    <dgm:pt modelId="{1F1CF0C5-CDB4-5647-8716-2DD5F862F94D}" type="sibTrans" cxnId="{3E2F2F48-775F-194C-9893-0AFA7306D679}">
      <dgm:prSet/>
      <dgm:spPr/>
      <dgm:t>
        <a:bodyPr/>
        <a:lstStyle/>
        <a:p>
          <a:endParaRPr lang="en-US"/>
        </a:p>
      </dgm:t>
    </dgm:pt>
    <dgm:pt modelId="{5B730989-04F9-4F40-9733-459AE600F17E}">
      <dgm:prSet phldrT="[Text]" custT="1"/>
      <dgm:spPr/>
      <dgm:t>
        <a:bodyPr/>
        <a:lstStyle/>
        <a:p>
          <a:r>
            <a:rPr lang="en-US" sz="1600" b="0" dirty="0"/>
            <a:t>Focus on the individual who has specific attributes.</a:t>
          </a:r>
        </a:p>
      </dgm:t>
    </dgm:pt>
    <dgm:pt modelId="{8C0847FD-1E9B-9B4E-8C8C-378C129C2087}" type="sibTrans" cxnId="{D54B4D9C-6F89-6B47-9931-E07DC4427F1A}">
      <dgm:prSet/>
      <dgm:spPr/>
      <dgm:t>
        <a:bodyPr/>
        <a:lstStyle/>
        <a:p>
          <a:endParaRPr lang="en-US"/>
        </a:p>
      </dgm:t>
    </dgm:pt>
    <dgm:pt modelId="{612BF264-C744-D348-9297-E5DCBE9872B5}" type="parTrans" cxnId="{D54B4D9C-6F89-6B47-9931-E07DC4427F1A}">
      <dgm:prSet/>
      <dgm:spPr/>
      <dgm:t>
        <a:bodyPr/>
        <a:lstStyle/>
        <a:p>
          <a:endParaRPr lang="en-US"/>
        </a:p>
      </dgm:t>
    </dgm:pt>
    <dgm:pt modelId="{E1C8D9F8-019E-CF46-A53E-04468A13610F}">
      <dgm:prSet phldrT="[Text]" custT="1"/>
      <dgm:spPr/>
      <dgm:t>
        <a:bodyPr/>
        <a:lstStyle/>
        <a:p>
          <a:r>
            <a:rPr lang="en-US" sz="1600" b="0" dirty="0"/>
            <a:t>Learning is not individual but takes place through interactions. </a:t>
          </a:r>
        </a:p>
      </dgm:t>
    </dgm:pt>
    <dgm:pt modelId="{702EF94C-E955-8B4C-AA1A-F8A20EBF220B}" type="parTrans" cxnId="{E8933006-F09A-A949-AD42-B0C983D717B8}">
      <dgm:prSet/>
      <dgm:spPr/>
      <dgm:t>
        <a:bodyPr/>
        <a:lstStyle/>
        <a:p>
          <a:endParaRPr lang="en-US"/>
        </a:p>
      </dgm:t>
    </dgm:pt>
    <dgm:pt modelId="{E4A7CE14-C0AB-DC47-9C75-BBFAC7006E7E}" type="sibTrans" cxnId="{E8933006-F09A-A949-AD42-B0C983D717B8}">
      <dgm:prSet/>
      <dgm:spPr/>
      <dgm:t>
        <a:bodyPr/>
        <a:lstStyle/>
        <a:p>
          <a:endParaRPr lang="en-US"/>
        </a:p>
      </dgm:t>
    </dgm:pt>
    <dgm:pt modelId="{3F042196-9F1D-A142-A153-D92594C412E8}" type="pres">
      <dgm:prSet presAssocID="{A5376681-6222-854C-B813-45C3FF9BE6AA}" presName="theList" presStyleCnt="0">
        <dgm:presLayoutVars>
          <dgm:dir/>
          <dgm:animLvl val="lvl"/>
          <dgm:resizeHandles val="exact"/>
        </dgm:presLayoutVars>
      </dgm:prSet>
      <dgm:spPr/>
      <dgm:t>
        <a:bodyPr/>
        <a:lstStyle/>
        <a:p>
          <a:endParaRPr lang="es-ES_tradnl"/>
        </a:p>
      </dgm:t>
    </dgm:pt>
    <dgm:pt modelId="{A09A2ACE-7806-4641-A117-1D2F8178667A}" type="pres">
      <dgm:prSet presAssocID="{75CC1C50-19D8-C343-B6C9-C4C21AD15C53}" presName="compNode" presStyleCnt="0"/>
      <dgm:spPr/>
    </dgm:pt>
    <dgm:pt modelId="{2ACCAD14-62FB-DC4C-9F79-24E55CF58B4F}" type="pres">
      <dgm:prSet presAssocID="{75CC1C50-19D8-C343-B6C9-C4C21AD15C53}" presName="aNode" presStyleLbl="bgShp" presStyleIdx="0" presStyleCnt="3" custLinFactNeighborX="-8791"/>
      <dgm:spPr/>
      <dgm:t>
        <a:bodyPr/>
        <a:lstStyle/>
        <a:p>
          <a:endParaRPr lang="es-ES_tradnl"/>
        </a:p>
      </dgm:t>
    </dgm:pt>
    <dgm:pt modelId="{A47C09EE-7789-894A-96D2-94A0947CA4E0}" type="pres">
      <dgm:prSet presAssocID="{75CC1C50-19D8-C343-B6C9-C4C21AD15C53}" presName="textNode" presStyleLbl="bgShp" presStyleIdx="0" presStyleCnt="3"/>
      <dgm:spPr/>
      <dgm:t>
        <a:bodyPr/>
        <a:lstStyle/>
        <a:p>
          <a:endParaRPr lang="es-ES_tradnl"/>
        </a:p>
      </dgm:t>
    </dgm:pt>
    <dgm:pt modelId="{CC743959-7E42-5547-AC55-1E39A62FCE7B}" type="pres">
      <dgm:prSet presAssocID="{75CC1C50-19D8-C343-B6C9-C4C21AD15C53}" presName="compChildNode" presStyleCnt="0"/>
      <dgm:spPr/>
    </dgm:pt>
    <dgm:pt modelId="{F66D2005-2790-0E41-B829-39D44815B9DA}" type="pres">
      <dgm:prSet presAssocID="{75CC1C50-19D8-C343-B6C9-C4C21AD15C53}" presName="theInnerList" presStyleCnt="0"/>
      <dgm:spPr/>
    </dgm:pt>
    <dgm:pt modelId="{3BB3D599-B753-1C43-990A-44E25F80BEF5}" type="pres">
      <dgm:prSet presAssocID="{5B730989-04F9-4F40-9733-459AE600F17E}" presName="childNode" presStyleLbl="node1" presStyleIdx="0" presStyleCnt="9">
        <dgm:presLayoutVars>
          <dgm:bulletEnabled val="1"/>
        </dgm:presLayoutVars>
      </dgm:prSet>
      <dgm:spPr/>
      <dgm:t>
        <a:bodyPr/>
        <a:lstStyle/>
        <a:p>
          <a:endParaRPr lang="es-ES_tradnl"/>
        </a:p>
      </dgm:t>
    </dgm:pt>
    <dgm:pt modelId="{8182B1BF-8825-A040-907C-D1000DE00A93}" type="pres">
      <dgm:prSet presAssocID="{5B730989-04F9-4F40-9733-459AE600F17E}" presName="aSpace2" presStyleCnt="0"/>
      <dgm:spPr/>
    </dgm:pt>
    <dgm:pt modelId="{1DA57462-8976-184C-B2F3-378ECE7DB091}" type="pres">
      <dgm:prSet presAssocID="{09BAF01B-093A-9A44-A6D6-1EBA8C6F4C4C}" presName="childNode" presStyleLbl="node1" presStyleIdx="1" presStyleCnt="9">
        <dgm:presLayoutVars>
          <dgm:bulletEnabled val="1"/>
        </dgm:presLayoutVars>
      </dgm:prSet>
      <dgm:spPr/>
      <dgm:t>
        <a:bodyPr/>
        <a:lstStyle/>
        <a:p>
          <a:endParaRPr lang="es-ES_tradnl"/>
        </a:p>
      </dgm:t>
    </dgm:pt>
    <dgm:pt modelId="{8B21B957-844E-CE45-8B86-B6224DFF491C}" type="pres">
      <dgm:prSet presAssocID="{09BAF01B-093A-9A44-A6D6-1EBA8C6F4C4C}" presName="aSpace2" presStyleCnt="0"/>
      <dgm:spPr/>
    </dgm:pt>
    <dgm:pt modelId="{7AB89810-A79C-A347-9672-DEFC1521B655}" type="pres">
      <dgm:prSet presAssocID="{7AF002A1-0F27-0F44-9924-A7B88717D19B}" presName="childNode" presStyleLbl="node1" presStyleIdx="2" presStyleCnt="9">
        <dgm:presLayoutVars>
          <dgm:bulletEnabled val="1"/>
        </dgm:presLayoutVars>
      </dgm:prSet>
      <dgm:spPr/>
      <dgm:t>
        <a:bodyPr/>
        <a:lstStyle/>
        <a:p>
          <a:endParaRPr lang="es-ES_tradnl"/>
        </a:p>
      </dgm:t>
    </dgm:pt>
    <dgm:pt modelId="{3C92F5EE-EF8E-2E4A-940F-A0B0A4CB9F51}" type="pres">
      <dgm:prSet presAssocID="{75CC1C50-19D8-C343-B6C9-C4C21AD15C53}" presName="aSpace" presStyleCnt="0"/>
      <dgm:spPr/>
    </dgm:pt>
    <dgm:pt modelId="{6D1EC9D1-60AF-764B-9904-9BF69BA2D157}" type="pres">
      <dgm:prSet presAssocID="{3F10753F-358B-904C-BA3F-6423F2D02D04}" presName="compNode" presStyleCnt="0"/>
      <dgm:spPr/>
    </dgm:pt>
    <dgm:pt modelId="{16880C9B-4B9D-1442-B09F-31C857F74EAE}" type="pres">
      <dgm:prSet presAssocID="{3F10753F-358B-904C-BA3F-6423F2D02D04}" presName="aNode" presStyleLbl="bgShp" presStyleIdx="1" presStyleCnt="3"/>
      <dgm:spPr/>
      <dgm:t>
        <a:bodyPr/>
        <a:lstStyle/>
        <a:p>
          <a:endParaRPr lang="es-ES_tradnl"/>
        </a:p>
      </dgm:t>
    </dgm:pt>
    <dgm:pt modelId="{F9414D95-F3FD-5347-9355-2EA9EFFFAC5E}" type="pres">
      <dgm:prSet presAssocID="{3F10753F-358B-904C-BA3F-6423F2D02D04}" presName="textNode" presStyleLbl="bgShp" presStyleIdx="1" presStyleCnt="3"/>
      <dgm:spPr/>
      <dgm:t>
        <a:bodyPr/>
        <a:lstStyle/>
        <a:p>
          <a:endParaRPr lang="es-ES_tradnl"/>
        </a:p>
      </dgm:t>
    </dgm:pt>
    <dgm:pt modelId="{DFDF601E-3E01-E74D-BC17-3BE8447A1F4B}" type="pres">
      <dgm:prSet presAssocID="{3F10753F-358B-904C-BA3F-6423F2D02D04}" presName="compChildNode" presStyleCnt="0"/>
      <dgm:spPr/>
    </dgm:pt>
    <dgm:pt modelId="{713E5D1F-A50D-3D4F-837D-79066FB99585}" type="pres">
      <dgm:prSet presAssocID="{3F10753F-358B-904C-BA3F-6423F2D02D04}" presName="theInnerList" presStyleCnt="0"/>
      <dgm:spPr/>
    </dgm:pt>
    <dgm:pt modelId="{1B2FBC84-0063-8B45-928F-601CFBB15E1F}" type="pres">
      <dgm:prSet presAssocID="{DFA30618-F81D-9544-857D-B60C25D91675}" presName="childNode" presStyleLbl="node1" presStyleIdx="3" presStyleCnt="9">
        <dgm:presLayoutVars>
          <dgm:bulletEnabled val="1"/>
        </dgm:presLayoutVars>
      </dgm:prSet>
      <dgm:spPr/>
      <dgm:t>
        <a:bodyPr/>
        <a:lstStyle/>
        <a:p>
          <a:endParaRPr lang="es-ES_tradnl"/>
        </a:p>
      </dgm:t>
    </dgm:pt>
    <dgm:pt modelId="{75C4A74E-703C-5B4D-996F-AB47ED8E0482}" type="pres">
      <dgm:prSet presAssocID="{DFA30618-F81D-9544-857D-B60C25D91675}" presName="aSpace2" presStyleCnt="0"/>
      <dgm:spPr/>
    </dgm:pt>
    <dgm:pt modelId="{9D990968-18FE-A04E-824F-6479AAC32B60}" type="pres">
      <dgm:prSet presAssocID="{0ADC164B-7135-2142-8A9E-272E115A8624}" presName="childNode" presStyleLbl="node1" presStyleIdx="4" presStyleCnt="9">
        <dgm:presLayoutVars>
          <dgm:bulletEnabled val="1"/>
        </dgm:presLayoutVars>
      </dgm:prSet>
      <dgm:spPr/>
      <dgm:t>
        <a:bodyPr/>
        <a:lstStyle/>
        <a:p>
          <a:endParaRPr lang="es-ES_tradnl"/>
        </a:p>
      </dgm:t>
    </dgm:pt>
    <dgm:pt modelId="{58E732F2-B7FE-394F-B837-E3AA4700CD0D}" type="pres">
      <dgm:prSet presAssocID="{0ADC164B-7135-2142-8A9E-272E115A8624}" presName="aSpace2" presStyleCnt="0"/>
      <dgm:spPr/>
    </dgm:pt>
    <dgm:pt modelId="{A62FCAB0-BD23-D54D-9494-3CF9C71FB70A}" type="pres">
      <dgm:prSet presAssocID="{16FB3C17-D3DB-5A41-B5F4-B32FCFC04CC8}" presName="childNode" presStyleLbl="node1" presStyleIdx="5" presStyleCnt="9">
        <dgm:presLayoutVars>
          <dgm:bulletEnabled val="1"/>
        </dgm:presLayoutVars>
      </dgm:prSet>
      <dgm:spPr/>
      <dgm:t>
        <a:bodyPr/>
        <a:lstStyle/>
        <a:p>
          <a:endParaRPr lang="es-ES_tradnl"/>
        </a:p>
      </dgm:t>
    </dgm:pt>
    <dgm:pt modelId="{625924EB-B229-4743-BA7A-D3C154585228}" type="pres">
      <dgm:prSet presAssocID="{3F10753F-358B-904C-BA3F-6423F2D02D04}" presName="aSpace" presStyleCnt="0"/>
      <dgm:spPr/>
    </dgm:pt>
    <dgm:pt modelId="{C48DF571-6922-AC41-9E3B-7C7766EABB7E}" type="pres">
      <dgm:prSet presAssocID="{C63768DB-5AD9-3344-A372-F3D3A56E74FE}" presName="compNode" presStyleCnt="0"/>
      <dgm:spPr/>
    </dgm:pt>
    <dgm:pt modelId="{2DF03DDE-A941-CD41-8547-4A340510576D}" type="pres">
      <dgm:prSet presAssocID="{C63768DB-5AD9-3344-A372-F3D3A56E74FE}" presName="aNode" presStyleLbl="bgShp" presStyleIdx="2" presStyleCnt="3"/>
      <dgm:spPr/>
      <dgm:t>
        <a:bodyPr/>
        <a:lstStyle/>
        <a:p>
          <a:endParaRPr lang="es-ES_tradnl"/>
        </a:p>
      </dgm:t>
    </dgm:pt>
    <dgm:pt modelId="{F60BFE3D-5256-6F43-852D-75A5901065AC}" type="pres">
      <dgm:prSet presAssocID="{C63768DB-5AD9-3344-A372-F3D3A56E74FE}" presName="textNode" presStyleLbl="bgShp" presStyleIdx="2" presStyleCnt="3"/>
      <dgm:spPr/>
      <dgm:t>
        <a:bodyPr/>
        <a:lstStyle/>
        <a:p>
          <a:endParaRPr lang="es-ES_tradnl"/>
        </a:p>
      </dgm:t>
    </dgm:pt>
    <dgm:pt modelId="{482DA563-71BD-0A43-997B-1BE05DB1081F}" type="pres">
      <dgm:prSet presAssocID="{C63768DB-5AD9-3344-A372-F3D3A56E74FE}" presName="compChildNode" presStyleCnt="0"/>
      <dgm:spPr/>
    </dgm:pt>
    <dgm:pt modelId="{463196CF-1D95-7A41-8925-33F9AB80B0ED}" type="pres">
      <dgm:prSet presAssocID="{C63768DB-5AD9-3344-A372-F3D3A56E74FE}" presName="theInnerList" presStyleCnt="0"/>
      <dgm:spPr/>
    </dgm:pt>
    <dgm:pt modelId="{EE6780B4-0AE2-394E-AB14-7572EE81223C}" type="pres">
      <dgm:prSet presAssocID="{175B486F-8896-394B-ACD2-BFF8892D88D5}" presName="childNode" presStyleLbl="node1" presStyleIdx="6" presStyleCnt="9">
        <dgm:presLayoutVars>
          <dgm:bulletEnabled val="1"/>
        </dgm:presLayoutVars>
      </dgm:prSet>
      <dgm:spPr/>
      <dgm:t>
        <a:bodyPr/>
        <a:lstStyle/>
        <a:p>
          <a:endParaRPr lang="es-ES_tradnl"/>
        </a:p>
      </dgm:t>
    </dgm:pt>
    <dgm:pt modelId="{82A143C2-80AF-774E-A39F-4D0E8834C2AE}" type="pres">
      <dgm:prSet presAssocID="{175B486F-8896-394B-ACD2-BFF8892D88D5}" presName="aSpace2" presStyleCnt="0"/>
      <dgm:spPr/>
    </dgm:pt>
    <dgm:pt modelId="{D0AFE313-42DF-5449-951F-3C0BDFC3B605}" type="pres">
      <dgm:prSet presAssocID="{E1C8D9F8-019E-CF46-A53E-04468A13610F}" presName="childNode" presStyleLbl="node1" presStyleIdx="7" presStyleCnt="9">
        <dgm:presLayoutVars>
          <dgm:bulletEnabled val="1"/>
        </dgm:presLayoutVars>
      </dgm:prSet>
      <dgm:spPr/>
      <dgm:t>
        <a:bodyPr/>
        <a:lstStyle/>
        <a:p>
          <a:endParaRPr lang="es-ES_tradnl"/>
        </a:p>
      </dgm:t>
    </dgm:pt>
    <dgm:pt modelId="{A7DFEFCA-C3FD-9740-9B57-5B8B5CB918DD}" type="pres">
      <dgm:prSet presAssocID="{E1C8D9F8-019E-CF46-A53E-04468A13610F}" presName="aSpace2" presStyleCnt="0"/>
      <dgm:spPr/>
    </dgm:pt>
    <dgm:pt modelId="{DC2CD8F9-526F-C649-883D-AC24EC71716C}" type="pres">
      <dgm:prSet presAssocID="{5BA41491-536E-F94B-888A-92C83405F889}" presName="childNode" presStyleLbl="node1" presStyleIdx="8" presStyleCnt="9">
        <dgm:presLayoutVars>
          <dgm:bulletEnabled val="1"/>
        </dgm:presLayoutVars>
      </dgm:prSet>
      <dgm:spPr/>
      <dgm:t>
        <a:bodyPr/>
        <a:lstStyle/>
        <a:p>
          <a:endParaRPr lang="es-ES_tradnl"/>
        </a:p>
      </dgm:t>
    </dgm:pt>
  </dgm:ptLst>
  <dgm:cxnLst>
    <dgm:cxn modelId="{3E2F2F48-775F-194C-9893-0AFA7306D679}" srcId="{75CC1C50-19D8-C343-B6C9-C4C21AD15C53}" destId="{09BAF01B-093A-9A44-A6D6-1EBA8C6F4C4C}" srcOrd="1" destOrd="0" parTransId="{A36B7BBD-C03A-8F4A-A0B6-FCEFB27315D4}" sibTransId="{1F1CF0C5-CDB4-5647-8716-2DD5F862F94D}"/>
    <dgm:cxn modelId="{53F28A35-3EBA-004E-8B00-D3D18BD6DD97}" type="presOf" srcId="{16FB3C17-D3DB-5A41-B5F4-B32FCFC04CC8}" destId="{A62FCAB0-BD23-D54D-9494-3CF9C71FB70A}" srcOrd="0" destOrd="0" presId="urn:microsoft.com/office/officeart/2005/8/layout/lProcess2"/>
    <dgm:cxn modelId="{02A02F9A-5BCB-AE4C-911B-7EC445BF991B}" type="presOf" srcId="{DFA30618-F81D-9544-857D-B60C25D91675}" destId="{1B2FBC84-0063-8B45-928F-601CFBB15E1F}" srcOrd="0" destOrd="0" presId="urn:microsoft.com/office/officeart/2005/8/layout/lProcess2"/>
    <dgm:cxn modelId="{EF82686E-AEA2-5140-8E84-D2A8FDD002BA}" srcId="{A5376681-6222-854C-B813-45C3FF9BE6AA}" destId="{3F10753F-358B-904C-BA3F-6423F2D02D04}" srcOrd="1" destOrd="0" parTransId="{44C07BD7-AA42-C748-B979-27A6652A8334}" sibTransId="{BF857B73-454A-0446-82E1-74356378F14D}"/>
    <dgm:cxn modelId="{906C040B-CE07-6148-89A1-1D147230C376}" srcId="{A5376681-6222-854C-B813-45C3FF9BE6AA}" destId="{C63768DB-5AD9-3344-A372-F3D3A56E74FE}" srcOrd="2" destOrd="0" parTransId="{F898549D-13C0-1E4C-A272-86583D2EC7B5}" sibTransId="{A2E4D1C0-4B3E-E940-96BD-644F376D13F3}"/>
    <dgm:cxn modelId="{CE940D60-B7FA-3A4F-92C0-46C7713C4CD8}" type="presOf" srcId="{0ADC164B-7135-2142-8A9E-272E115A8624}" destId="{9D990968-18FE-A04E-824F-6479AAC32B60}" srcOrd="0" destOrd="0" presId="urn:microsoft.com/office/officeart/2005/8/layout/lProcess2"/>
    <dgm:cxn modelId="{3B5411D7-EA87-E04A-B733-83F955A21CA8}" srcId="{3F10753F-358B-904C-BA3F-6423F2D02D04}" destId="{16FB3C17-D3DB-5A41-B5F4-B32FCFC04CC8}" srcOrd="2" destOrd="0" parTransId="{3B101504-7499-B043-8B66-80343B3214FA}" sibTransId="{1C87A24B-1F8F-6348-9767-5A1A2A7DE747}"/>
    <dgm:cxn modelId="{04BD73CD-1D8B-5344-A373-272089CFAE14}" type="presOf" srcId="{75CC1C50-19D8-C343-B6C9-C4C21AD15C53}" destId="{A47C09EE-7789-894A-96D2-94A0947CA4E0}" srcOrd="1" destOrd="0" presId="urn:microsoft.com/office/officeart/2005/8/layout/lProcess2"/>
    <dgm:cxn modelId="{E8933006-F09A-A949-AD42-B0C983D717B8}" srcId="{C63768DB-5AD9-3344-A372-F3D3A56E74FE}" destId="{E1C8D9F8-019E-CF46-A53E-04468A13610F}" srcOrd="1" destOrd="0" parTransId="{702EF94C-E955-8B4C-AA1A-F8A20EBF220B}" sibTransId="{E4A7CE14-C0AB-DC47-9C75-BBFAC7006E7E}"/>
    <dgm:cxn modelId="{39E5D8EB-0FB9-5E4D-B649-B9C55CCFA613}" type="presOf" srcId="{E1C8D9F8-019E-CF46-A53E-04468A13610F}" destId="{D0AFE313-42DF-5449-951F-3C0BDFC3B605}" srcOrd="0" destOrd="0" presId="urn:microsoft.com/office/officeart/2005/8/layout/lProcess2"/>
    <dgm:cxn modelId="{9F3F2A27-C47B-F34D-B78B-625B7F63FD9C}" type="presOf" srcId="{A5376681-6222-854C-B813-45C3FF9BE6AA}" destId="{3F042196-9F1D-A142-A153-D92594C412E8}" srcOrd="0" destOrd="0" presId="urn:microsoft.com/office/officeart/2005/8/layout/lProcess2"/>
    <dgm:cxn modelId="{010F0628-CDBB-514F-B513-A664DB94EC55}" type="presOf" srcId="{3F10753F-358B-904C-BA3F-6423F2D02D04}" destId="{16880C9B-4B9D-1442-B09F-31C857F74EAE}" srcOrd="0" destOrd="0" presId="urn:microsoft.com/office/officeart/2005/8/layout/lProcess2"/>
    <dgm:cxn modelId="{5A5BB45F-BB0D-FB42-B55F-9C7F81C97AFC}" srcId="{3F10753F-358B-904C-BA3F-6423F2D02D04}" destId="{DFA30618-F81D-9544-857D-B60C25D91675}" srcOrd="0" destOrd="0" parTransId="{AB2CCDE4-92B3-0F4B-ABC2-0A47F3EA7731}" sibTransId="{60339B6C-9A46-DC4B-BB80-C82582B74430}"/>
    <dgm:cxn modelId="{5402BEC1-ABBC-E347-8BBB-C1F767ECB9DF}" type="presOf" srcId="{C63768DB-5AD9-3344-A372-F3D3A56E74FE}" destId="{F60BFE3D-5256-6F43-852D-75A5901065AC}" srcOrd="1" destOrd="0" presId="urn:microsoft.com/office/officeart/2005/8/layout/lProcess2"/>
    <dgm:cxn modelId="{437F8686-7B3D-E64B-B4CF-74DA812D5FB5}" srcId="{3F10753F-358B-904C-BA3F-6423F2D02D04}" destId="{0ADC164B-7135-2142-8A9E-272E115A8624}" srcOrd="1" destOrd="0" parTransId="{B784E098-6B93-2C48-971C-71CA7BEA179E}" sibTransId="{24326E6C-1373-C841-B2CB-1EC2AFAE7681}"/>
    <dgm:cxn modelId="{FAFD5697-C13D-4E4A-8E39-36DC92694C4C}" srcId="{C63768DB-5AD9-3344-A372-F3D3A56E74FE}" destId="{5BA41491-536E-F94B-888A-92C83405F889}" srcOrd="2" destOrd="0" parTransId="{FED54E49-E4CD-4E47-A10B-84428ABC0E16}" sibTransId="{EED3E999-C315-8547-92F0-4A0B913CD1BE}"/>
    <dgm:cxn modelId="{66C9A33E-0B4B-A443-9994-E2C4D3030D07}" type="presOf" srcId="{75CC1C50-19D8-C343-B6C9-C4C21AD15C53}" destId="{2ACCAD14-62FB-DC4C-9F79-24E55CF58B4F}" srcOrd="0" destOrd="0" presId="urn:microsoft.com/office/officeart/2005/8/layout/lProcess2"/>
    <dgm:cxn modelId="{36390204-D2B1-024A-972D-46FE313019CC}" type="presOf" srcId="{5BA41491-536E-F94B-888A-92C83405F889}" destId="{DC2CD8F9-526F-C649-883D-AC24EC71716C}" srcOrd="0" destOrd="0" presId="urn:microsoft.com/office/officeart/2005/8/layout/lProcess2"/>
    <dgm:cxn modelId="{D54B4D9C-6F89-6B47-9931-E07DC4427F1A}" srcId="{75CC1C50-19D8-C343-B6C9-C4C21AD15C53}" destId="{5B730989-04F9-4F40-9733-459AE600F17E}" srcOrd="0" destOrd="0" parTransId="{612BF264-C744-D348-9297-E5DCBE9872B5}" sibTransId="{8C0847FD-1E9B-9B4E-8C8C-378C129C2087}"/>
    <dgm:cxn modelId="{CDC88C12-69AA-4843-A899-94DDCF82C4A1}" type="presOf" srcId="{5B730989-04F9-4F40-9733-459AE600F17E}" destId="{3BB3D599-B753-1C43-990A-44E25F80BEF5}" srcOrd="0" destOrd="0" presId="urn:microsoft.com/office/officeart/2005/8/layout/lProcess2"/>
    <dgm:cxn modelId="{104C0140-189A-7947-A615-46BCC66F3443}" type="presOf" srcId="{7AF002A1-0F27-0F44-9924-A7B88717D19B}" destId="{7AB89810-A79C-A347-9672-DEFC1521B655}" srcOrd="0" destOrd="0" presId="urn:microsoft.com/office/officeart/2005/8/layout/lProcess2"/>
    <dgm:cxn modelId="{0DBD32B0-B547-6740-B192-E730486A80A3}" type="presOf" srcId="{09BAF01B-093A-9A44-A6D6-1EBA8C6F4C4C}" destId="{1DA57462-8976-184C-B2F3-378ECE7DB091}" srcOrd="0" destOrd="0" presId="urn:microsoft.com/office/officeart/2005/8/layout/lProcess2"/>
    <dgm:cxn modelId="{FD70DABB-CB40-F443-A5FC-49022C713AE1}" srcId="{75CC1C50-19D8-C343-B6C9-C4C21AD15C53}" destId="{7AF002A1-0F27-0F44-9924-A7B88717D19B}" srcOrd="2" destOrd="0" parTransId="{8C35DA12-A361-7643-AEE4-9593AE896981}" sibTransId="{1DAB4485-5DEF-4746-BA38-A476896B1773}"/>
    <dgm:cxn modelId="{51AFD3D7-8ABA-5F44-AA23-991751F227CB}" type="presOf" srcId="{175B486F-8896-394B-ACD2-BFF8892D88D5}" destId="{EE6780B4-0AE2-394E-AB14-7572EE81223C}" srcOrd="0" destOrd="0" presId="urn:microsoft.com/office/officeart/2005/8/layout/lProcess2"/>
    <dgm:cxn modelId="{58DDFC4E-6987-0840-9F60-904BC386917B}" srcId="{C63768DB-5AD9-3344-A372-F3D3A56E74FE}" destId="{175B486F-8896-394B-ACD2-BFF8892D88D5}" srcOrd="0" destOrd="0" parTransId="{E20708CA-F6A9-3444-8B8E-3D5DF46D24FE}" sibTransId="{0DC5793E-7EBD-F145-A63D-9B73F19CEB1E}"/>
    <dgm:cxn modelId="{101B5F76-FDCD-9E4A-9D45-9A3B9F4B01C5}" type="presOf" srcId="{3F10753F-358B-904C-BA3F-6423F2D02D04}" destId="{F9414D95-F3FD-5347-9355-2EA9EFFFAC5E}" srcOrd="1" destOrd="0" presId="urn:microsoft.com/office/officeart/2005/8/layout/lProcess2"/>
    <dgm:cxn modelId="{FD1F0F74-EE0C-9B4A-A06B-A5709F71E7EF}" type="presOf" srcId="{C63768DB-5AD9-3344-A372-F3D3A56E74FE}" destId="{2DF03DDE-A941-CD41-8547-4A340510576D}" srcOrd="0" destOrd="0" presId="urn:microsoft.com/office/officeart/2005/8/layout/lProcess2"/>
    <dgm:cxn modelId="{72FB0EDF-7106-D144-8F35-F3336FA0E643}" srcId="{A5376681-6222-854C-B813-45C3FF9BE6AA}" destId="{75CC1C50-19D8-C343-B6C9-C4C21AD15C53}" srcOrd="0" destOrd="0" parTransId="{0FCD76BF-06ED-BD40-98DA-A30D0EDDF871}" sibTransId="{D928FF4A-AC9A-EB4D-8374-5B895E66555F}"/>
    <dgm:cxn modelId="{1B4DD538-DAB2-C94E-B15C-C33C5A528706}" type="presParOf" srcId="{3F042196-9F1D-A142-A153-D92594C412E8}" destId="{A09A2ACE-7806-4641-A117-1D2F8178667A}" srcOrd="0" destOrd="0" presId="urn:microsoft.com/office/officeart/2005/8/layout/lProcess2"/>
    <dgm:cxn modelId="{C525CBB5-E80A-BC49-BF7F-DA257EC3CD99}" type="presParOf" srcId="{A09A2ACE-7806-4641-A117-1D2F8178667A}" destId="{2ACCAD14-62FB-DC4C-9F79-24E55CF58B4F}" srcOrd="0" destOrd="0" presId="urn:microsoft.com/office/officeart/2005/8/layout/lProcess2"/>
    <dgm:cxn modelId="{640B6C7F-01E1-C94E-AF3F-3A3728488589}" type="presParOf" srcId="{A09A2ACE-7806-4641-A117-1D2F8178667A}" destId="{A47C09EE-7789-894A-96D2-94A0947CA4E0}" srcOrd="1" destOrd="0" presId="urn:microsoft.com/office/officeart/2005/8/layout/lProcess2"/>
    <dgm:cxn modelId="{C889259D-2BF4-1E43-8BE6-E37377CE03A7}" type="presParOf" srcId="{A09A2ACE-7806-4641-A117-1D2F8178667A}" destId="{CC743959-7E42-5547-AC55-1E39A62FCE7B}" srcOrd="2" destOrd="0" presId="urn:microsoft.com/office/officeart/2005/8/layout/lProcess2"/>
    <dgm:cxn modelId="{737B40A3-DDFE-CA40-820A-AF76EA92B104}" type="presParOf" srcId="{CC743959-7E42-5547-AC55-1E39A62FCE7B}" destId="{F66D2005-2790-0E41-B829-39D44815B9DA}" srcOrd="0" destOrd="0" presId="urn:microsoft.com/office/officeart/2005/8/layout/lProcess2"/>
    <dgm:cxn modelId="{41334F11-F38A-734B-989E-C62453A67A8A}" type="presParOf" srcId="{F66D2005-2790-0E41-B829-39D44815B9DA}" destId="{3BB3D599-B753-1C43-990A-44E25F80BEF5}" srcOrd="0" destOrd="0" presId="urn:microsoft.com/office/officeart/2005/8/layout/lProcess2"/>
    <dgm:cxn modelId="{092DB800-BC70-5F47-9FEF-04DBE73F8012}" type="presParOf" srcId="{F66D2005-2790-0E41-B829-39D44815B9DA}" destId="{8182B1BF-8825-A040-907C-D1000DE00A93}" srcOrd="1" destOrd="0" presId="urn:microsoft.com/office/officeart/2005/8/layout/lProcess2"/>
    <dgm:cxn modelId="{0DAE7FAB-89AB-784F-B3F9-B1AEC0053866}" type="presParOf" srcId="{F66D2005-2790-0E41-B829-39D44815B9DA}" destId="{1DA57462-8976-184C-B2F3-378ECE7DB091}" srcOrd="2" destOrd="0" presId="urn:microsoft.com/office/officeart/2005/8/layout/lProcess2"/>
    <dgm:cxn modelId="{282D82C8-B2A1-4543-A729-856ECBCD7530}" type="presParOf" srcId="{F66D2005-2790-0E41-B829-39D44815B9DA}" destId="{8B21B957-844E-CE45-8B86-B6224DFF491C}" srcOrd="3" destOrd="0" presId="urn:microsoft.com/office/officeart/2005/8/layout/lProcess2"/>
    <dgm:cxn modelId="{D16BC583-DC3F-4241-8983-4E28E89D90D1}" type="presParOf" srcId="{F66D2005-2790-0E41-B829-39D44815B9DA}" destId="{7AB89810-A79C-A347-9672-DEFC1521B655}" srcOrd="4" destOrd="0" presId="urn:microsoft.com/office/officeart/2005/8/layout/lProcess2"/>
    <dgm:cxn modelId="{96D6FACD-AE49-3B46-837A-2D4986A8225B}" type="presParOf" srcId="{3F042196-9F1D-A142-A153-D92594C412E8}" destId="{3C92F5EE-EF8E-2E4A-940F-A0B0A4CB9F51}" srcOrd="1" destOrd="0" presId="urn:microsoft.com/office/officeart/2005/8/layout/lProcess2"/>
    <dgm:cxn modelId="{11C63C72-1751-D140-91D2-A0C82514739D}" type="presParOf" srcId="{3F042196-9F1D-A142-A153-D92594C412E8}" destId="{6D1EC9D1-60AF-764B-9904-9BF69BA2D157}" srcOrd="2" destOrd="0" presId="urn:microsoft.com/office/officeart/2005/8/layout/lProcess2"/>
    <dgm:cxn modelId="{594A4002-FAE9-7A42-8101-903821F93172}" type="presParOf" srcId="{6D1EC9D1-60AF-764B-9904-9BF69BA2D157}" destId="{16880C9B-4B9D-1442-B09F-31C857F74EAE}" srcOrd="0" destOrd="0" presId="urn:microsoft.com/office/officeart/2005/8/layout/lProcess2"/>
    <dgm:cxn modelId="{0A9C69CE-B953-8443-B1A5-460DE7647846}" type="presParOf" srcId="{6D1EC9D1-60AF-764B-9904-9BF69BA2D157}" destId="{F9414D95-F3FD-5347-9355-2EA9EFFFAC5E}" srcOrd="1" destOrd="0" presId="urn:microsoft.com/office/officeart/2005/8/layout/lProcess2"/>
    <dgm:cxn modelId="{02AD04AC-45EC-6D46-BB4F-38CDB1BD7C67}" type="presParOf" srcId="{6D1EC9D1-60AF-764B-9904-9BF69BA2D157}" destId="{DFDF601E-3E01-E74D-BC17-3BE8447A1F4B}" srcOrd="2" destOrd="0" presId="urn:microsoft.com/office/officeart/2005/8/layout/lProcess2"/>
    <dgm:cxn modelId="{353256E1-4C1D-9A42-A738-125EFBEF72D0}" type="presParOf" srcId="{DFDF601E-3E01-E74D-BC17-3BE8447A1F4B}" destId="{713E5D1F-A50D-3D4F-837D-79066FB99585}" srcOrd="0" destOrd="0" presId="urn:microsoft.com/office/officeart/2005/8/layout/lProcess2"/>
    <dgm:cxn modelId="{C24902EE-A40C-4647-84AD-41334D42B5E6}" type="presParOf" srcId="{713E5D1F-A50D-3D4F-837D-79066FB99585}" destId="{1B2FBC84-0063-8B45-928F-601CFBB15E1F}" srcOrd="0" destOrd="0" presId="urn:microsoft.com/office/officeart/2005/8/layout/lProcess2"/>
    <dgm:cxn modelId="{DC0D1D7C-9362-DF48-8752-BAA050AD91DC}" type="presParOf" srcId="{713E5D1F-A50D-3D4F-837D-79066FB99585}" destId="{75C4A74E-703C-5B4D-996F-AB47ED8E0482}" srcOrd="1" destOrd="0" presId="urn:microsoft.com/office/officeart/2005/8/layout/lProcess2"/>
    <dgm:cxn modelId="{CC5C3AE3-4464-5C47-929A-E9836974C9D7}" type="presParOf" srcId="{713E5D1F-A50D-3D4F-837D-79066FB99585}" destId="{9D990968-18FE-A04E-824F-6479AAC32B60}" srcOrd="2" destOrd="0" presId="urn:microsoft.com/office/officeart/2005/8/layout/lProcess2"/>
    <dgm:cxn modelId="{E16C854C-145A-F642-9A24-F13D651738FB}" type="presParOf" srcId="{713E5D1F-A50D-3D4F-837D-79066FB99585}" destId="{58E732F2-B7FE-394F-B837-E3AA4700CD0D}" srcOrd="3" destOrd="0" presId="urn:microsoft.com/office/officeart/2005/8/layout/lProcess2"/>
    <dgm:cxn modelId="{2B197A7A-5DF7-0649-B691-D543E1420682}" type="presParOf" srcId="{713E5D1F-A50D-3D4F-837D-79066FB99585}" destId="{A62FCAB0-BD23-D54D-9494-3CF9C71FB70A}" srcOrd="4" destOrd="0" presId="urn:microsoft.com/office/officeart/2005/8/layout/lProcess2"/>
    <dgm:cxn modelId="{7D1659AA-BCA5-9147-84CD-5CBD3484E96A}" type="presParOf" srcId="{3F042196-9F1D-A142-A153-D92594C412E8}" destId="{625924EB-B229-4743-BA7A-D3C154585228}" srcOrd="3" destOrd="0" presId="urn:microsoft.com/office/officeart/2005/8/layout/lProcess2"/>
    <dgm:cxn modelId="{C3CE4254-F5B4-7345-BE4A-50D2F0A6290C}" type="presParOf" srcId="{3F042196-9F1D-A142-A153-D92594C412E8}" destId="{C48DF571-6922-AC41-9E3B-7C7766EABB7E}" srcOrd="4" destOrd="0" presId="urn:microsoft.com/office/officeart/2005/8/layout/lProcess2"/>
    <dgm:cxn modelId="{62645632-8FDE-C043-B799-F67DC6C0F7CC}" type="presParOf" srcId="{C48DF571-6922-AC41-9E3B-7C7766EABB7E}" destId="{2DF03DDE-A941-CD41-8547-4A340510576D}" srcOrd="0" destOrd="0" presId="urn:microsoft.com/office/officeart/2005/8/layout/lProcess2"/>
    <dgm:cxn modelId="{8999287A-8423-F040-92B2-EB2DC78ED3D0}" type="presParOf" srcId="{C48DF571-6922-AC41-9E3B-7C7766EABB7E}" destId="{F60BFE3D-5256-6F43-852D-75A5901065AC}" srcOrd="1" destOrd="0" presId="urn:microsoft.com/office/officeart/2005/8/layout/lProcess2"/>
    <dgm:cxn modelId="{32008914-1069-CC44-BF53-D6264B50CA4B}" type="presParOf" srcId="{C48DF571-6922-AC41-9E3B-7C7766EABB7E}" destId="{482DA563-71BD-0A43-997B-1BE05DB1081F}" srcOrd="2" destOrd="0" presId="urn:microsoft.com/office/officeart/2005/8/layout/lProcess2"/>
    <dgm:cxn modelId="{468A56CD-7C16-C949-9B38-412A274EA732}" type="presParOf" srcId="{482DA563-71BD-0A43-997B-1BE05DB1081F}" destId="{463196CF-1D95-7A41-8925-33F9AB80B0ED}" srcOrd="0" destOrd="0" presId="urn:microsoft.com/office/officeart/2005/8/layout/lProcess2"/>
    <dgm:cxn modelId="{578DA905-C0A3-0B47-A0F2-4947B545A41F}" type="presParOf" srcId="{463196CF-1D95-7A41-8925-33F9AB80B0ED}" destId="{EE6780B4-0AE2-394E-AB14-7572EE81223C}" srcOrd="0" destOrd="0" presId="urn:microsoft.com/office/officeart/2005/8/layout/lProcess2"/>
    <dgm:cxn modelId="{0C9BB264-F6A4-3842-B6AD-46D1492CBC10}" type="presParOf" srcId="{463196CF-1D95-7A41-8925-33F9AB80B0ED}" destId="{82A143C2-80AF-774E-A39F-4D0E8834C2AE}" srcOrd="1" destOrd="0" presId="urn:microsoft.com/office/officeart/2005/8/layout/lProcess2"/>
    <dgm:cxn modelId="{C444B773-C0CC-E14F-8B9F-CDB8AC4BD6A0}" type="presParOf" srcId="{463196CF-1D95-7A41-8925-33F9AB80B0ED}" destId="{D0AFE313-42DF-5449-951F-3C0BDFC3B605}" srcOrd="2" destOrd="0" presId="urn:microsoft.com/office/officeart/2005/8/layout/lProcess2"/>
    <dgm:cxn modelId="{B8501923-7209-7C4D-B594-56DAD1E4D82B}" type="presParOf" srcId="{463196CF-1D95-7A41-8925-33F9AB80B0ED}" destId="{A7DFEFCA-C3FD-9740-9B57-5B8B5CB918DD}" srcOrd="3" destOrd="0" presId="urn:microsoft.com/office/officeart/2005/8/layout/lProcess2"/>
    <dgm:cxn modelId="{0CBA3EEE-8B13-914D-B971-0BC936D507F5}" type="presParOf" srcId="{463196CF-1D95-7A41-8925-33F9AB80B0ED}" destId="{DC2CD8F9-526F-C649-883D-AC24EC71716C}"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2F281E-99DC-1744-A3D7-A40567AF2E74}" type="doc">
      <dgm:prSet loTypeId="urn:microsoft.com/office/officeart/2005/8/layout/hierarchy1" loCatId="" qsTypeId="urn:microsoft.com/office/officeart/2005/8/quickstyle/3D7" qsCatId="3D" csTypeId="urn:microsoft.com/office/officeart/2005/8/colors/colorful1" csCatId="colorful" phldr="1"/>
      <dgm:spPr/>
      <dgm:t>
        <a:bodyPr/>
        <a:lstStyle/>
        <a:p>
          <a:endParaRPr lang="en-US"/>
        </a:p>
      </dgm:t>
    </dgm:pt>
    <dgm:pt modelId="{59BEBA76-61CB-EC4C-B500-2CC5B138D44C}">
      <dgm:prSet phldrT="[Text]"/>
      <dgm:spPr/>
      <dgm:t>
        <a:bodyPr/>
        <a:lstStyle/>
        <a:p>
          <a:r>
            <a:rPr lang="en-US" dirty="0"/>
            <a:t>Assessment Practices</a:t>
          </a:r>
        </a:p>
      </dgm:t>
    </dgm:pt>
    <dgm:pt modelId="{A3F2CAA4-1C1B-9E49-8463-AADD91C07CD5}" type="parTrans" cxnId="{350D92CE-2942-CE44-AFEC-102585B941CD}">
      <dgm:prSet/>
      <dgm:spPr/>
      <dgm:t>
        <a:bodyPr/>
        <a:lstStyle/>
        <a:p>
          <a:endParaRPr lang="en-US"/>
        </a:p>
      </dgm:t>
    </dgm:pt>
    <dgm:pt modelId="{A83FD460-7817-5E45-9BCF-04D08C020F06}" type="sibTrans" cxnId="{350D92CE-2942-CE44-AFEC-102585B941CD}">
      <dgm:prSet/>
      <dgm:spPr/>
      <dgm:t>
        <a:bodyPr/>
        <a:lstStyle/>
        <a:p>
          <a:endParaRPr lang="en-US"/>
        </a:p>
      </dgm:t>
    </dgm:pt>
    <dgm:pt modelId="{62BC6F21-E251-E341-AE19-DF0334FA6214}">
      <dgm:prSet phldrT="[Text]"/>
      <dgm:spPr/>
      <dgm:t>
        <a:bodyPr/>
        <a:lstStyle/>
        <a:p>
          <a:r>
            <a:rPr lang="en-US" dirty="0"/>
            <a:t>Summative</a:t>
          </a:r>
        </a:p>
      </dgm:t>
    </dgm:pt>
    <dgm:pt modelId="{57E91AE0-6503-3B4B-BEBE-B09ED383A517}" type="parTrans" cxnId="{F80C422F-E5DD-E846-A272-181E4FDDE598}">
      <dgm:prSet/>
      <dgm:spPr/>
      <dgm:t>
        <a:bodyPr/>
        <a:lstStyle/>
        <a:p>
          <a:endParaRPr lang="en-US"/>
        </a:p>
      </dgm:t>
    </dgm:pt>
    <dgm:pt modelId="{6FDB3A4D-59CB-3147-B493-56395004B842}" type="sibTrans" cxnId="{F80C422F-E5DD-E846-A272-181E4FDDE598}">
      <dgm:prSet/>
      <dgm:spPr/>
      <dgm:t>
        <a:bodyPr/>
        <a:lstStyle/>
        <a:p>
          <a:endParaRPr lang="en-US"/>
        </a:p>
      </dgm:t>
    </dgm:pt>
    <dgm:pt modelId="{DF9958F1-A492-BF45-A543-7ADD7EBD4A38}">
      <dgm:prSet phldrT="[Text]"/>
      <dgm:spPr/>
      <dgm:t>
        <a:bodyPr/>
        <a:lstStyle/>
        <a:p>
          <a:r>
            <a:rPr lang="en-US" dirty="0"/>
            <a:t>Psychometrics</a:t>
          </a:r>
        </a:p>
      </dgm:t>
    </dgm:pt>
    <dgm:pt modelId="{E2179EC4-8659-F445-833B-BDBAE07CBDC3}" type="parTrans" cxnId="{B4EC6EE5-9542-2A46-B8B9-83097764AA77}">
      <dgm:prSet/>
      <dgm:spPr/>
      <dgm:t>
        <a:bodyPr/>
        <a:lstStyle/>
        <a:p>
          <a:endParaRPr lang="en-US"/>
        </a:p>
      </dgm:t>
    </dgm:pt>
    <dgm:pt modelId="{0FC5922D-0FC7-694B-9E70-3CD451CEC991}" type="sibTrans" cxnId="{B4EC6EE5-9542-2A46-B8B9-83097764AA77}">
      <dgm:prSet/>
      <dgm:spPr/>
      <dgm:t>
        <a:bodyPr/>
        <a:lstStyle/>
        <a:p>
          <a:endParaRPr lang="en-US"/>
        </a:p>
      </dgm:t>
    </dgm:pt>
    <dgm:pt modelId="{BA7A6323-5C57-0D43-8347-4DE8D3B39A4B}">
      <dgm:prSet phldrT="[Text]"/>
      <dgm:spPr/>
      <dgm:t>
        <a:bodyPr/>
        <a:lstStyle/>
        <a:p>
          <a:r>
            <a:rPr lang="en-US" dirty="0"/>
            <a:t>Constructivism</a:t>
          </a:r>
        </a:p>
      </dgm:t>
    </dgm:pt>
    <dgm:pt modelId="{66921D3A-456C-014B-A25E-257C5B2AB143}" type="parTrans" cxnId="{CAC02922-824C-CF4E-ABDE-C06A1ACAF575}">
      <dgm:prSet/>
      <dgm:spPr/>
      <dgm:t>
        <a:bodyPr/>
        <a:lstStyle/>
        <a:p>
          <a:endParaRPr lang="en-US"/>
        </a:p>
      </dgm:t>
    </dgm:pt>
    <dgm:pt modelId="{F25171CE-F2DD-6747-B078-7CBC051E069A}" type="sibTrans" cxnId="{CAC02922-824C-CF4E-ABDE-C06A1ACAF575}">
      <dgm:prSet/>
      <dgm:spPr/>
      <dgm:t>
        <a:bodyPr/>
        <a:lstStyle/>
        <a:p>
          <a:endParaRPr lang="en-US"/>
        </a:p>
      </dgm:t>
    </dgm:pt>
    <dgm:pt modelId="{199FC46B-4B83-5245-B903-1326763B3651}">
      <dgm:prSet phldrT="[Text]"/>
      <dgm:spPr/>
      <dgm:t>
        <a:bodyPr/>
        <a:lstStyle/>
        <a:p>
          <a:r>
            <a:rPr lang="en-US" dirty="0"/>
            <a:t>Formative</a:t>
          </a:r>
        </a:p>
      </dgm:t>
    </dgm:pt>
    <dgm:pt modelId="{08C27FAC-2512-1F4A-8445-CECAAFB4218A}" type="parTrans" cxnId="{3003D365-BA9F-3F48-86BA-2098D5AC2EBC}">
      <dgm:prSet/>
      <dgm:spPr/>
      <dgm:t>
        <a:bodyPr/>
        <a:lstStyle/>
        <a:p>
          <a:endParaRPr lang="en-US"/>
        </a:p>
      </dgm:t>
    </dgm:pt>
    <dgm:pt modelId="{4F85F7C0-2CC9-9240-BC07-9BF1B8541638}" type="sibTrans" cxnId="{3003D365-BA9F-3F48-86BA-2098D5AC2EBC}">
      <dgm:prSet/>
      <dgm:spPr/>
      <dgm:t>
        <a:bodyPr/>
        <a:lstStyle/>
        <a:p>
          <a:endParaRPr lang="en-US"/>
        </a:p>
      </dgm:t>
    </dgm:pt>
    <dgm:pt modelId="{91575260-E928-A74A-9431-24C47033973B}">
      <dgm:prSet phldrT="[Text]"/>
      <dgm:spPr/>
      <dgm:t>
        <a:bodyPr/>
        <a:lstStyle/>
        <a:p>
          <a:r>
            <a:rPr lang="en-US" dirty="0"/>
            <a:t>Sociocultural</a:t>
          </a:r>
        </a:p>
      </dgm:t>
    </dgm:pt>
    <dgm:pt modelId="{B798013C-00E2-CA4F-BD94-99E7627292A4}" type="parTrans" cxnId="{883291D3-57C1-674F-BE25-9A69C6F17C62}">
      <dgm:prSet/>
      <dgm:spPr/>
      <dgm:t>
        <a:bodyPr/>
        <a:lstStyle/>
        <a:p>
          <a:endParaRPr lang="en-US"/>
        </a:p>
      </dgm:t>
    </dgm:pt>
    <dgm:pt modelId="{47BADABD-3B8A-4341-BED8-C130D97AD8D8}" type="sibTrans" cxnId="{883291D3-57C1-674F-BE25-9A69C6F17C62}">
      <dgm:prSet/>
      <dgm:spPr/>
      <dgm:t>
        <a:bodyPr/>
        <a:lstStyle/>
        <a:p>
          <a:endParaRPr lang="en-US"/>
        </a:p>
      </dgm:t>
    </dgm:pt>
    <dgm:pt modelId="{9DAAFA9B-D4C9-A54C-98EF-38EB3E3663B2}" type="pres">
      <dgm:prSet presAssocID="{972F281E-99DC-1744-A3D7-A40567AF2E74}" presName="hierChild1" presStyleCnt="0">
        <dgm:presLayoutVars>
          <dgm:chPref val="1"/>
          <dgm:dir/>
          <dgm:animOne val="branch"/>
          <dgm:animLvl val="lvl"/>
          <dgm:resizeHandles/>
        </dgm:presLayoutVars>
      </dgm:prSet>
      <dgm:spPr/>
      <dgm:t>
        <a:bodyPr/>
        <a:lstStyle/>
        <a:p>
          <a:endParaRPr lang="es-ES_tradnl"/>
        </a:p>
      </dgm:t>
    </dgm:pt>
    <dgm:pt modelId="{58CF2906-E9E5-6D4C-AA63-D00CFE4CFC0D}" type="pres">
      <dgm:prSet presAssocID="{59BEBA76-61CB-EC4C-B500-2CC5B138D44C}" presName="hierRoot1" presStyleCnt="0"/>
      <dgm:spPr/>
    </dgm:pt>
    <dgm:pt modelId="{A47081E8-D68F-5E4E-85FB-4552AC3C70AA}" type="pres">
      <dgm:prSet presAssocID="{59BEBA76-61CB-EC4C-B500-2CC5B138D44C}" presName="composite" presStyleCnt="0"/>
      <dgm:spPr/>
    </dgm:pt>
    <dgm:pt modelId="{9461351A-61C2-FB40-96D1-505D48C1F35A}" type="pres">
      <dgm:prSet presAssocID="{59BEBA76-61CB-EC4C-B500-2CC5B138D44C}" presName="background" presStyleLbl="node0" presStyleIdx="0" presStyleCnt="1"/>
      <dgm:spPr/>
    </dgm:pt>
    <dgm:pt modelId="{18F7A220-9A80-0340-BCE0-E01B813838D6}" type="pres">
      <dgm:prSet presAssocID="{59BEBA76-61CB-EC4C-B500-2CC5B138D44C}" presName="text" presStyleLbl="fgAcc0" presStyleIdx="0" presStyleCnt="1">
        <dgm:presLayoutVars>
          <dgm:chPref val="3"/>
        </dgm:presLayoutVars>
      </dgm:prSet>
      <dgm:spPr/>
      <dgm:t>
        <a:bodyPr/>
        <a:lstStyle/>
        <a:p>
          <a:endParaRPr lang="es-ES_tradnl"/>
        </a:p>
      </dgm:t>
    </dgm:pt>
    <dgm:pt modelId="{4C870AB6-3185-3649-A956-214BB154FEDD}" type="pres">
      <dgm:prSet presAssocID="{59BEBA76-61CB-EC4C-B500-2CC5B138D44C}" presName="hierChild2" presStyleCnt="0"/>
      <dgm:spPr/>
    </dgm:pt>
    <dgm:pt modelId="{8BCB46A7-6A93-A846-B4F0-F34C504DBC6A}" type="pres">
      <dgm:prSet presAssocID="{57E91AE0-6503-3B4B-BEBE-B09ED383A517}" presName="Name10" presStyleLbl="parChTrans1D2" presStyleIdx="0" presStyleCnt="2"/>
      <dgm:spPr/>
      <dgm:t>
        <a:bodyPr/>
        <a:lstStyle/>
        <a:p>
          <a:endParaRPr lang="es-ES_tradnl"/>
        </a:p>
      </dgm:t>
    </dgm:pt>
    <dgm:pt modelId="{A70D3DAD-C6A2-F04E-AA94-B87FE8A31558}" type="pres">
      <dgm:prSet presAssocID="{62BC6F21-E251-E341-AE19-DF0334FA6214}" presName="hierRoot2" presStyleCnt="0"/>
      <dgm:spPr/>
    </dgm:pt>
    <dgm:pt modelId="{01FEF3CA-EBC4-7240-9868-79A95F9725E7}" type="pres">
      <dgm:prSet presAssocID="{62BC6F21-E251-E341-AE19-DF0334FA6214}" presName="composite2" presStyleCnt="0"/>
      <dgm:spPr/>
    </dgm:pt>
    <dgm:pt modelId="{58CBF926-35D6-394E-A4FA-896A60D4DE3C}" type="pres">
      <dgm:prSet presAssocID="{62BC6F21-E251-E341-AE19-DF0334FA6214}" presName="background2" presStyleLbl="node2" presStyleIdx="0" presStyleCnt="2"/>
      <dgm:spPr/>
    </dgm:pt>
    <dgm:pt modelId="{2AC7315F-A93D-7246-A1A8-B6330A87AA6A}" type="pres">
      <dgm:prSet presAssocID="{62BC6F21-E251-E341-AE19-DF0334FA6214}" presName="text2" presStyleLbl="fgAcc2" presStyleIdx="0" presStyleCnt="2">
        <dgm:presLayoutVars>
          <dgm:chPref val="3"/>
        </dgm:presLayoutVars>
      </dgm:prSet>
      <dgm:spPr/>
      <dgm:t>
        <a:bodyPr/>
        <a:lstStyle/>
        <a:p>
          <a:endParaRPr lang="es-ES_tradnl"/>
        </a:p>
      </dgm:t>
    </dgm:pt>
    <dgm:pt modelId="{5060A16D-5F3C-EE4A-9BB6-DC879F2B0E85}" type="pres">
      <dgm:prSet presAssocID="{62BC6F21-E251-E341-AE19-DF0334FA6214}" presName="hierChild3" presStyleCnt="0"/>
      <dgm:spPr/>
    </dgm:pt>
    <dgm:pt modelId="{4F15FA3E-6C8A-3548-BE18-FC6BC6250E37}" type="pres">
      <dgm:prSet presAssocID="{E2179EC4-8659-F445-833B-BDBAE07CBDC3}" presName="Name17" presStyleLbl="parChTrans1D3" presStyleIdx="0" presStyleCnt="3"/>
      <dgm:spPr/>
      <dgm:t>
        <a:bodyPr/>
        <a:lstStyle/>
        <a:p>
          <a:endParaRPr lang="es-ES_tradnl"/>
        </a:p>
      </dgm:t>
    </dgm:pt>
    <dgm:pt modelId="{8326C2DB-6A65-CB48-941A-A48487DF1A19}" type="pres">
      <dgm:prSet presAssocID="{DF9958F1-A492-BF45-A543-7ADD7EBD4A38}" presName="hierRoot3" presStyleCnt="0"/>
      <dgm:spPr/>
    </dgm:pt>
    <dgm:pt modelId="{C0C940C4-8E20-8849-9C47-3A431C5D2B74}" type="pres">
      <dgm:prSet presAssocID="{DF9958F1-A492-BF45-A543-7ADD7EBD4A38}" presName="composite3" presStyleCnt="0"/>
      <dgm:spPr/>
    </dgm:pt>
    <dgm:pt modelId="{5C5494D9-4483-9647-88D6-7042E279935D}" type="pres">
      <dgm:prSet presAssocID="{DF9958F1-A492-BF45-A543-7ADD7EBD4A38}" presName="background3" presStyleLbl="node3" presStyleIdx="0" presStyleCnt="3"/>
      <dgm:spPr/>
    </dgm:pt>
    <dgm:pt modelId="{A2F80CD4-698C-CA49-9BC7-45FBA2B63183}" type="pres">
      <dgm:prSet presAssocID="{DF9958F1-A492-BF45-A543-7ADD7EBD4A38}" presName="text3" presStyleLbl="fgAcc3" presStyleIdx="0" presStyleCnt="3">
        <dgm:presLayoutVars>
          <dgm:chPref val="3"/>
        </dgm:presLayoutVars>
      </dgm:prSet>
      <dgm:spPr/>
      <dgm:t>
        <a:bodyPr/>
        <a:lstStyle/>
        <a:p>
          <a:endParaRPr lang="es-ES_tradnl"/>
        </a:p>
      </dgm:t>
    </dgm:pt>
    <dgm:pt modelId="{5A680D55-F5DE-8E40-8F9B-561ACF9EB7DD}" type="pres">
      <dgm:prSet presAssocID="{DF9958F1-A492-BF45-A543-7ADD7EBD4A38}" presName="hierChild4" presStyleCnt="0"/>
      <dgm:spPr/>
    </dgm:pt>
    <dgm:pt modelId="{C5B39CA6-FF29-3B47-B8AA-6EA73188C7CA}" type="pres">
      <dgm:prSet presAssocID="{66921D3A-456C-014B-A25E-257C5B2AB143}" presName="Name17" presStyleLbl="parChTrans1D3" presStyleIdx="1" presStyleCnt="3"/>
      <dgm:spPr/>
      <dgm:t>
        <a:bodyPr/>
        <a:lstStyle/>
        <a:p>
          <a:endParaRPr lang="es-ES_tradnl"/>
        </a:p>
      </dgm:t>
    </dgm:pt>
    <dgm:pt modelId="{ABC4399A-030C-D84D-9C21-F6F0F63B0A56}" type="pres">
      <dgm:prSet presAssocID="{BA7A6323-5C57-0D43-8347-4DE8D3B39A4B}" presName="hierRoot3" presStyleCnt="0"/>
      <dgm:spPr/>
    </dgm:pt>
    <dgm:pt modelId="{642F7A64-EE27-0849-9FCB-5F0FAAE44427}" type="pres">
      <dgm:prSet presAssocID="{BA7A6323-5C57-0D43-8347-4DE8D3B39A4B}" presName="composite3" presStyleCnt="0"/>
      <dgm:spPr/>
    </dgm:pt>
    <dgm:pt modelId="{0A01E2C4-5181-AF4A-8D5D-EC9259225BA2}" type="pres">
      <dgm:prSet presAssocID="{BA7A6323-5C57-0D43-8347-4DE8D3B39A4B}" presName="background3" presStyleLbl="node3" presStyleIdx="1" presStyleCnt="3"/>
      <dgm:spPr/>
    </dgm:pt>
    <dgm:pt modelId="{629A36ED-A1B9-8042-A6FF-D062C5BB2AEB}" type="pres">
      <dgm:prSet presAssocID="{BA7A6323-5C57-0D43-8347-4DE8D3B39A4B}" presName="text3" presStyleLbl="fgAcc3" presStyleIdx="1" presStyleCnt="3">
        <dgm:presLayoutVars>
          <dgm:chPref val="3"/>
        </dgm:presLayoutVars>
      </dgm:prSet>
      <dgm:spPr/>
      <dgm:t>
        <a:bodyPr/>
        <a:lstStyle/>
        <a:p>
          <a:endParaRPr lang="es-ES_tradnl"/>
        </a:p>
      </dgm:t>
    </dgm:pt>
    <dgm:pt modelId="{45E0836E-2077-9244-AB0C-E51468F655AF}" type="pres">
      <dgm:prSet presAssocID="{BA7A6323-5C57-0D43-8347-4DE8D3B39A4B}" presName="hierChild4" presStyleCnt="0"/>
      <dgm:spPr/>
    </dgm:pt>
    <dgm:pt modelId="{A4704FC4-835B-D947-95D9-96F394FB9E51}" type="pres">
      <dgm:prSet presAssocID="{08C27FAC-2512-1F4A-8445-CECAAFB4218A}" presName="Name10" presStyleLbl="parChTrans1D2" presStyleIdx="1" presStyleCnt="2"/>
      <dgm:spPr/>
      <dgm:t>
        <a:bodyPr/>
        <a:lstStyle/>
        <a:p>
          <a:endParaRPr lang="es-ES_tradnl"/>
        </a:p>
      </dgm:t>
    </dgm:pt>
    <dgm:pt modelId="{F1ECBD86-C11C-C94D-AA99-A059FF3856DC}" type="pres">
      <dgm:prSet presAssocID="{199FC46B-4B83-5245-B903-1326763B3651}" presName="hierRoot2" presStyleCnt="0"/>
      <dgm:spPr/>
    </dgm:pt>
    <dgm:pt modelId="{E79C00EA-6B5D-6440-BF50-689EF81BEE0E}" type="pres">
      <dgm:prSet presAssocID="{199FC46B-4B83-5245-B903-1326763B3651}" presName="composite2" presStyleCnt="0"/>
      <dgm:spPr/>
    </dgm:pt>
    <dgm:pt modelId="{41A2AF1A-617A-0145-9110-95BA60650E91}" type="pres">
      <dgm:prSet presAssocID="{199FC46B-4B83-5245-B903-1326763B3651}" presName="background2" presStyleLbl="node2" presStyleIdx="1" presStyleCnt="2"/>
      <dgm:spPr/>
    </dgm:pt>
    <dgm:pt modelId="{A3901A3F-7FC8-1C44-BFCA-047955FB9324}" type="pres">
      <dgm:prSet presAssocID="{199FC46B-4B83-5245-B903-1326763B3651}" presName="text2" presStyleLbl="fgAcc2" presStyleIdx="1" presStyleCnt="2">
        <dgm:presLayoutVars>
          <dgm:chPref val="3"/>
        </dgm:presLayoutVars>
      </dgm:prSet>
      <dgm:spPr/>
      <dgm:t>
        <a:bodyPr/>
        <a:lstStyle/>
        <a:p>
          <a:endParaRPr lang="es-ES_tradnl"/>
        </a:p>
      </dgm:t>
    </dgm:pt>
    <dgm:pt modelId="{B33653F2-6528-AB40-AF44-A27920E6517B}" type="pres">
      <dgm:prSet presAssocID="{199FC46B-4B83-5245-B903-1326763B3651}" presName="hierChild3" presStyleCnt="0"/>
      <dgm:spPr/>
    </dgm:pt>
    <dgm:pt modelId="{F38AEA44-960E-1240-9BD0-0310F4EAD835}" type="pres">
      <dgm:prSet presAssocID="{B798013C-00E2-CA4F-BD94-99E7627292A4}" presName="Name17" presStyleLbl="parChTrans1D3" presStyleIdx="2" presStyleCnt="3"/>
      <dgm:spPr/>
      <dgm:t>
        <a:bodyPr/>
        <a:lstStyle/>
        <a:p>
          <a:endParaRPr lang="es-ES_tradnl"/>
        </a:p>
      </dgm:t>
    </dgm:pt>
    <dgm:pt modelId="{DBDA7957-0490-1647-B4A4-EA0C6392EA2C}" type="pres">
      <dgm:prSet presAssocID="{91575260-E928-A74A-9431-24C47033973B}" presName="hierRoot3" presStyleCnt="0"/>
      <dgm:spPr/>
    </dgm:pt>
    <dgm:pt modelId="{A55126EE-B042-194A-827C-AFE486A58AF0}" type="pres">
      <dgm:prSet presAssocID="{91575260-E928-A74A-9431-24C47033973B}" presName="composite3" presStyleCnt="0"/>
      <dgm:spPr/>
    </dgm:pt>
    <dgm:pt modelId="{EEF65DF5-5B1F-5A4F-8089-9A3392C94780}" type="pres">
      <dgm:prSet presAssocID="{91575260-E928-A74A-9431-24C47033973B}" presName="background3" presStyleLbl="node3" presStyleIdx="2" presStyleCnt="3"/>
      <dgm:spPr/>
    </dgm:pt>
    <dgm:pt modelId="{1118A6D6-6A62-AC41-AC31-1F4F0BE570EA}" type="pres">
      <dgm:prSet presAssocID="{91575260-E928-A74A-9431-24C47033973B}" presName="text3" presStyleLbl="fgAcc3" presStyleIdx="2" presStyleCnt="3">
        <dgm:presLayoutVars>
          <dgm:chPref val="3"/>
        </dgm:presLayoutVars>
      </dgm:prSet>
      <dgm:spPr/>
      <dgm:t>
        <a:bodyPr/>
        <a:lstStyle/>
        <a:p>
          <a:endParaRPr lang="es-ES_tradnl"/>
        </a:p>
      </dgm:t>
    </dgm:pt>
    <dgm:pt modelId="{CF5A13B0-98F0-3A45-9C4C-197DE7A9567C}" type="pres">
      <dgm:prSet presAssocID="{91575260-E928-A74A-9431-24C47033973B}" presName="hierChild4" presStyleCnt="0"/>
      <dgm:spPr/>
    </dgm:pt>
  </dgm:ptLst>
  <dgm:cxnLst>
    <dgm:cxn modelId="{883291D3-57C1-674F-BE25-9A69C6F17C62}" srcId="{199FC46B-4B83-5245-B903-1326763B3651}" destId="{91575260-E928-A74A-9431-24C47033973B}" srcOrd="0" destOrd="0" parTransId="{B798013C-00E2-CA4F-BD94-99E7627292A4}" sibTransId="{47BADABD-3B8A-4341-BED8-C130D97AD8D8}"/>
    <dgm:cxn modelId="{E5348510-DEF7-AE4D-9CB9-0B8485DBC384}" type="presOf" srcId="{62BC6F21-E251-E341-AE19-DF0334FA6214}" destId="{2AC7315F-A93D-7246-A1A8-B6330A87AA6A}" srcOrd="0" destOrd="0" presId="urn:microsoft.com/office/officeart/2005/8/layout/hierarchy1"/>
    <dgm:cxn modelId="{350D92CE-2942-CE44-AFEC-102585B941CD}" srcId="{972F281E-99DC-1744-A3D7-A40567AF2E74}" destId="{59BEBA76-61CB-EC4C-B500-2CC5B138D44C}" srcOrd="0" destOrd="0" parTransId="{A3F2CAA4-1C1B-9E49-8463-AADD91C07CD5}" sibTransId="{A83FD460-7817-5E45-9BCF-04D08C020F06}"/>
    <dgm:cxn modelId="{6562E03E-A06E-694C-B9FC-481E63D5A24E}" type="presOf" srcId="{59BEBA76-61CB-EC4C-B500-2CC5B138D44C}" destId="{18F7A220-9A80-0340-BCE0-E01B813838D6}" srcOrd="0" destOrd="0" presId="urn:microsoft.com/office/officeart/2005/8/layout/hierarchy1"/>
    <dgm:cxn modelId="{98B18F89-09EC-714C-8360-0A7A55329834}" type="presOf" srcId="{57E91AE0-6503-3B4B-BEBE-B09ED383A517}" destId="{8BCB46A7-6A93-A846-B4F0-F34C504DBC6A}" srcOrd="0" destOrd="0" presId="urn:microsoft.com/office/officeart/2005/8/layout/hierarchy1"/>
    <dgm:cxn modelId="{3FDDBF38-6FAD-734E-A51B-154982A4BC5C}" type="presOf" srcId="{08C27FAC-2512-1F4A-8445-CECAAFB4218A}" destId="{A4704FC4-835B-D947-95D9-96F394FB9E51}" srcOrd="0" destOrd="0" presId="urn:microsoft.com/office/officeart/2005/8/layout/hierarchy1"/>
    <dgm:cxn modelId="{0D79AE9E-AAEC-2545-BB24-002DBA14FD42}" type="presOf" srcId="{B798013C-00E2-CA4F-BD94-99E7627292A4}" destId="{F38AEA44-960E-1240-9BD0-0310F4EAD835}" srcOrd="0" destOrd="0" presId="urn:microsoft.com/office/officeart/2005/8/layout/hierarchy1"/>
    <dgm:cxn modelId="{35771B7A-F914-BD48-B1E6-549BDAB8C0C3}" type="presOf" srcId="{BA7A6323-5C57-0D43-8347-4DE8D3B39A4B}" destId="{629A36ED-A1B9-8042-A6FF-D062C5BB2AEB}" srcOrd="0" destOrd="0" presId="urn:microsoft.com/office/officeart/2005/8/layout/hierarchy1"/>
    <dgm:cxn modelId="{CAC02922-824C-CF4E-ABDE-C06A1ACAF575}" srcId="{62BC6F21-E251-E341-AE19-DF0334FA6214}" destId="{BA7A6323-5C57-0D43-8347-4DE8D3B39A4B}" srcOrd="1" destOrd="0" parTransId="{66921D3A-456C-014B-A25E-257C5B2AB143}" sibTransId="{F25171CE-F2DD-6747-B078-7CBC051E069A}"/>
    <dgm:cxn modelId="{2BF7C030-6D80-D547-9CD4-6E8FAACC6E06}" type="presOf" srcId="{91575260-E928-A74A-9431-24C47033973B}" destId="{1118A6D6-6A62-AC41-AC31-1F4F0BE570EA}" srcOrd="0" destOrd="0" presId="urn:microsoft.com/office/officeart/2005/8/layout/hierarchy1"/>
    <dgm:cxn modelId="{3003D365-BA9F-3F48-86BA-2098D5AC2EBC}" srcId="{59BEBA76-61CB-EC4C-B500-2CC5B138D44C}" destId="{199FC46B-4B83-5245-B903-1326763B3651}" srcOrd="1" destOrd="0" parTransId="{08C27FAC-2512-1F4A-8445-CECAAFB4218A}" sibTransId="{4F85F7C0-2CC9-9240-BC07-9BF1B8541638}"/>
    <dgm:cxn modelId="{799816D5-1E26-6A47-A3CB-C1012DCED46E}" type="presOf" srcId="{972F281E-99DC-1744-A3D7-A40567AF2E74}" destId="{9DAAFA9B-D4C9-A54C-98EF-38EB3E3663B2}" srcOrd="0" destOrd="0" presId="urn:microsoft.com/office/officeart/2005/8/layout/hierarchy1"/>
    <dgm:cxn modelId="{F80C422F-E5DD-E846-A272-181E4FDDE598}" srcId="{59BEBA76-61CB-EC4C-B500-2CC5B138D44C}" destId="{62BC6F21-E251-E341-AE19-DF0334FA6214}" srcOrd="0" destOrd="0" parTransId="{57E91AE0-6503-3B4B-BEBE-B09ED383A517}" sibTransId="{6FDB3A4D-59CB-3147-B493-56395004B842}"/>
    <dgm:cxn modelId="{F44F18FC-EA4F-8A4E-BD40-2DA435E7D426}" type="presOf" srcId="{E2179EC4-8659-F445-833B-BDBAE07CBDC3}" destId="{4F15FA3E-6C8A-3548-BE18-FC6BC6250E37}" srcOrd="0" destOrd="0" presId="urn:microsoft.com/office/officeart/2005/8/layout/hierarchy1"/>
    <dgm:cxn modelId="{E32838C2-7808-4C4A-A74D-8CF0F0E5913C}" type="presOf" srcId="{DF9958F1-A492-BF45-A543-7ADD7EBD4A38}" destId="{A2F80CD4-698C-CA49-9BC7-45FBA2B63183}" srcOrd="0" destOrd="0" presId="urn:microsoft.com/office/officeart/2005/8/layout/hierarchy1"/>
    <dgm:cxn modelId="{B4EC6EE5-9542-2A46-B8B9-83097764AA77}" srcId="{62BC6F21-E251-E341-AE19-DF0334FA6214}" destId="{DF9958F1-A492-BF45-A543-7ADD7EBD4A38}" srcOrd="0" destOrd="0" parTransId="{E2179EC4-8659-F445-833B-BDBAE07CBDC3}" sibTransId="{0FC5922D-0FC7-694B-9E70-3CD451CEC991}"/>
    <dgm:cxn modelId="{0C694A84-0116-1445-857C-0BBFF702923D}" type="presOf" srcId="{66921D3A-456C-014B-A25E-257C5B2AB143}" destId="{C5B39CA6-FF29-3B47-B8AA-6EA73188C7CA}" srcOrd="0" destOrd="0" presId="urn:microsoft.com/office/officeart/2005/8/layout/hierarchy1"/>
    <dgm:cxn modelId="{38FA4468-E3E0-4D40-B1D5-CF4A66DF4C75}" type="presOf" srcId="{199FC46B-4B83-5245-B903-1326763B3651}" destId="{A3901A3F-7FC8-1C44-BFCA-047955FB9324}" srcOrd="0" destOrd="0" presId="urn:microsoft.com/office/officeart/2005/8/layout/hierarchy1"/>
    <dgm:cxn modelId="{5B7FDB3A-0747-F044-A237-848B9A123B7E}" type="presParOf" srcId="{9DAAFA9B-D4C9-A54C-98EF-38EB3E3663B2}" destId="{58CF2906-E9E5-6D4C-AA63-D00CFE4CFC0D}" srcOrd="0" destOrd="0" presId="urn:microsoft.com/office/officeart/2005/8/layout/hierarchy1"/>
    <dgm:cxn modelId="{65725ADB-4267-2740-86E4-1EEE21AD3AF9}" type="presParOf" srcId="{58CF2906-E9E5-6D4C-AA63-D00CFE4CFC0D}" destId="{A47081E8-D68F-5E4E-85FB-4552AC3C70AA}" srcOrd="0" destOrd="0" presId="urn:microsoft.com/office/officeart/2005/8/layout/hierarchy1"/>
    <dgm:cxn modelId="{87A2359E-4F72-E04A-A924-5E9BA84F246D}" type="presParOf" srcId="{A47081E8-D68F-5E4E-85FB-4552AC3C70AA}" destId="{9461351A-61C2-FB40-96D1-505D48C1F35A}" srcOrd="0" destOrd="0" presId="urn:microsoft.com/office/officeart/2005/8/layout/hierarchy1"/>
    <dgm:cxn modelId="{EF803B3E-4A76-D440-AE75-06FB987F6BB4}" type="presParOf" srcId="{A47081E8-D68F-5E4E-85FB-4552AC3C70AA}" destId="{18F7A220-9A80-0340-BCE0-E01B813838D6}" srcOrd="1" destOrd="0" presId="urn:microsoft.com/office/officeart/2005/8/layout/hierarchy1"/>
    <dgm:cxn modelId="{6618681C-BFBA-6846-A9CA-4C554F20CDFC}" type="presParOf" srcId="{58CF2906-E9E5-6D4C-AA63-D00CFE4CFC0D}" destId="{4C870AB6-3185-3649-A956-214BB154FEDD}" srcOrd="1" destOrd="0" presId="urn:microsoft.com/office/officeart/2005/8/layout/hierarchy1"/>
    <dgm:cxn modelId="{8313B344-3E2C-054D-819A-CE373AFA1055}" type="presParOf" srcId="{4C870AB6-3185-3649-A956-214BB154FEDD}" destId="{8BCB46A7-6A93-A846-B4F0-F34C504DBC6A}" srcOrd="0" destOrd="0" presId="urn:microsoft.com/office/officeart/2005/8/layout/hierarchy1"/>
    <dgm:cxn modelId="{517519D3-8C31-9149-BD1F-4B4F41277FF2}" type="presParOf" srcId="{4C870AB6-3185-3649-A956-214BB154FEDD}" destId="{A70D3DAD-C6A2-F04E-AA94-B87FE8A31558}" srcOrd="1" destOrd="0" presId="urn:microsoft.com/office/officeart/2005/8/layout/hierarchy1"/>
    <dgm:cxn modelId="{0237BE20-9BCC-6B4B-9C32-56A93C7C57E8}" type="presParOf" srcId="{A70D3DAD-C6A2-F04E-AA94-B87FE8A31558}" destId="{01FEF3CA-EBC4-7240-9868-79A95F9725E7}" srcOrd="0" destOrd="0" presId="urn:microsoft.com/office/officeart/2005/8/layout/hierarchy1"/>
    <dgm:cxn modelId="{DF47361A-7521-FF42-BB98-3AD16F8560F7}" type="presParOf" srcId="{01FEF3CA-EBC4-7240-9868-79A95F9725E7}" destId="{58CBF926-35D6-394E-A4FA-896A60D4DE3C}" srcOrd="0" destOrd="0" presId="urn:microsoft.com/office/officeart/2005/8/layout/hierarchy1"/>
    <dgm:cxn modelId="{82D71688-BC18-3B43-B2FB-87BCAC9279EE}" type="presParOf" srcId="{01FEF3CA-EBC4-7240-9868-79A95F9725E7}" destId="{2AC7315F-A93D-7246-A1A8-B6330A87AA6A}" srcOrd="1" destOrd="0" presId="urn:microsoft.com/office/officeart/2005/8/layout/hierarchy1"/>
    <dgm:cxn modelId="{D6C08C68-DDDE-6F4C-9CEA-95456D39BFD3}" type="presParOf" srcId="{A70D3DAD-C6A2-F04E-AA94-B87FE8A31558}" destId="{5060A16D-5F3C-EE4A-9BB6-DC879F2B0E85}" srcOrd="1" destOrd="0" presId="urn:microsoft.com/office/officeart/2005/8/layout/hierarchy1"/>
    <dgm:cxn modelId="{363BE8EE-2C24-714F-9A81-7A1FC47C00A3}" type="presParOf" srcId="{5060A16D-5F3C-EE4A-9BB6-DC879F2B0E85}" destId="{4F15FA3E-6C8A-3548-BE18-FC6BC6250E37}" srcOrd="0" destOrd="0" presId="urn:microsoft.com/office/officeart/2005/8/layout/hierarchy1"/>
    <dgm:cxn modelId="{4280FCAE-FCD3-2D41-BE01-04FAA44B7F15}" type="presParOf" srcId="{5060A16D-5F3C-EE4A-9BB6-DC879F2B0E85}" destId="{8326C2DB-6A65-CB48-941A-A48487DF1A19}" srcOrd="1" destOrd="0" presId="urn:microsoft.com/office/officeart/2005/8/layout/hierarchy1"/>
    <dgm:cxn modelId="{70F87322-4873-BE42-99E1-4053ADB39D2E}" type="presParOf" srcId="{8326C2DB-6A65-CB48-941A-A48487DF1A19}" destId="{C0C940C4-8E20-8849-9C47-3A431C5D2B74}" srcOrd="0" destOrd="0" presId="urn:microsoft.com/office/officeart/2005/8/layout/hierarchy1"/>
    <dgm:cxn modelId="{7D64D910-8901-2948-ABE1-95635FA44175}" type="presParOf" srcId="{C0C940C4-8E20-8849-9C47-3A431C5D2B74}" destId="{5C5494D9-4483-9647-88D6-7042E279935D}" srcOrd="0" destOrd="0" presId="urn:microsoft.com/office/officeart/2005/8/layout/hierarchy1"/>
    <dgm:cxn modelId="{1BA18E75-4E50-4B4F-8C87-96539CAB9B46}" type="presParOf" srcId="{C0C940C4-8E20-8849-9C47-3A431C5D2B74}" destId="{A2F80CD4-698C-CA49-9BC7-45FBA2B63183}" srcOrd="1" destOrd="0" presId="urn:microsoft.com/office/officeart/2005/8/layout/hierarchy1"/>
    <dgm:cxn modelId="{04B731B7-B377-ED47-ABC5-97DAA8553146}" type="presParOf" srcId="{8326C2DB-6A65-CB48-941A-A48487DF1A19}" destId="{5A680D55-F5DE-8E40-8F9B-561ACF9EB7DD}" srcOrd="1" destOrd="0" presId="urn:microsoft.com/office/officeart/2005/8/layout/hierarchy1"/>
    <dgm:cxn modelId="{211FA075-201E-F64E-8440-0FC80E677643}" type="presParOf" srcId="{5060A16D-5F3C-EE4A-9BB6-DC879F2B0E85}" destId="{C5B39CA6-FF29-3B47-B8AA-6EA73188C7CA}" srcOrd="2" destOrd="0" presId="urn:microsoft.com/office/officeart/2005/8/layout/hierarchy1"/>
    <dgm:cxn modelId="{1217D623-0F6F-F94D-950E-CA76431017B5}" type="presParOf" srcId="{5060A16D-5F3C-EE4A-9BB6-DC879F2B0E85}" destId="{ABC4399A-030C-D84D-9C21-F6F0F63B0A56}" srcOrd="3" destOrd="0" presId="urn:microsoft.com/office/officeart/2005/8/layout/hierarchy1"/>
    <dgm:cxn modelId="{B100EDB1-45D9-A046-B105-8BB298B0A1A1}" type="presParOf" srcId="{ABC4399A-030C-D84D-9C21-F6F0F63B0A56}" destId="{642F7A64-EE27-0849-9FCB-5F0FAAE44427}" srcOrd="0" destOrd="0" presId="urn:microsoft.com/office/officeart/2005/8/layout/hierarchy1"/>
    <dgm:cxn modelId="{E8764867-E10F-2F4E-8E2E-8A0F627FCAD2}" type="presParOf" srcId="{642F7A64-EE27-0849-9FCB-5F0FAAE44427}" destId="{0A01E2C4-5181-AF4A-8D5D-EC9259225BA2}" srcOrd="0" destOrd="0" presId="urn:microsoft.com/office/officeart/2005/8/layout/hierarchy1"/>
    <dgm:cxn modelId="{2A62DEDF-BAA9-0441-90E9-8663CC2B046E}" type="presParOf" srcId="{642F7A64-EE27-0849-9FCB-5F0FAAE44427}" destId="{629A36ED-A1B9-8042-A6FF-D062C5BB2AEB}" srcOrd="1" destOrd="0" presId="urn:microsoft.com/office/officeart/2005/8/layout/hierarchy1"/>
    <dgm:cxn modelId="{3D794DF4-7B6E-7F48-B27A-FE043D8E3945}" type="presParOf" srcId="{ABC4399A-030C-D84D-9C21-F6F0F63B0A56}" destId="{45E0836E-2077-9244-AB0C-E51468F655AF}" srcOrd="1" destOrd="0" presId="urn:microsoft.com/office/officeart/2005/8/layout/hierarchy1"/>
    <dgm:cxn modelId="{EF94B423-1DE6-AF4C-902D-E9C1E8A6468D}" type="presParOf" srcId="{4C870AB6-3185-3649-A956-214BB154FEDD}" destId="{A4704FC4-835B-D947-95D9-96F394FB9E51}" srcOrd="2" destOrd="0" presId="urn:microsoft.com/office/officeart/2005/8/layout/hierarchy1"/>
    <dgm:cxn modelId="{D49922EC-8367-B040-AB95-47841E2DDE7A}" type="presParOf" srcId="{4C870AB6-3185-3649-A956-214BB154FEDD}" destId="{F1ECBD86-C11C-C94D-AA99-A059FF3856DC}" srcOrd="3" destOrd="0" presId="urn:microsoft.com/office/officeart/2005/8/layout/hierarchy1"/>
    <dgm:cxn modelId="{178443FF-6AFF-2D4C-AF5B-660CD2CF23F9}" type="presParOf" srcId="{F1ECBD86-C11C-C94D-AA99-A059FF3856DC}" destId="{E79C00EA-6B5D-6440-BF50-689EF81BEE0E}" srcOrd="0" destOrd="0" presId="urn:microsoft.com/office/officeart/2005/8/layout/hierarchy1"/>
    <dgm:cxn modelId="{EF11073E-98B7-2B45-9E8F-5ECBE19224EE}" type="presParOf" srcId="{E79C00EA-6B5D-6440-BF50-689EF81BEE0E}" destId="{41A2AF1A-617A-0145-9110-95BA60650E91}" srcOrd="0" destOrd="0" presId="urn:microsoft.com/office/officeart/2005/8/layout/hierarchy1"/>
    <dgm:cxn modelId="{98D82F95-6EC7-D940-A5E5-7F7F392ECE3B}" type="presParOf" srcId="{E79C00EA-6B5D-6440-BF50-689EF81BEE0E}" destId="{A3901A3F-7FC8-1C44-BFCA-047955FB9324}" srcOrd="1" destOrd="0" presId="urn:microsoft.com/office/officeart/2005/8/layout/hierarchy1"/>
    <dgm:cxn modelId="{AC302F9A-FE48-AA41-A235-8574263717C9}" type="presParOf" srcId="{F1ECBD86-C11C-C94D-AA99-A059FF3856DC}" destId="{B33653F2-6528-AB40-AF44-A27920E6517B}" srcOrd="1" destOrd="0" presId="urn:microsoft.com/office/officeart/2005/8/layout/hierarchy1"/>
    <dgm:cxn modelId="{99312B27-1013-E74D-A6F8-F3A079AFA144}" type="presParOf" srcId="{B33653F2-6528-AB40-AF44-A27920E6517B}" destId="{F38AEA44-960E-1240-9BD0-0310F4EAD835}" srcOrd="0" destOrd="0" presId="urn:microsoft.com/office/officeart/2005/8/layout/hierarchy1"/>
    <dgm:cxn modelId="{ABEB5B3D-F1E7-884D-963F-AFF0BC8595C1}" type="presParOf" srcId="{B33653F2-6528-AB40-AF44-A27920E6517B}" destId="{DBDA7957-0490-1647-B4A4-EA0C6392EA2C}" srcOrd="1" destOrd="0" presId="urn:microsoft.com/office/officeart/2005/8/layout/hierarchy1"/>
    <dgm:cxn modelId="{D29A83D4-82CE-A24C-84D8-12073112D966}" type="presParOf" srcId="{DBDA7957-0490-1647-B4A4-EA0C6392EA2C}" destId="{A55126EE-B042-194A-827C-AFE486A58AF0}" srcOrd="0" destOrd="0" presId="urn:microsoft.com/office/officeart/2005/8/layout/hierarchy1"/>
    <dgm:cxn modelId="{AE52847A-C591-CD43-A517-AA90AB24F7C2}" type="presParOf" srcId="{A55126EE-B042-194A-827C-AFE486A58AF0}" destId="{EEF65DF5-5B1F-5A4F-8089-9A3392C94780}" srcOrd="0" destOrd="0" presId="urn:microsoft.com/office/officeart/2005/8/layout/hierarchy1"/>
    <dgm:cxn modelId="{33A3F6BD-0D99-FF4D-819B-D6648894593B}" type="presParOf" srcId="{A55126EE-B042-194A-827C-AFE486A58AF0}" destId="{1118A6D6-6A62-AC41-AC31-1F4F0BE570EA}" srcOrd="1" destOrd="0" presId="urn:microsoft.com/office/officeart/2005/8/layout/hierarchy1"/>
    <dgm:cxn modelId="{C9CCE202-19B8-414E-9006-65A86BE97395}" type="presParOf" srcId="{DBDA7957-0490-1647-B4A4-EA0C6392EA2C}" destId="{CF5A13B0-98F0-3A45-9C4C-197DE7A9567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A8741-F0E2-044D-BF1D-187999B92F82}">
      <dsp:nvSpPr>
        <dsp:cNvPr id="0" name=""/>
        <dsp:cNvSpPr/>
      </dsp:nvSpPr>
      <dsp:spPr>
        <a:xfrm>
          <a:off x="2913802" y="2413146"/>
          <a:ext cx="601549" cy="1146244"/>
        </a:xfrm>
        <a:custGeom>
          <a:avLst/>
          <a:gdLst/>
          <a:ahLst/>
          <a:cxnLst/>
          <a:rect l="0" t="0" r="0" b="0"/>
          <a:pathLst>
            <a:path>
              <a:moveTo>
                <a:pt x="0" y="0"/>
              </a:moveTo>
              <a:lnTo>
                <a:pt x="300774" y="0"/>
              </a:lnTo>
              <a:lnTo>
                <a:pt x="300774" y="1146244"/>
              </a:lnTo>
              <a:lnTo>
                <a:pt x="601549" y="1146244"/>
              </a:lnTo>
            </a:path>
          </a:pathLst>
        </a:custGeom>
        <a:noFill/>
        <a:ln w="25400"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182214" y="2953905"/>
        <a:ext cx="64725" cy="64725"/>
      </dsp:txXfrm>
    </dsp:sp>
    <dsp:sp modelId="{DD72CA8D-9E85-9447-B6E6-748A393F6469}">
      <dsp:nvSpPr>
        <dsp:cNvPr id="0" name=""/>
        <dsp:cNvSpPr/>
      </dsp:nvSpPr>
      <dsp:spPr>
        <a:xfrm>
          <a:off x="2913802" y="2367426"/>
          <a:ext cx="601549" cy="91440"/>
        </a:xfrm>
        <a:custGeom>
          <a:avLst/>
          <a:gdLst/>
          <a:ahLst/>
          <a:cxnLst/>
          <a:rect l="0" t="0" r="0" b="0"/>
          <a:pathLst>
            <a:path>
              <a:moveTo>
                <a:pt x="0" y="45720"/>
              </a:moveTo>
              <a:lnTo>
                <a:pt x="601549" y="45720"/>
              </a:lnTo>
            </a:path>
          </a:pathLst>
        </a:custGeom>
        <a:noFill/>
        <a:ln w="25400"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199538" y="2398107"/>
        <a:ext cx="30077" cy="30077"/>
      </dsp:txXfrm>
    </dsp:sp>
    <dsp:sp modelId="{FC06280B-C09E-B648-A1B2-F404CF752935}">
      <dsp:nvSpPr>
        <dsp:cNvPr id="0" name=""/>
        <dsp:cNvSpPr/>
      </dsp:nvSpPr>
      <dsp:spPr>
        <a:xfrm>
          <a:off x="2913802" y="1266901"/>
          <a:ext cx="601549" cy="1146244"/>
        </a:xfrm>
        <a:custGeom>
          <a:avLst/>
          <a:gdLst/>
          <a:ahLst/>
          <a:cxnLst/>
          <a:rect l="0" t="0" r="0" b="0"/>
          <a:pathLst>
            <a:path>
              <a:moveTo>
                <a:pt x="0" y="1146244"/>
              </a:moveTo>
              <a:lnTo>
                <a:pt x="300774" y="1146244"/>
              </a:lnTo>
              <a:lnTo>
                <a:pt x="300774" y="0"/>
              </a:lnTo>
              <a:lnTo>
                <a:pt x="601549" y="0"/>
              </a:lnTo>
            </a:path>
          </a:pathLst>
        </a:custGeom>
        <a:noFill/>
        <a:ln w="25400"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182214" y="1807661"/>
        <a:ext cx="64725" cy="64725"/>
      </dsp:txXfrm>
    </dsp:sp>
    <dsp:sp modelId="{FBCEF764-37CA-7343-B388-1485527C6EF6}">
      <dsp:nvSpPr>
        <dsp:cNvPr id="0" name=""/>
        <dsp:cNvSpPr/>
      </dsp:nvSpPr>
      <dsp:spPr>
        <a:xfrm rot="16200000">
          <a:off x="42158" y="1954648"/>
          <a:ext cx="4826292" cy="916995"/>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en-US" sz="4300" kern="1200" dirty="0"/>
            <a:t>Assessment practices</a:t>
          </a:r>
        </a:p>
      </dsp:txBody>
      <dsp:txXfrm>
        <a:off x="42158" y="1954648"/>
        <a:ext cx="4826292" cy="916995"/>
      </dsp:txXfrm>
    </dsp:sp>
    <dsp:sp modelId="{AE8A26DB-2211-0C4C-ABAC-B3F6D4D3E149}">
      <dsp:nvSpPr>
        <dsp:cNvPr id="0" name=""/>
        <dsp:cNvSpPr/>
      </dsp:nvSpPr>
      <dsp:spPr>
        <a:xfrm>
          <a:off x="3515351" y="808403"/>
          <a:ext cx="3007745" cy="916995"/>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kern="1200" dirty="0"/>
            <a:t>Psychometrics</a:t>
          </a:r>
        </a:p>
      </dsp:txBody>
      <dsp:txXfrm>
        <a:off x="3515351" y="808403"/>
        <a:ext cx="3007745" cy="916995"/>
      </dsp:txXfrm>
    </dsp:sp>
    <dsp:sp modelId="{5F2B225E-61E4-A740-B520-1D4E11385311}">
      <dsp:nvSpPr>
        <dsp:cNvPr id="0" name=""/>
        <dsp:cNvSpPr/>
      </dsp:nvSpPr>
      <dsp:spPr>
        <a:xfrm>
          <a:off x="3515351" y="1954648"/>
          <a:ext cx="3007745" cy="916995"/>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kern="1200" dirty="0"/>
            <a:t>Constructivism</a:t>
          </a:r>
        </a:p>
      </dsp:txBody>
      <dsp:txXfrm>
        <a:off x="3515351" y="1954648"/>
        <a:ext cx="3007745" cy="916995"/>
      </dsp:txXfrm>
    </dsp:sp>
    <dsp:sp modelId="{09C31B70-F93A-5F42-A291-898C54A85575}">
      <dsp:nvSpPr>
        <dsp:cNvPr id="0" name=""/>
        <dsp:cNvSpPr/>
      </dsp:nvSpPr>
      <dsp:spPr>
        <a:xfrm>
          <a:off x="3515351" y="3100892"/>
          <a:ext cx="3007745" cy="916995"/>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kern="1200" dirty="0"/>
            <a:t>Sociocultural </a:t>
          </a:r>
        </a:p>
      </dsp:txBody>
      <dsp:txXfrm>
        <a:off x="3515351" y="3100892"/>
        <a:ext cx="3007745" cy="9169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CAD14-62FB-DC4C-9F79-24E55CF58B4F}">
      <dsp:nvSpPr>
        <dsp:cNvPr id="0" name=""/>
        <dsp:cNvSpPr/>
      </dsp:nvSpPr>
      <dsp:spPr>
        <a:xfrm>
          <a:off x="0" y="0"/>
          <a:ext cx="2611933" cy="45259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Psychometrics</a:t>
          </a:r>
        </a:p>
      </dsp:txBody>
      <dsp:txXfrm>
        <a:off x="0" y="0"/>
        <a:ext cx="2611933" cy="1357788"/>
      </dsp:txXfrm>
    </dsp:sp>
    <dsp:sp modelId="{3BB3D599-B753-1C43-990A-44E25F80BEF5}">
      <dsp:nvSpPr>
        <dsp:cNvPr id="0" name=""/>
        <dsp:cNvSpPr/>
      </dsp:nvSpPr>
      <dsp:spPr>
        <a:xfrm>
          <a:off x="262197" y="1358175"/>
          <a:ext cx="2089546" cy="88917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0" kern="1200" dirty="0"/>
            <a:t>Focus on the individual who has specific attributes.</a:t>
          </a:r>
        </a:p>
      </dsp:txBody>
      <dsp:txXfrm>
        <a:off x="288240" y="1384218"/>
        <a:ext cx="2037460" cy="837084"/>
      </dsp:txXfrm>
    </dsp:sp>
    <dsp:sp modelId="{1DA57462-8976-184C-B2F3-378ECE7DB091}">
      <dsp:nvSpPr>
        <dsp:cNvPr id="0" name=""/>
        <dsp:cNvSpPr/>
      </dsp:nvSpPr>
      <dsp:spPr>
        <a:xfrm>
          <a:off x="262197" y="2384141"/>
          <a:ext cx="2089546" cy="889170"/>
        </a:xfrm>
        <a:prstGeom prst="roundRect">
          <a:avLst>
            <a:gd name="adj" fmla="val 10000"/>
          </a:avLst>
        </a:prstGeom>
        <a:solidFill>
          <a:schemeClr val="accent2">
            <a:hueOff val="585190"/>
            <a:satOff val="-730"/>
            <a:lumOff val="1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0" kern="1200" dirty="0"/>
            <a:t>Learning and assessment are neutral.</a:t>
          </a:r>
        </a:p>
      </dsp:txBody>
      <dsp:txXfrm>
        <a:off x="288240" y="2410184"/>
        <a:ext cx="2037460" cy="837084"/>
      </dsp:txXfrm>
    </dsp:sp>
    <dsp:sp modelId="{7AB89810-A79C-A347-9672-DEFC1521B655}">
      <dsp:nvSpPr>
        <dsp:cNvPr id="0" name=""/>
        <dsp:cNvSpPr/>
      </dsp:nvSpPr>
      <dsp:spPr>
        <a:xfrm>
          <a:off x="262197" y="3410107"/>
          <a:ext cx="2089546" cy="889170"/>
        </a:xfrm>
        <a:prstGeom prst="roundRect">
          <a:avLst>
            <a:gd name="adj" fmla="val 10000"/>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t>Assessment</a:t>
          </a:r>
          <a:r>
            <a:rPr lang="en-US" sz="1600" kern="1200" baseline="0" dirty="0"/>
            <a:t> is done to the individual to measure knowledge.</a:t>
          </a:r>
          <a:endParaRPr lang="en-US" sz="1600" kern="1200" dirty="0"/>
        </a:p>
      </dsp:txBody>
      <dsp:txXfrm>
        <a:off x="288240" y="3436150"/>
        <a:ext cx="2037460" cy="837084"/>
      </dsp:txXfrm>
    </dsp:sp>
    <dsp:sp modelId="{16880C9B-4B9D-1442-B09F-31C857F74EAE}">
      <dsp:nvSpPr>
        <dsp:cNvPr id="0" name=""/>
        <dsp:cNvSpPr/>
      </dsp:nvSpPr>
      <dsp:spPr>
        <a:xfrm>
          <a:off x="2808833" y="0"/>
          <a:ext cx="2611933" cy="45259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Constructivism</a:t>
          </a:r>
        </a:p>
      </dsp:txBody>
      <dsp:txXfrm>
        <a:off x="2808833" y="0"/>
        <a:ext cx="2611933" cy="1357788"/>
      </dsp:txXfrm>
    </dsp:sp>
    <dsp:sp modelId="{1B2FBC84-0063-8B45-928F-601CFBB15E1F}">
      <dsp:nvSpPr>
        <dsp:cNvPr id="0" name=""/>
        <dsp:cNvSpPr/>
      </dsp:nvSpPr>
      <dsp:spPr>
        <a:xfrm>
          <a:off x="3070026" y="1358175"/>
          <a:ext cx="2089546" cy="889170"/>
        </a:xfrm>
        <a:prstGeom prst="roundRect">
          <a:avLst>
            <a:gd name="adj" fmla="val 10000"/>
          </a:avLst>
        </a:prstGeom>
        <a:solidFill>
          <a:schemeClr val="accent2">
            <a:hueOff val="1755570"/>
            <a:satOff val="-2190"/>
            <a:lumOff val="5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t>Knowledge is actively constructed by the learners.</a:t>
          </a:r>
        </a:p>
      </dsp:txBody>
      <dsp:txXfrm>
        <a:off x="3096069" y="1384218"/>
        <a:ext cx="2037460" cy="837084"/>
      </dsp:txXfrm>
    </dsp:sp>
    <dsp:sp modelId="{9D990968-18FE-A04E-824F-6479AAC32B60}">
      <dsp:nvSpPr>
        <dsp:cNvPr id="0" name=""/>
        <dsp:cNvSpPr/>
      </dsp:nvSpPr>
      <dsp:spPr>
        <a:xfrm>
          <a:off x="3070026" y="2384141"/>
          <a:ext cx="2089546" cy="889170"/>
        </a:xfrm>
        <a:prstGeom prst="roundRect">
          <a:avLst>
            <a:gd name="adj" fmla="val 10000"/>
          </a:avLst>
        </a:prstGeom>
        <a:solidFill>
          <a:schemeClr val="accent2">
            <a:hueOff val="2340760"/>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t>Learning</a:t>
          </a:r>
          <a:r>
            <a:rPr lang="en-US" sz="1600" kern="1200" baseline="0" dirty="0"/>
            <a:t> belongs to the individual and is co-constructed.</a:t>
          </a:r>
          <a:endParaRPr lang="en-US" sz="1600" kern="1200" dirty="0"/>
        </a:p>
      </dsp:txBody>
      <dsp:txXfrm>
        <a:off x="3096069" y="2410184"/>
        <a:ext cx="2037460" cy="837084"/>
      </dsp:txXfrm>
    </dsp:sp>
    <dsp:sp modelId="{A62FCAB0-BD23-D54D-9494-3CF9C71FB70A}">
      <dsp:nvSpPr>
        <dsp:cNvPr id="0" name=""/>
        <dsp:cNvSpPr/>
      </dsp:nvSpPr>
      <dsp:spPr>
        <a:xfrm>
          <a:off x="3070026" y="3410107"/>
          <a:ext cx="2089546" cy="889170"/>
        </a:xfrm>
        <a:prstGeom prst="roundRect">
          <a:avLst>
            <a:gd name="adj" fmla="val 10000"/>
          </a:avLst>
        </a:prstGeom>
        <a:solidFill>
          <a:schemeClr val="accent2">
            <a:hueOff val="2925950"/>
            <a:satOff val="-3649"/>
            <a:lumOff val="8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t>Assessment</a:t>
          </a:r>
          <a:r>
            <a:rPr lang="en-US" sz="1600" kern="1200" baseline="0" dirty="0"/>
            <a:t> is used to gain an understanding of an individual’s knowledge.</a:t>
          </a:r>
          <a:endParaRPr lang="en-US" sz="1600" kern="1200" dirty="0"/>
        </a:p>
      </dsp:txBody>
      <dsp:txXfrm>
        <a:off x="3096069" y="3436150"/>
        <a:ext cx="2037460" cy="837084"/>
      </dsp:txXfrm>
    </dsp:sp>
    <dsp:sp modelId="{2DF03DDE-A941-CD41-8547-4A340510576D}">
      <dsp:nvSpPr>
        <dsp:cNvPr id="0" name=""/>
        <dsp:cNvSpPr/>
      </dsp:nvSpPr>
      <dsp:spPr>
        <a:xfrm>
          <a:off x="5616661" y="0"/>
          <a:ext cx="2611933" cy="45259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Sociocultural</a:t>
          </a:r>
        </a:p>
      </dsp:txBody>
      <dsp:txXfrm>
        <a:off x="5616661" y="0"/>
        <a:ext cx="2611933" cy="1357788"/>
      </dsp:txXfrm>
    </dsp:sp>
    <dsp:sp modelId="{EE6780B4-0AE2-394E-AB14-7572EE81223C}">
      <dsp:nvSpPr>
        <dsp:cNvPr id="0" name=""/>
        <dsp:cNvSpPr/>
      </dsp:nvSpPr>
      <dsp:spPr>
        <a:xfrm>
          <a:off x="5877855" y="1358175"/>
          <a:ext cx="2089546" cy="889170"/>
        </a:xfrm>
        <a:prstGeom prst="roundRect">
          <a:avLst>
            <a:gd name="adj" fmla="val 10000"/>
          </a:avLst>
        </a:prstGeom>
        <a:solidFill>
          <a:schemeClr val="accent2">
            <a:hueOff val="3511140"/>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t>Knowledge is constructed in a social and cultural context.</a:t>
          </a:r>
        </a:p>
      </dsp:txBody>
      <dsp:txXfrm>
        <a:off x="5903898" y="1384218"/>
        <a:ext cx="2037460" cy="837084"/>
      </dsp:txXfrm>
    </dsp:sp>
    <dsp:sp modelId="{D0AFE313-42DF-5449-951F-3C0BDFC3B605}">
      <dsp:nvSpPr>
        <dsp:cNvPr id="0" name=""/>
        <dsp:cNvSpPr/>
      </dsp:nvSpPr>
      <dsp:spPr>
        <a:xfrm>
          <a:off x="5877855" y="2384141"/>
          <a:ext cx="2089546" cy="889170"/>
        </a:xfrm>
        <a:prstGeom prst="roundRect">
          <a:avLst>
            <a:gd name="adj" fmla="val 10000"/>
          </a:avLst>
        </a:prstGeom>
        <a:solidFill>
          <a:schemeClr val="accent2">
            <a:hueOff val="4096330"/>
            <a:satOff val="-5109"/>
            <a:lumOff val="12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0" kern="1200" dirty="0"/>
            <a:t>Learning is not individual but takes place through interactions. </a:t>
          </a:r>
        </a:p>
      </dsp:txBody>
      <dsp:txXfrm>
        <a:off x="5903898" y="2410184"/>
        <a:ext cx="2037460" cy="837084"/>
      </dsp:txXfrm>
    </dsp:sp>
    <dsp:sp modelId="{DC2CD8F9-526F-C649-883D-AC24EC71716C}">
      <dsp:nvSpPr>
        <dsp:cNvPr id="0" name=""/>
        <dsp:cNvSpPr/>
      </dsp:nvSpPr>
      <dsp:spPr>
        <a:xfrm>
          <a:off x="5877855" y="3410107"/>
          <a:ext cx="2089546" cy="889170"/>
        </a:xfrm>
        <a:prstGeom prst="roundRect">
          <a:avLst>
            <a:gd name="adj" fmla="val 10000"/>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t>Assessment practices are not neutral and need to be re-defined.</a:t>
          </a:r>
        </a:p>
      </dsp:txBody>
      <dsp:txXfrm>
        <a:off x="5903898" y="3436150"/>
        <a:ext cx="2037460" cy="8370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AEA44-960E-1240-9BD0-0310F4EAD835}">
      <dsp:nvSpPr>
        <dsp:cNvPr id="0" name=""/>
        <dsp:cNvSpPr/>
      </dsp:nvSpPr>
      <dsp:spPr>
        <a:xfrm>
          <a:off x="6104881" y="2724914"/>
          <a:ext cx="91440" cy="507496"/>
        </a:xfrm>
        <a:custGeom>
          <a:avLst/>
          <a:gdLst/>
          <a:ahLst/>
          <a:cxnLst/>
          <a:rect l="0" t="0" r="0" b="0"/>
          <a:pathLst>
            <a:path>
              <a:moveTo>
                <a:pt x="45720" y="0"/>
              </a:moveTo>
              <a:lnTo>
                <a:pt x="45720" y="507496"/>
              </a:lnTo>
            </a:path>
          </a:pathLst>
        </a:custGeom>
        <a:noFill/>
        <a:ln w="25400" cap="flat" cmpd="sng" algn="ctr">
          <a:solidFill>
            <a:schemeClr val="accent3">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A4704FC4-835B-D947-95D9-96F394FB9E51}">
      <dsp:nvSpPr>
        <dsp:cNvPr id="0" name=""/>
        <dsp:cNvSpPr/>
      </dsp:nvSpPr>
      <dsp:spPr>
        <a:xfrm>
          <a:off x="4551043" y="1109360"/>
          <a:ext cx="1599558" cy="507496"/>
        </a:xfrm>
        <a:custGeom>
          <a:avLst/>
          <a:gdLst/>
          <a:ahLst/>
          <a:cxnLst/>
          <a:rect l="0" t="0" r="0" b="0"/>
          <a:pathLst>
            <a:path>
              <a:moveTo>
                <a:pt x="0" y="0"/>
              </a:moveTo>
              <a:lnTo>
                <a:pt x="0" y="345843"/>
              </a:lnTo>
              <a:lnTo>
                <a:pt x="1599558" y="345843"/>
              </a:lnTo>
              <a:lnTo>
                <a:pt x="1599558" y="507496"/>
              </a:lnTo>
            </a:path>
          </a:pathLst>
        </a:custGeom>
        <a:noFill/>
        <a:ln w="25400" cap="flat" cmpd="sng" algn="ctr">
          <a:solidFill>
            <a:schemeClr val="accent2">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C5B39CA6-FF29-3B47-B8AA-6EA73188C7CA}">
      <dsp:nvSpPr>
        <dsp:cNvPr id="0" name=""/>
        <dsp:cNvSpPr/>
      </dsp:nvSpPr>
      <dsp:spPr>
        <a:xfrm>
          <a:off x="2951484" y="2724914"/>
          <a:ext cx="1066372" cy="507496"/>
        </a:xfrm>
        <a:custGeom>
          <a:avLst/>
          <a:gdLst/>
          <a:ahLst/>
          <a:cxnLst/>
          <a:rect l="0" t="0" r="0" b="0"/>
          <a:pathLst>
            <a:path>
              <a:moveTo>
                <a:pt x="0" y="0"/>
              </a:moveTo>
              <a:lnTo>
                <a:pt x="0" y="345843"/>
              </a:lnTo>
              <a:lnTo>
                <a:pt x="1066372" y="345843"/>
              </a:lnTo>
              <a:lnTo>
                <a:pt x="1066372" y="507496"/>
              </a:lnTo>
            </a:path>
          </a:pathLst>
        </a:custGeom>
        <a:noFill/>
        <a:ln w="25400" cap="flat" cmpd="sng" algn="ctr">
          <a:solidFill>
            <a:schemeClr val="accent3">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4F15FA3E-6C8A-3548-BE18-FC6BC6250E37}">
      <dsp:nvSpPr>
        <dsp:cNvPr id="0" name=""/>
        <dsp:cNvSpPr/>
      </dsp:nvSpPr>
      <dsp:spPr>
        <a:xfrm>
          <a:off x="1885112" y="2724914"/>
          <a:ext cx="1066372" cy="507496"/>
        </a:xfrm>
        <a:custGeom>
          <a:avLst/>
          <a:gdLst/>
          <a:ahLst/>
          <a:cxnLst/>
          <a:rect l="0" t="0" r="0" b="0"/>
          <a:pathLst>
            <a:path>
              <a:moveTo>
                <a:pt x="1066372" y="0"/>
              </a:moveTo>
              <a:lnTo>
                <a:pt x="1066372" y="345843"/>
              </a:lnTo>
              <a:lnTo>
                <a:pt x="0" y="345843"/>
              </a:lnTo>
              <a:lnTo>
                <a:pt x="0" y="507496"/>
              </a:lnTo>
            </a:path>
          </a:pathLst>
        </a:custGeom>
        <a:noFill/>
        <a:ln w="25400" cap="flat" cmpd="sng" algn="ctr">
          <a:solidFill>
            <a:schemeClr val="accent3">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8BCB46A7-6A93-A846-B4F0-F34C504DBC6A}">
      <dsp:nvSpPr>
        <dsp:cNvPr id="0" name=""/>
        <dsp:cNvSpPr/>
      </dsp:nvSpPr>
      <dsp:spPr>
        <a:xfrm>
          <a:off x="2951484" y="1109360"/>
          <a:ext cx="1599558" cy="507496"/>
        </a:xfrm>
        <a:custGeom>
          <a:avLst/>
          <a:gdLst/>
          <a:ahLst/>
          <a:cxnLst/>
          <a:rect l="0" t="0" r="0" b="0"/>
          <a:pathLst>
            <a:path>
              <a:moveTo>
                <a:pt x="1599558" y="0"/>
              </a:moveTo>
              <a:lnTo>
                <a:pt x="1599558" y="345843"/>
              </a:lnTo>
              <a:lnTo>
                <a:pt x="0" y="345843"/>
              </a:lnTo>
              <a:lnTo>
                <a:pt x="0" y="507496"/>
              </a:lnTo>
            </a:path>
          </a:pathLst>
        </a:custGeom>
        <a:noFill/>
        <a:ln w="25400" cap="flat" cmpd="sng" algn="ctr">
          <a:solidFill>
            <a:schemeClr val="accent2">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9461351A-61C2-FB40-96D1-505D48C1F35A}">
      <dsp:nvSpPr>
        <dsp:cNvPr id="0" name=""/>
        <dsp:cNvSpPr/>
      </dsp:nvSpPr>
      <dsp:spPr>
        <a:xfrm>
          <a:off x="3678556" y="1303"/>
          <a:ext cx="1744972" cy="1108057"/>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18F7A220-9A80-0340-BCE0-E01B813838D6}">
      <dsp:nvSpPr>
        <dsp:cNvPr id="0" name=""/>
        <dsp:cNvSpPr/>
      </dsp:nvSpPr>
      <dsp:spPr>
        <a:xfrm>
          <a:off x="3872442" y="185494"/>
          <a:ext cx="1744972" cy="110805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Assessment Practices</a:t>
          </a:r>
        </a:p>
      </dsp:txBody>
      <dsp:txXfrm>
        <a:off x="3904896" y="217948"/>
        <a:ext cx="1680064" cy="1043149"/>
      </dsp:txXfrm>
    </dsp:sp>
    <dsp:sp modelId="{58CBF926-35D6-394E-A4FA-896A60D4DE3C}">
      <dsp:nvSpPr>
        <dsp:cNvPr id="0" name=""/>
        <dsp:cNvSpPr/>
      </dsp:nvSpPr>
      <dsp:spPr>
        <a:xfrm>
          <a:off x="2078998" y="1616856"/>
          <a:ext cx="1744972" cy="1108057"/>
        </a:xfrm>
        <a:prstGeom prst="roundRect">
          <a:avLst>
            <a:gd name="adj" fmla="val 1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2AC7315F-A93D-7246-A1A8-B6330A87AA6A}">
      <dsp:nvSpPr>
        <dsp:cNvPr id="0" name=""/>
        <dsp:cNvSpPr/>
      </dsp:nvSpPr>
      <dsp:spPr>
        <a:xfrm>
          <a:off x="2272884" y="1801048"/>
          <a:ext cx="1744972" cy="1108057"/>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Summative</a:t>
          </a:r>
        </a:p>
      </dsp:txBody>
      <dsp:txXfrm>
        <a:off x="2305338" y="1833502"/>
        <a:ext cx="1680064" cy="1043149"/>
      </dsp:txXfrm>
    </dsp:sp>
    <dsp:sp modelId="{5C5494D9-4483-9647-88D6-7042E279935D}">
      <dsp:nvSpPr>
        <dsp:cNvPr id="0" name=""/>
        <dsp:cNvSpPr/>
      </dsp:nvSpPr>
      <dsp:spPr>
        <a:xfrm>
          <a:off x="1012626" y="3232410"/>
          <a:ext cx="1744972" cy="1108057"/>
        </a:xfrm>
        <a:prstGeom prst="roundRect">
          <a:avLst>
            <a:gd name="adj" fmla="val 1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A2F80CD4-698C-CA49-9BC7-45FBA2B63183}">
      <dsp:nvSpPr>
        <dsp:cNvPr id="0" name=""/>
        <dsp:cNvSpPr/>
      </dsp:nvSpPr>
      <dsp:spPr>
        <a:xfrm>
          <a:off x="1206512" y="3416602"/>
          <a:ext cx="1744972" cy="1108057"/>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Psychometrics</a:t>
          </a:r>
        </a:p>
      </dsp:txBody>
      <dsp:txXfrm>
        <a:off x="1238966" y="3449056"/>
        <a:ext cx="1680064" cy="1043149"/>
      </dsp:txXfrm>
    </dsp:sp>
    <dsp:sp modelId="{0A01E2C4-5181-AF4A-8D5D-EC9259225BA2}">
      <dsp:nvSpPr>
        <dsp:cNvPr id="0" name=""/>
        <dsp:cNvSpPr/>
      </dsp:nvSpPr>
      <dsp:spPr>
        <a:xfrm>
          <a:off x="3145370" y="3232410"/>
          <a:ext cx="1744972" cy="1108057"/>
        </a:xfrm>
        <a:prstGeom prst="roundRect">
          <a:avLst>
            <a:gd name="adj" fmla="val 1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629A36ED-A1B9-8042-A6FF-D062C5BB2AEB}">
      <dsp:nvSpPr>
        <dsp:cNvPr id="0" name=""/>
        <dsp:cNvSpPr/>
      </dsp:nvSpPr>
      <dsp:spPr>
        <a:xfrm>
          <a:off x="3339256" y="3416602"/>
          <a:ext cx="1744972" cy="1108057"/>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Constructivism</a:t>
          </a:r>
        </a:p>
      </dsp:txBody>
      <dsp:txXfrm>
        <a:off x="3371710" y="3449056"/>
        <a:ext cx="1680064" cy="1043149"/>
      </dsp:txXfrm>
    </dsp:sp>
    <dsp:sp modelId="{41A2AF1A-617A-0145-9110-95BA60650E91}">
      <dsp:nvSpPr>
        <dsp:cNvPr id="0" name=""/>
        <dsp:cNvSpPr/>
      </dsp:nvSpPr>
      <dsp:spPr>
        <a:xfrm>
          <a:off x="5278115" y="1616856"/>
          <a:ext cx="1744972" cy="1108057"/>
        </a:xfrm>
        <a:prstGeom prst="roundRect">
          <a:avLst>
            <a:gd name="adj" fmla="val 1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A3901A3F-7FC8-1C44-BFCA-047955FB9324}">
      <dsp:nvSpPr>
        <dsp:cNvPr id="0" name=""/>
        <dsp:cNvSpPr/>
      </dsp:nvSpPr>
      <dsp:spPr>
        <a:xfrm>
          <a:off x="5472000" y="1801048"/>
          <a:ext cx="1744972" cy="1108057"/>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Formative</a:t>
          </a:r>
        </a:p>
      </dsp:txBody>
      <dsp:txXfrm>
        <a:off x="5504454" y="1833502"/>
        <a:ext cx="1680064" cy="1043149"/>
      </dsp:txXfrm>
    </dsp:sp>
    <dsp:sp modelId="{EEF65DF5-5B1F-5A4F-8089-9A3392C94780}">
      <dsp:nvSpPr>
        <dsp:cNvPr id="0" name=""/>
        <dsp:cNvSpPr/>
      </dsp:nvSpPr>
      <dsp:spPr>
        <a:xfrm>
          <a:off x="5278115" y="3232410"/>
          <a:ext cx="1744972" cy="1108057"/>
        </a:xfrm>
        <a:prstGeom prst="roundRect">
          <a:avLst>
            <a:gd name="adj" fmla="val 1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1118A6D6-6A62-AC41-AC31-1F4F0BE570EA}">
      <dsp:nvSpPr>
        <dsp:cNvPr id="0" name=""/>
        <dsp:cNvSpPr/>
      </dsp:nvSpPr>
      <dsp:spPr>
        <a:xfrm>
          <a:off x="5472000" y="3416602"/>
          <a:ext cx="1744972" cy="1108057"/>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Sociocultural</a:t>
          </a:r>
        </a:p>
      </dsp:txBody>
      <dsp:txXfrm>
        <a:off x="5504454" y="3449056"/>
        <a:ext cx="1680064" cy="104314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A012E3-6E8D-B74B-A314-4616D5A79846}" type="datetimeFigureOut">
              <a:rPr lang="de-DE" smtClean="0"/>
              <a:t>03.08.19</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87FC96-1CB5-7641-9934-75B343D83954}" type="slidenum">
              <a:rPr lang="de-DE" smtClean="0"/>
              <a:t>‹Nr.›</a:t>
            </a:fld>
            <a:endParaRPr lang="de-DE"/>
          </a:p>
        </p:txBody>
      </p:sp>
    </p:spTree>
    <p:extLst>
      <p:ext uri="{BB962C8B-B14F-4D97-AF65-F5344CB8AC3E}">
        <p14:creationId xmlns:p14="http://schemas.microsoft.com/office/powerpoint/2010/main" val="42803924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F85981-0A6E-DC4F-9DC9-F24078E0FA09}" type="datetimeFigureOut">
              <a:rPr lang="de-DE" smtClean="0"/>
              <a:t>03.08.19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3ABD4E-16D0-5348-910F-B34FEBD0AA0B}" type="slidenum">
              <a:rPr lang="de-DE" smtClean="0"/>
              <a:t>‹Nr.›</a:t>
            </a:fld>
            <a:endParaRPr lang="de-DE"/>
          </a:p>
        </p:txBody>
      </p:sp>
    </p:spTree>
    <p:extLst>
      <p:ext uri="{BB962C8B-B14F-4D97-AF65-F5344CB8AC3E}">
        <p14:creationId xmlns:p14="http://schemas.microsoft.com/office/powerpoint/2010/main" val="39550470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ABD4E-16D0-5348-910F-B34FEBD0AA0B}" type="slidenum">
              <a:rPr lang="de-DE" smtClean="0"/>
              <a:t>4</a:t>
            </a:fld>
            <a:endParaRPr lang="de-DE"/>
          </a:p>
        </p:txBody>
      </p:sp>
    </p:spTree>
    <p:extLst>
      <p:ext uri="{BB962C8B-B14F-4D97-AF65-F5344CB8AC3E}">
        <p14:creationId xmlns:p14="http://schemas.microsoft.com/office/powerpoint/2010/main" val="1128851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53ABD4E-16D0-5348-910F-B34FEBD0AA0B}" type="slidenum">
              <a:rPr lang="de-DE" smtClean="0"/>
              <a:t>53</a:t>
            </a:fld>
            <a:endParaRPr lang="de-DE"/>
          </a:p>
        </p:txBody>
      </p:sp>
    </p:spTree>
    <p:extLst>
      <p:ext uri="{BB962C8B-B14F-4D97-AF65-F5344CB8AC3E}">
        <p14:creationId xmlns:p14="http://schemas.microsoft.com/office/powerpoint/2010/main" val="3977053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53ABD4E-16D0-5348-910F-B34FEBD0AA0B}" type="slidenum">
              <a:rPr lang="de-DE" smtClean="0"/>
              <a:t>54</a:t>
            </a:fld>
            <a:endParaRPr lang="de-DE"/>
          </a:p>
        </p:txBody>
      </p:sp>
    </p:spTree>
    <p:extLst>
      <p:ext uri="{BB962C8B-B14F-4D97-AF65-F5344CB8AC3E}">
        <p14:creationId xmlns:p14="http://schemas.microsoft.com/office/powerpoint/2010/main" val="2680421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ABD4E-16D0-5348-910F-B34FEBD0AA0B}" type="slidenum">
              <a:rPr lang="de-DE" smtClean="0"/>
              <a:t>55</a:t>
            </a:fld>
            <a:endParaRPr lang="de-DE"/>
          </a:p>
        </p:txBody>
      </p:sp>
    </p:spTree>
    <p:extLst>
      <p:ext uri="{BB962C8B-B14F-4D97-AF65-F5344CB8AC3E}">
        <p14:creationId xmlns:p14="http://schemas.microsoft.com/office/powerpoint/2010/main" val="3109284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53ABD4E-16D0-5348-910F-B34FEBD0AA0B}" type="slidenum">
              <a:rPr lang="de-DE" smtClean="0"/>
              <a:t>79</a:t>
            </a:fld>
            <a:endParaRPr lang="de-DE" dirty="0"/>
          </a:p>
        </p:txBody>
      </p:sp>
    </p:spTree>
    <p:extLst>
      <p:ext uri="{BB962C8B-B14F-4D97-AF65-F5344CB8AC3E}">
        <p14:creationId xmlns:p14="http://schemas.microsoft.com/office/powerpoint/2010/main" val="1567883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Sections Title and Subtitle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85800" y="2130425"/>
            <a:ext cx="7772400" cy="1470025"/>
          </a:xfrm>
        </p:spPr>
        <p:txBody>
          <a:bodyPr>
            <a:normAutofit/>
          </a:bodyPr>
          <a:lstStyle>
            <a:lvl1pPr algn="ctr">
              <a:defRPr sz="3200" b="1">
                <a:solidFill>
                  <a:srgbClr val="4C5F7E"/>
                </a:solidFill>
              </a:defRPr>
            </a:lvl1pPr>
          </a:lstStyle>
          <a:p>
            <a:r>
              <a:rPr lang="en-AU" noProof="0" dirty="0"/>
              <a:t>MASTERTITELFORMAT BEARBEITEN</a:t>
            </a:r>
          </a:p>
        </p:txBody>
      </p:sp>
      <p:sp>
        <p:nvSpPr>
          <p:cNvPr id="5" name="Rechteck 10"/>
          <p:cNvSpPr/>
          <p:nvPr userDrawn="1"/>
        </p:nvSpPr>
        <p:spPr>
          <a:xfrm flipV="1">
            <a:off x="736600" y="3674746"/>
            <a:ext cx="7687080" cy="4571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effectLst/>
            </a:endParaRPr>
          </a:p>
        </p:txBody>
      </p:sp>
      <p:sp>
        <p:nvSpPr>
          <p:cNvPr id="3" name="Untertitel 2"/>
          <p:cNvSpPr>
            <a:spLocks noGrp="1"/>
          </p:cNvSpPr>
          <p:nvPr>
            <p:ph type="subTitle" idx="1"/>
          </p:nvPr>
        </p:nvSpPr>
        <p:spPr>
          <a:xfrm>
            <a:off x="1371600" y="3886200"/>
            <a:ext cx="6400800" cy="1752600"/>
          </a:xfrm>
        </p:spPr>
        <p:txBody>
          <a:bodyPr>
            <a:normAutofit/>
          </a:bodyPr>
          <a:lstStyle>
            <a:lvl1pPr marL="0" indent="0" algn="ctr">
              <a:buNone/>
              <a:defRPr sz="2400" b="1">
                <a:solidFill>
                  <a:srgbClr val="A0B05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noProof="0" dirty="0"/>
              <a:t>Master-</a:t>
            </a:r>
            <a:r>
              <a:rPr lang="en-AU" noProof="0" dirty="0" err="1"/>
              <a:t>Untertitelformat</a:t>
            </a:r>
            <a:r>
              <a:rPr lang="en-AU" noProof="0" dirty="0"/>
              <a:t> </a:t>
            </a:r>
            <a:r>
              <a:rPr lang="en-AU" noProof="0" dirty="0" err="1"/>
              <a:t>bearbeiten</a:t>
            </a:r>
            <a:endParaRPr lang="en-AU" noProof="0" dirty="0"/>
          </a:p>
        </p:txBody>
      </p:sp>
    </p:spTree>
    <p:extLst>
      <p:ext uri="{BB962C8B-B14F-4D97-AF65-F5344CB8AC3E}">
        <p14:creationId xmlns:p14="http://schemas.microsoft.com/office/powerpoint/2010/main" val="2286764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ections &amp; Text with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800006"/>
            <a:ext cx="8229600" cy="647794"/>
          </a:xfrm>
        </p:spPr>
        <p:txBody>
          <a:bodyPr>
            <a:normAutofit/>
          </a:bodyPr>
          <a:lstStyle>
            <a:lvl1pPr>
              <a:defRPr sz="2800" b="1" baseline="0">
                <a:solidFill>
                  <a:srgbClr val="4C5F7E"/>
                </a:solidFill>
                <a:latin typeface="Avenir Book" charset="0"/>
                <a:ea typeface="Avenir Book" charset="0"/>
                <a:cs typeface="Avenir Book" charset="0"/>
              </a:defRPr>
            </a:lvl1pPr>
          </a:lstStyle>
          <a:p>
            <a:r>
              <a:rPr lang="en-US" noProof="0" dirty="0"/>
              <a:t>Title Main Sections</a:t>
            </a:r>
          </a:p>
        </p:txBody>
      </p:sp>
      <p:sp>
        <p:nvSpPr>
          <p:cNvPr id="3" name="Inhaltsplatzhalter 2"/>
          <p:cNvSpPr>
            <a:spLocks noGrp="1"/>
          </p:cNvSpPr>
          <p:nvPr>
            <p:ph idx="1" hasCustomPrompt="1"/>
          </p:nvPr>
        </p:nvSpPr>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noProof="0" dirty="0" err="1"/>
              <a:t>Mastertextformat</a:t>
            </a:r>
            <a:r>
              <a:rPr lang="en-US" noProof="0" dirty="0"/>
              <a:t> </a:t>
            </a:r>
            <a:r>
              <a:rPr lang="en-US" noProof="0" dirty="0" err="1"/>
              <a:t>bearbeiten</a:t>
            </a:r>
            <a:r>
              <a:rPr lang="en-US" noProof="0" dirty="0"/>
              <a:t> with li</a:t>
            </a:r>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18" name="Marcador de pie de página 17"/>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2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771383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ection and Text without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800006"/>
            <a:ext cx="8229600" cy="647794"/>
          </a:xfrm>
        </p:spPr>
        <p:txBody>
          <a:bodyPr>
            <a:normAutofit/>
          </a:bodyPr>
          <a:lstStyle>
            <a:lvl1pPr>
              <a:defRPr sz="2800" b="1" baseline="0">
                <a:solidFill>
                  <a:srgbClr val="4C5F7E"/>
                </a:solidFill>
                <a:latin typeface="Avenir Book" charset="0"/>
                <a:ea typeface="Avenir Book" charset="0"/>
                <a:cs typeface="Avenir Book" charset="0"/>
              </a:defRPr>
            </a:lvl1pPr>
          </a:lstStyle>
          <a:p>
            <a:r>
              <a:rPr lang="en-US" noProof="0" dirty="0"/>
              <a:t>Title Main Sections</a:t>
            </a:r>
          </a:p>
        </p:txBody>
      </p:sp>
      <p:sp>
        <p:nvSpPr>
          <p:cNvPr id="3" name="Inhaltsplatzhalter 2"/>
          <p:cNvSpPr>
            <a:spLocks noGrp="1"/>
          </p:cNvSpPr>
          <p:nvPr>
            <p:ph idx="1" hasCustomPrompt="1"/>
          </p:nvPr>
        </p:nvSpPr>
        <p:spPr/>
        <p:txBody>
          <a:bodyPr/>
          <a:lstStyle>
            <a:lvl1pPr marL="0" indent="0" algn="just">
              <a:buNone/>
              <a:defRPr>
                <a:latin typeface="Avenir Book" charset="0"/>
                <a:ea typeface="Avenir Book" charset="0"/>
                <a:cs typeface="Avenir Book" charset="0"/>
              </a:defRPr>
            </a:lvl1pPr>
            <a:lvl2pPr marL="457200" indent="0">
              <a:buNone/>
              <a:defRPr>
                <a:latin typeface="Avenir Book" charset="0"/>
                <a:ea typeface="Avenir Book" charset="0"/>
                <a:cs typeface="Avenir Book" charset="0"/>
              </a:defRPr>
            </a:lvl2pPr>
            <a:lvl3pPr marL="914400" indent="0">
              <a:buNone/>
              <a:defRPr>
                <a:latin typeface="Avenir Book" charset="0"/>
                <a:ea typeface="Avenir Book" charset="0"/>
                <a:cs typeface="Avenir Book" charset="0"/>
              </a:defRPr>
            </a:lvl3pPr>
            <a:lvl4pPr marL="1371600" indent="0">
              <a:buNone/>
              <a:defRPr>
                <a:latin typeface="Avenir Book" charset="0"/>
                <a:ea typeface="Avenir Book" charset="0"/>
                <a:cs typeface="Avenir Book" charset="0"/>
              </a:defRPr>
            </a:lvl4pPr>
            <a:lvl5pPr marL="1828800" indent="0">
              <a:buNone/>
              <a:defRPr>
                <a:latin typeface="Avenir Book" charset="0"/>
                <a:ea typeface="Avenir Book" charset="0"/>
                <a:cs typeface="Avenir Book" charset="0"/>
              </a:defRPr>
            </a:lvl5pPr>
          </a:lstStyle>
          <a:p>
            <a:pPr lvl="0"/>
            <a:r>
              <a:rPr lang="en-US" noProof="0" dirty="0" err="1"/>
              <a:t>Mastertextformat</a:t>
            </a:r>
            <a:r>
              <a:rPr lang="en-US" noProof="0" dirty="0"/>
              <a:t> </a:t>
            </a:r>
            <a:r>
              <a:rPr lang="en-US" noProof="0" dirty="0" err="1"/>
              <a:t>bearbeiten</a:t>
            </a:r>
            <a:endParaRPr lang="en-US" noProof="0" dirty="0"/>
          </a:p>
        </p:txBody>
      </p:sp>
      <p:sp>
        <p:nvSpPr>
          <p:cNvPr id="18" name="Marcador de pie de página 17"/>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2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3877482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ctivities/Examples &amp; Text with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800006"/>
            <a:ext cx="8229600" cy="647794"/>
          </a:xfrm>
        </p:spPr>
        <p:txBody>
          <a:bodyPr>
            <a:normAutofit/>
          </a:bodyPr>
          <a:lstStyle>
            <a:lvl1pPr algn="just">
              <a:defRPr sz="2800" b="1" baseline="0">
                <a:solidFill>
                  <a:srgbClr val="4C5F7E"/>
                </a:solidFill>
                <a:latin typeface="Avenir Book" charset="0"/>
                <a:ea typeface="Avenir Book" charset="0"/>
                <a:cs typeface="Avenir Book" charset="0"/>
              </a:defRPr>
            </a:lvl1pPr>
          </a:lstStyle>
          <a:p>
            <a:r>
              <a:rPr lang="en-US" noProof="0" dirty="0"/>
              <a:t>Activity/Example number: Title of  Activity/Example</a:t>
            </a:r>
          </a:p>
        </p:txBody>
      </p:sp>
      <p:sp>
        <p:nvSpPr>
          <p:cNvPr id="3" name="Inhaltsplatzhalter 2"/>
          <p:cNvSpPr>
            <a:spLocks noGrp="1"/>
          </p:cNvSpPr>
          <p:nvPr>
            <p:ph idx="1" hasCustomPrompt="1"/>
          </p:nvPr>
        </p:nvSpPr>
        <p:spPr>
          <a:xfrm>
            <a:off x="457200" y="1714505"/>
            <a:ext cx="8229600" cy="4357684"/>
          </a:xfrm>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noProof="0" dirty="0" err="1"/>
              <a:t>Mastertextformat</a:t>
            </a:r>
            <a:r>
              <a:rPr lang="en-US" noProof="0" dirty="0"/>
              <a:t> </a:t>
            </a:r>
            <a:r>
              <a:rPr lang="en-US" noProof="0" dirty="0" err="1"/>
              <a:t>bearbeiten</a:t>
            </a:r>
            <a:r>
              <a:rPr lang="en-US" noProof="0" dirty="0"/>
              <a:t> with li</a:t>
            </a:r>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18" name="Marcador de pie de página 17"/>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2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102843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800" b="1"/>
            </a:lvl1pPr>
          </a:lstStyle>
          <a:p>
            <a:r>
              <a:rPr lang="de-DE" dirty="0"/>
              <a:t>Mastertitelformat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Marcador de pie de página 10"/>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
        <p:nvSpPr>
          <p:cNvPr id="12" name="Marcador de número de diapositiva 11"/>
          <p:cNvSpPr>
            <a:spLocks noGrp="1"/>
          </p:cNvSpPr>
          <p:nvPr>
            <p:ph type="sldNum" sz="quarter" idx="11"/>
          </p:nvPr>
        </p:nvSpPr>
        <p:spPr/>
        <p:txBody>
          <a:bodyPr/>
          <a:lstStyle/>
          <a:p>
            <a:r>
              <a:rPr lang="es-ES_tradnl" sz="12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178010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800"/>
            </a:lvl1pPr>
          </a:lstStyle>
          <a:p>
            <a:r>
              <a:rPr lang="de-DE" dirty="0"/>
              <a:t>Mastertitelformat bearbeiten</a:t>
            </a:r>
          </a:p>
        </p:txBody>
      </p:sp>
      <p:sp>
        <p:nvSpPr>
          <p:cNvPr id="3" name="Textplatzhalt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p:cNvSpPr>
            <a:spLocks noGrp="1"/>
          </p:cNvSpPr>
          <p:nvPr>
            <p:ph sz="half" idx="2"/>
          </p:nvPr>
        </p:nvSpPr>
        <p:spPr>
          <a:xfrm>
            <a:off x="457200" y="2174875"/>
            <a:ext cx="4040188" cy="38544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p:cNvSpPr>
            <a:spLocks noGrp="1"/>
          </p:cNvSpPr>
          <p:nvPr>
            <p:ph sz="quarter" idx="4"/>
          </p:nvPr>
        </p:nvSpPr>
        <p:spPr>
          <a:xfrm>
            <a:off x="4645025" y="2174875"/>
            <a:ext cx="4041775" cy="38544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Marcador de pie de página 11"/>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
        <p:nvSpPr>
          <p:cNvPr id="13" name="Marcador de número de diapositiva 12"/>
          <p:cNvSpPr>
            <a:spLocks noGrp="1"/>
          </p:cNvSpPr>
          <p:nvPr>
            <p:ph type="sldNum" sz="quarter" idx="11"/>
          </p:nvPr>
        </p:nvSpPr>
        <p:spPr/>
        <p:txBody>
          <a:bodyPr/>
          <a:lstStyle/>
          <a:p>
            <a:r>
              <a:rPr lang="es-ES_tradnl" sz="12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2339228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751438"/>
            <a:ext cx="3008313" cy="1162050"/>
          </a:xfrm>
        </p:spPr>
        <p:txBody>
          <a:bodyPr anchor="b">
            <a:normAutofit/>
          </a:bodyPr>
          <a:lstStyle>
            <a:lvl1pPr algn="l">
              <a:defRPr sz="1600" b="1"/>
            </a:lvl1pPr>
          </a:lstStyle>
          <a:p>
            <a:r>
              <a:rPr lang="de-DE" dirty="0"/>
              <a:t>Mastertitelformat bearbeiten</a:t>
            </a:r>
          </a:p>
        </p:txBody>
      </p:sp>
      <p:sp>
        <p:nvSpPr>
          <p:cNvPr id="3" name="Inhaltsplatzhalter 2"/>
          <p:cNvSpPr>
            <a:spLocks noGrp="1"/>
          </p:cNvSpPr>
          <p:nvPr>
            <p:ph idx="1"/>
          </p:nvPr>
        </p:nvSpPr>
        <p:spPr>
          <a:xfrm>
            <a:off x="3575050" y="751438"/>
            <a:ext cx="5111750" cy="5374725"/>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457200" y="2018923"/>
            <a:ext cx="3008313" cy="41072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Mastertextformat bearbeiten</a:t>
            </a:r>
          </a:p>
        </p:txBody>
      </p:sp>
      <p:sp>
        <p:nvSpPr>
          <p:cNvPr id="10" name="Marcador de pie de página 9"/>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
        <p:nvSpPr>
          <p:cNvPr id="11" name="Marcador de número de diapositiva 10"/>
          <p:cNvSpPr>
            <a:spLocks noGrp="1"/>
          </p:cNvSpPr>
          <p:nvPr>
            <p:ph type="sldNum" sz="quarter" idx="11"/>
          </p:nvPr>
        </p:nvSpPr>
        <p:spPr/>
        <p:txBody>
          <a:bodyPr/>
          <a:lstStyle/>
          <a:p>
            <a:r>
              <a:rPr lang="es-ES_tradnl" sz="12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2794812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dirty="0"/>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4524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0" name="Marcador de pie de página 9"/>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
        <p:nvSpPr>
          <p:cNvPr id="11" name="Marcador de número de diapositiva 10"/>
          <p:cNvSpPr>
            <a:spLocks noGrp="1"/>
          </p:cNvSpPr>
          <p:nvPr>
            <p:ph type="sldNum" sz="quarter" idx="11"/>
          </p:nvPr>
        </p:nvSpPr>
        <p:spPr/>
        <p:txBody>
          <a:bodyPr/>
          <a:lstStyle/>
          <a:p>
            <a:r>
              <a:rPr lang="es-ES_tradnl" sz="1200"/>
              <a:t>|  </a:t>
            </a:r>
            <a:fld id="{9DD0088F-7E4A-9C4B-9ED2-72FAF1293163}" type="slidenum">
              <a:rPr lang="es-ES_tradnl" smtClean="0"/>
              <a:pPr/>
              <a:t>‹Nr.›</a:t>
            </a:fld>
            <a:endParaRPr lang="es-ES_tradnl" dirty="0"/>
          </a:p>
        </p:txBody>
      </p:sp>
    </p:spTree>
    <p:extLst>
      <p:ext uri="{BB962C8B-B14F-4D97-AF65-F5344CB8AC3E}">
        <p14:creationId xmlns:p14="http://schemas.microsoft.com/office/powerpoint/2010/main" val="2843551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a:t>ASSESSMENT IN MULTICULTURAL CONTEXTS</a:t>
            </a:r>
          </a:p>
        </p:txBody>
      </p:sp>
      <p:sp>
        <p:nvSpPr>
          <p:cNvPr id="4" name="Slide Number Placeholder 3"/>
          <p:cNvSpPr>
            <a:spLocks noGrp="1"/>
          </p:cNvSpPr>
          <p:nvPr>
            <p:ph type="sldNum" sz="quarter" idx="12"/>
          </p:nvPr>
        </p:nvSpPr>
        <p:spPr/>
        <p:txBody>
          <a:bodyPr/>
          <a:lstStyle/>
          <a:p>
            <a:fld id="{64BE188E-9427-3D41-8B37-701D817D5058}" type="slidenum">
              <a:rPr lang="en-US" smtClean="0"/>
              <a:t>‹Nr.›</a:t>
            </a:fld>
            <a:endParaRPr lang="en-US"/>
          </a:p>
        </p:txBody>
      </p:sp>
    </p:spTree>
    <p:extLst>
      <p:ext uri="{BB962C8B-B14F-4D97-AF65-F5344CB8AC3E}">
        <p14:creationId xmlns:p14="http://schemas.microsoft.com/office/powerpoint/2010/main" val="22193009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jpg"/><Relationship Id="rId12" Type="http://schemas.openxmlformats.org/officeDocument/2006/relationships/image" Target="../media/image2.emf"/><Relationship Id="rId13" Type="http://schemas.openxmlformats.org/officeDocument/2006/relationships/image" Target="../media/image3.png"/><Relationship Id="rId14" Type="http://schemas.openxmlformats.org/officeDocument/2006/relationships/image" Target="../media/image4.png"/><Relationship Id="rId1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descr="ICSE_fond.jpg"/>
          <p:cNvPicPr>
            <a:picLocks noChangeAspect="1"/>
          </p:cNvPicPr>
          <p:nvPr userDrawn="1"/>
        </p:nvPicPr>
        <p:blipFill rotWithShape="1">
          <a:blip r:embed="rId11">
            <a:alphaModFix amt="39000"/>
            <a:extLst>
              <a:ext uri="{28A0092B-C50C-407E-A947-70E740481C1C}">
                <a14:useLocalDpi xmlns:a14="http://schemas.microsoft.com/office/drawing/2010/main" val="0"/>
              </a:ext>
            </a:extLst>
          </a:blip>
          <a:srcRect l="9878" b="10531"/>
          <a:stretch/>
        </p:blipFill>
        <p:spPr>
          <a:xfrm>
            <a:off x="-1" y="1417638"/>
            <a:ext cx="5140767" cy="5440362"/>
          </a:xfrm>
          <a:prstGeom prst="rect">
            <a:avLst/>
          </a:prstGeom>
        </p:spPr>
      </p:pic>
      <p:sp>
        <p:nvSpPr>
          <p:cNvPr id="2" name="Titelplatzhalter 1"/>
          <p:cNvSpPr>
            <a:spLocks noGrp="1"/>
          </p:cNvSpPr>
          <p:nvPr>
            <p:ph type="title"/>
          </p:nvPr>
        </p:nvSpPr>
        <p:spPr>
          <a:xfrm>
            <a:off x="457200" y="457200"/>
            <a:ext cx="8229600" cy="1143000"/>
          </a:xfrm>
          <a:prstGeom prst="rect">
            <a:avLst/>
          </a:prstGeom>
        </p:spPr>
        <p:txBody>
          <a:bodyPr vert="horz" lIns="91440" tIns="45720" rIns="91440" bIns="45720" rtlCol="0" anchor="ctr">
            <a:normAutofit/>
          </a:bodyPr>
          <a:lstStyle/>
          <a:p>
            <a:r>
              <a:rPr lang="en-US" noProof="0" dirty="0" err="1"/>
              <a:t>Mastertitelformat</a:t>
            </a:r>
            <a:r>
              <a:rPr lang="en-US" noProof="0" dirty="0"/>
              <a:t> </a:t>
            </a:r>
            <a:r>
              <a:rPr lang="en-US" noProof="0" dirty="0" err="1"/>
              <a:t>bearbeiten</a:t>
            </a:r>
            <a:endParaRPr lang="en-US" noProof="0"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pic>
        <p:nvPicPr>
          <p:cNvPr id="8" name="Bild 7"/>
          <p:cNvPicPr>
            <a:picLocks noChangeAspect="1"/>
          </p:cNvPicPr>
          <p:nvPr userDrawn="1"/>
        </p:nvPicPr>
        <p:blipFill>
          <a:blip r:embed="rId12"/>
          <a:stretch>
            <a:fillRect/>
          </a:stretch>
        </p:blipFill>
        <p:spPr>
          <a:xfrm>
            <a:off x="7487771" y="6087873"/>
            <a:ext cx="1227604" cy="633602"/>
          </a:xfrm>
          <a:prstGeom prst="rect">
            <a:avLst/>
          </a:prstGeom>
        </p:spPr>
      </p:pic>
      <p:sp>
        <p:nvSpPr>
          <p:cNvPr id="9" name="Rechteck 8"/>
          <p:cNvSpPr/>
          <p:nvPr userDrawn="1"/>
        </p:nvSpPr>
        <p:spPr>
          <a:xfrm>
            <a:off x="454466" y="6675756"/>
            <a:ext cx="5040000" cy="45719"/>
          </a:xfrm>
          <a:prstGeom prst="rect">
            <a:avLst/>
          </a:prstGeom>
          <a:solidFill>
            <a:srgbClr val="B4CB4D"/>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effectLst/>
            </a:endParaRPr>
          </a:p>
        </p:txBody>
      </p:sp>
      <p:sp>
        <p:nvSpPr>
          <p:cNvPr id="11" name="Rechteck 10"/>
          <p:cNvSpPr/>
          <p:nvPr userDrawn="1"/>
        </p:nvSpPr>
        <p:spPr>
          <a:xfrm>
            <a:off x="5526000" y="6675756"/>
            <a:ext cx="1908000" cy="4571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effectLst/>
            </a:endParaRPr>
          </a:p>
        </p:txBody>
      </p:sp>
      <p:pic>
        <p:nvPicPr>
          <p:cNvPr id="13" name="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54466" y="6100572"/>
            <a:ext cx="1329884" cy="5042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3" name="Marcador de número de diapositiva 22"/>
          <p:cNvSpPr>
            <a:spLocks noGrp="1"/>
          </p:cNvSpPr>
          <p:nvPr>
            <p:ph type="sldNum" sz="quarter" idx="4"/>
          </p:nvPr>
        </p:nvSpPr>
        <p:spPr>
          <a:xfrm>
            <a:off x="8104785" y="55317"/>
            <a:ext cx="588616" cy="365125"/>
          </a:xfrm>
          <a:prstGeom prst="rect">
            <a:avLst/>
          </a:prstGeom>
        </p:spPr>
        <p:txBody>
          <a:bodyPr vert="horz" lIns="91440" tIns="45720" rIns="91440" bIns="45720" rtlCol="0" anchor="ctr"/>
          <a:lstStyle>
            <a:lvl1pPr algn="r">
              <a:defRPr sz="800" b="1">
                <a:solidFill>
                  <a:srgbClr val="4C5F7E"/>
                </a:solidFill>
                <a:latin typeface="Avenir Book" charset="0"/>
                <a:ea typeface="Avenir Book" charset="0"/>
                <a:cs typeface="Avenir Book" charset="0"/>
              </a:defRPr>
            </a:lvl1pPr>
          </a:lstStyle>
          <a:p>
            <a:r>
              <a:rPr lang="es-ES_tradnl" sz="1200" dirty="0"/>
              <a:t>|  </a:t>
            </a:r>
            <a:fld id="{9DD0088F-7E4A-9C4B-9ED2-72FAF1293163}" type="slidenum">
              <a:rPr lang="es-ES_tradnl" smtClean="0"/>
              <a:pPr/>
              <a:t>‹Nr.›</a:t>
            </a:fld>
            <a:endParaRPr lang="es-ES_tradnl" dirty="0"/>
          </a:p>
        </p:txBody>
      </p:sp>
      <p:sp>
        <p:nvSpPr>
          <p:cNvPr id="24" name="Marcador de pie de página 23"/>
          <p:cNvSpPr>
            <a:spLocks noGrp="1"/>
          </p:cNvSpPr>
          <p:nvPr>
            <p:ph type="ftr" sz="quarter" idx="3"/>
          </p:nvPr>
        </p:nvSpPr>
        <p:spPr>
          <a:xfrm>
            <a:off x="5772150" y="55318"/>
            <a:ext cx="2647951" cy="365125"/>
          </a:xfrm>
          <a:prstGeom prst="rect">
            <a:avLst/>
          </a:prstGeom>
        </p:spPr>
        <p:txBody>
          <a:bodyPr vert="horz" lIns="91440" tIns="45720" rIns="91440" bIns="45720" rtlCol="0" anchor="ctr"/>
          <a:lstStyle>
            <a:lvl1pPr algn="ctr">
              <a:defRPr sz="800" b="1">
                <a:solidFill>
                  <a:schemeClr val="tx1">
                    <a:tint val="75000"/>
                  </a:schemeClr>
                </a:solidFill>
                <a:latin typeface="Avenir Book" charset="0"/>
                <a:ea typeface="Avenir Book" charset="0"/>
                <a:cs typeface="Avenir Book" charset="0"/>
              </a:defRPr>
            </a:lvl1pPr>
          </a:lstStyle>
          <a:p>
            <a:r>
              <a:rPr lang="es-ES_tradnl">
                <a:solidFill>
                  <a:srgbClr val="CC023B"/>
                </a:solidFill>
              </a:rPr>
              <a:t>ASSESSMENT IN MULTICULTURAL CONTEXTS</a:t>
            </a:r>
            <a:endParaRPr lang="es-ES_tradnl" dirty="0">
              <a:solidFill>
                <a:srgbClr val="CC023B"/>
              </a:solidFill>
            </a:endParaRPr>
          </a:p>
        </p:txBody>
      </p:sp>
      <p:pic>
        <p:nvPicPr>
          <p:cNvPr id="29" name="Bild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64100" y="6374367"/>
            <a:ext cx="1807900" cy="193903"/>
          </a:xfrm>
          <a:prstGeom prst="rect">
            <a:avLst/>
          </a:prstGeom>
        </p:spPr>
      </p:pic>
      <p:pic>
        <p:nvPicPr>
          <p:cNvPr id="12" name="Bild 5" descr="eu_flag_co_funded_pos_[rgb]_left.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12556" y="6400800"/>
            <a:ext cx="781909" cy="180341"/>
          </a:xfrm>
          <a:prstGeom prst="rect">
            <a:avLst/>
          </a:prstGeom>
        </p:spPr>
      </p:pic>
    </p:spTree>
    <p:extLst>
      <p:ext uri="{BB962C8B-B14F-4D97-AF65-F5344CB8AC3E}">
        <p14:creationId xmlns:p14="http://schemas.microsoft.com/office/powerpoint/2010/main" val="286165154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61" r:id="rId4"/>
    <p:sldLayoutId id="2147483652" r:id="rId5"/>
    <p:sldLayoutId id="2147483653" r:id="rId6"/>
    <p:sldLayoutId id="2147483656" r:id="rId7"/>
    <p:sldLayoutId id="2147483657" r:id="rId8"/>
    <p:sldLayoutId id="2147483662" r:id="rId9"/>
  </p:sldLayoutIdLst>
  <p:hf hdr="0" dt="0"/>
  <p:txStyles>
    <p:titleStyle>
      <a:lvl1pPr algn="l" defTabSz="457200" rtl="0" eaLnBrk="1" latinLnBrk="0" hangingPunct="1">
        <a:spcBef>
          <a:spcPct val="0"/>
        </a:spcBef>
        <a:buNone/>
        <a:defRPr sz="3200" b="1" kern="1200">
          <a:solidFill>
            <a:srgbClr val="4C5F7E"/>
          </a:solidFill>
          <a:latin typeface="Avenir Book" charset="0"/>
          <a:ea typeface="Avenir Book" charset="0"/>
          <a:cs typeface="Avenir Book" charset="0"/>
        </a:defRPr>
      </a:lvl1pPr>
    </p:titleStyle>
    <p:bodyStyle>
      <a:lvl1pPr marL="342900" indent="-342900" algn="l" defTabSz="457200" rtl="0" eaLnBrk="1" latinLnBrk="0" hangingPunct="1">
        <a:spcBef>
          <a:spcPct val="20000"/>
        </a:spcBef>
        <a:buClr>
          <a:srgbClr val="BE002D"/>
        </a:buClr>
        <a:buFont typeface="Arial"/>
        <a:buChar char="•"/>
        <a:defRPr sz="2800" kern="1200">
          <a:solidFill>
            <a:schemeClr val="tx1"/>
          </a:solidFill>
          <a:latin typeface="Avenir Book" charset="0"/>
          <a:ea typeface="Avenir Book" charset="0"/>
          <a:cs typeface="Avenir Book" charset="0"/>
        </a:defRPr>
      </a:lvl1pPr>
      <a:lvl2pPr marL="742950" indent="-285750" algn="l" defTabSz="457200" rtl="0" eaLnBrk="1" latinLnBrk="0" hangingPunct="1">
        <a:spcBef>
          <a:spcPct val="20000"/>
        </a:spcBef>
        <a:buClr>
          <a:srgbClr val="B4CB4D"/>
        </a:buClr>
        <a:buFont typeface="Arial"/>
        <a:buChar char="•"/>
        <a:defRPr sz="2400" kern="1200">
          <a:solidFill>
            <a:schemeClr val="tx1"/>
          </a:solidFill>
          <a:latin typeface="Avenir Book" charset="0"/>
          <a:ea typeface="Avenir Book" charset="0"/>
          <a:cs typeface="Avenir Book" charset="0"/>
        </a:defRPr>
      </a:lvl2pPr>
      <a:lvl3pPr marL="1143000" indent="-228600" algn="l" defTabSz="457200" rtl="0" eaLnBrk="1" latinLnBrk="0" hangingPunct="1">
        <a:spcBef>
          <a:spcPct val="20000"/>
        </a:spcBef>
        <a:buClr>
          <a:srgbClr val="001470"/>
        </a:buClr>
        <a:buFont typeface="Arial"/>
        <a:buChar char="•"/>
        <a:defRPr sz="2000" kern="1200">
          <a:solidFill>
            <a:schemeClr val="tx1"/>
          </a:solidFill>
          <a:latin typeface="Avenir Book" charset="0"/>
          <a:ea typeface="Avenir Book" charset="0"/>
          <a:cs typeface="Avenir Book" charset="0"/>
        </a:defRPr>
      </a:lvl3pPr>
      <a:lvl4pPr marL="1600200" indent="-228600" algn="l" defTabSz="457200" rtl="0" eaLnBrk="1" latinLnBrk="0" hangingPunct="1">
        <a:spcBef>
          <a:spcPct val="20000"/>
        </a:spcBef>
        <a:buSzPct val="75000"/>
        <a:buFont typeface="Wingdings" charset="2"/>
        <a:buChar char="§"/>
        <a:defRPr sz="2000" kern="1200">
          <a:solidFill>
            <a:schemeClr val="tx1"/>
          </a:solidFill>
          <a:latin typeface="Avenir Book" charset="0"/>
          <a:ea typeface="Avenir Book" charset="0"/>
          <a:cs typeface="Avenir Book" charset="0"/>
        </a:defRPr>
      </a:lvl4pPr>
      <a:lvl5pPr marL="2057400" indent="-228600" algn="l" defTabSz="457200" rtl="0" eaLnBrk="1" latinLnBrk="0" hangingPunct="1">
        <a:spcBef>
          <a:spcPct val="20000"/>
        </a:spcBef>
        <a:buSzPct val="80000"/>
        <a:buFont typeface="Lucida Grande"/>
        <a:buChar char="-"/>
        <a:defRPr sz="2000" kern="1200">
          <a:solidFill>
            <a:schemeClr val="tx1"/>
          </a:solidFill>
          <a:latin typeface="Avenir Book" charset="0"/>
          <a:ea typeface="Avenir Book" charset="0"/>
          <a:cs typeface="Avenir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3.xml"/><Relationship Id="rId2"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6.jpe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 Id="rId3"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 Id="rId3"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image" Target="../media/image18.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tiff"/><Relationship Id="rId3" Type="http://schemas.openxmlformats.org/officeDocument/2006/relationships/image" Target="../media/image18.tif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 Id="rId3" Type="http://schemas.openxmlformats.org/officeDocument/2006/relationships/image" Target="../media/image1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 Id="rId3" Type="http://schemas.openxmlformats.org/officeDocument/2006/relationships/image" Target="../media/image1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hyperlink" Target="https://www.youtube.com/watch?v=aKhBX1wdXV0&amp;feature=youtu.be"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 Id="rId3" Type="http://schemas.openxmlformats.org/officeDocument/2006/relationships/image" Target="../media/image16.png"/></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16675"/>
            <a:ext cx="7772400" cy="1470025"/>
          </a:xfrm>
        </p:spPr>
        <p:txBody>
          <a:bodyPr>
            <a:normAutofit/>
          </a:bodyPr>
          <a:lstStyle/>
          <a:p>
            <a:r>
              <a:rPr lang="en-GB" dirty="0">
                <a:latin typeface="+mn-lt"/>
              </a:rPr>
              <a:t>ASSESSMENT IN MATHEMATICS AND SCIENCE IN MULTICULTURAL CONTEXTS</a:t>
            </a:r>
            <a:endParaRPr lang="en-US" dirty="0">
              <a:latin typeface="+mn-lt"/>
            </a:endParaRPr>
          </a:p>
        </p:txBody>
      </p:sp>
      <p:sp>
        <p:nvSpPr>
          <p:cNvPr id="3" name="Untertitel 2"/>
          <p:cNvSpPr>
            <a:spLocks noGrp="1"/>
          </p:cNvSpPr>
          <p:nvPr>
            <p:ph type="subTitle" idx="1"/>
          </p:nvPr>
        </p:nvSpPr>
        <p:spPr/>
        <p:txBody>
          <a:bodyPr/>
          <a:lstStyle/>
          <a:p>
            <a:r>
              <a:rPr lang="en-US" sz="2800" b="0" i="1" dirty="0">
                <a:latin typeface="+mj-lt"/>
              </a:rPr>
              <a:t>Initial teacher education of prospective science and mathematics teachers</a:t>
            </a:r>
            <a:endParaRPr lang="de-DE" sz="2800" b="0" i="1" dirty="0">
              <a:latin typeface="+mj-lt"/>
            </a:endParaRPr>
          </a:p>
          <a:p>
            <a:endParaRPr lang="en-US" dirty="0"/>
          </a:p>
        </p:txBody>
      </p:sp>
    </p:spTree>
    <p:extLst>
      <p:ext uri="{BB962C8B-B14F-4D97-AF65-F5344CB8AC3E}">
        <p14:creationId xmlns:p14="http://schemas.microsoft.com/office/powerpoint/2010/main" val="874157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2.1: Case study</a:t>
            </a:r>
          </a:p>
        </p:txBody>
      </p:sp>
      <p:sp>
        <p:nvSpPr>
          <p:cNvPr id="3" name="Content Placeholder 2"/>
          <p:cNvSpPr>
            <a:spLocks noGrp="1"/>
          </p:cNvSpPr>
          <p:nvPr>
            <p:ph idx="1"/>
          </p:nvPr>
        </p:nvSpPr>
        <p:spPr/>
        <p:txBody>
          <a:bodyPr>
            <a:normAutofit/>
          </a:bodyPr>
          <a:lstStyle/>
          <a:p>
            <a:r>
              <a:rPr lang="en-US" dirty="0"/>
              <a:t>You have been presented with different scenarios.	</a:t>
            </a:r>
          </a:p>
          <a:p>
            <a:endParaRPr lang="en-US" dirty="0"/>
          </a:p>
          <a:p>
            <a:r>
              <a:rPr lang="en-US" dirty="0"/>
              <a:t>In your group discuss what you think the purpose of assessment is in each of the scenarios. </a:t>
            </a:r>
          </a:p>
          <a:p>
            <a:endParaRPr lang="en-US" dirty="0"/>
          </a:p>
          <a:p>
            <a:r>
              <a:rPr lang="en-US" dirty="0"/>
              <a:t>Make a list of the various purposes of assessment.</a:t>
            </a:r>
          </a:p>
          <a:p>
            <a:endParaRPr lang="en-US" dirty="0"/>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9</a:t>
            </a:fld>
            <a:endParaRPr lang="es-ES_tradnl" dirty="0"/>
          </a:p>
        </p:txBody>
      </p:sp>
      <p:sp>
        <p:nvSpPr>
          <p:cNvPr id="4" name="Footer Placeholder 3">
            <a:extLst>
              <a:ext uri="{FF2B5EF4-FFF2-40B4-BE49-F238E27FC236}">
                <a16:creationId xmlns="" xmlns:a16="http://schemas.microsoft.com/office/drawing/2014/main" id="{B9C59FA1-B545-6946-B697-9AB4CB04EDE0}"/>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pic>
        <p:nvPicPr>
          <p:cNvPr id="7" name="Bild 27" descr="C:\Users\Sophia\AppData\Local\Microsoft\Windows\Temporary Internet Files\Content.Word\4-4_group_work_.png.png">
            <a:extLst>
              <a:ext uri="{FF2B5EF4-FFF2-40B4-BE49-F238E27FC236}">
                <a16:creationId xmlns="" xmlns:a16="http://schemas.microsoft.com/office/drawing/2014/main" id="{F1BBD7E7-E2A2-F243-87C4-A3F839CD2ECC}"/>
              </a:ext>
            </a:extLst>
          </p:cNvPr>
          <p:cNvPicPr/>
          <p:nvPr/>
        </p:nvPicPr>
        <p:blipFill>
          <a:blip r:embed="rId2" cstate="print"/>
          <a:stretch>
            <a:fillRect/>
          </a:stretch>
        </p:blipFill>
        <p:spPr bwMode="auto">
          <a:xfrm>
            <a:off x="4116546" y="884508"/>
            <a:ext cx="514350" cy="511175"/>
          </a:xfrm>
          <a:prstGeom prst="rect">
            <a:avLst/>
          </a:prstGeom>
          <a:noFill/>
          <a:ln w="9525">
            <a:noFill/>
            <a:miter lim="800000"/>
            <a:headEnd/>
            <a:tailEnd/>
          </a:ln>
        </p:spPr>
      </p:pic>
      <p:pic>
        <p:nvPicPr>
          <p:cNvPr id="8" name="Imagen 11" descr="/Users/antquearm/Desktop/IncluSMe icons/Icons as JPEG/5.jpg">
            <a:extLst>
              <a:ext uri="{FF2B5EF4-FFF2-40B4-BE49-F238E27FC236}">
                <a16:creationId xmlns="" xmlns:a16="http://schemas.microsoft.com/office/drawing/2014/main" id="{235928A3-1D3A-1D42-9FF5-8B5FE65CE7D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42549" y="884508"/>
            <a:ext cx="467995" cy="467995"/>
          </a:xfrm>
          <a:prstGeom prst="rect">
            <a:avLst/>
          </a:prstGeom>
          <a:noFill/>
          <a:ln>
            <a:noFill/>
          </a:ln>
        </p:spPr>
      </p:pic>
      <p:pic>
        <p:nvPicPr>
          <p:cNvPr id="9" name="Bild 7" descr="C:\Users\Sophia\AppData\Local\Microsoft\Windows\Temporary Internet Files\Content.Word\3-1_5min_.png.png">
            <a:extLst>
              <a:ext uri="{FF2B5EF4-FFF2-40B4-BE49-F238E27FC236}">
                <a16:creationId xmlns="" xmlns:a16="http://schemas.microsoft.com/office/drawing/2014/main" id="{E5B3B809-881C-8144-8DA1-C5144F881676}"/>
              </a:ext>
            </a:extLst>
          </p:cNvPr>
          <p:cNvPicPr/>
          <p:nvPr/>
        </p:nvPicPr>
        <p:blipFill>
          <a:blip r:embed="rId4" cstate="print"/>
          <a:stretch>
            <a:fillRect/>
          </a:stretch>
        </p:blipFill>
        <p:spPr bwMode="auto">
          <a:xfrm>
            <a:off x="5698691" y="873713"/>
            <a:ext cx="481330" cy="478790"/>
          </a:xfrm>
          <a:prstGeom prst="rect">
            <a:avLst/>
          </a:prstGeom>
          <a:noFill/>
          <a:ln>
            <a:noFill/>
          </a:ln>
        </p:spPr>
      </p:pic>
    </p:spTree>
    <p:extLst>
      <p:ext uri="{BB962C8B-B14F-4D97-AF65-F5344CB8AC3E}">
        <p14:creationId xmlns:p14="http://schemas.microsoft.com/office/powerpoint/2010/main" val="1999954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de-DE" dirty="0"/>
              <a:t>The </a:t>
            </a:r>
            <a:r>
              <a:rPr lang="de-DE" dirty="0" err="1"/>
              <a:t>Purposes</a:t>
            </a:r>
            <a:r>
              <a:rPr lang="de-DE" dirty="0"/>
              <a:t> </a:t>
            </a:r>
            <a:r>
              <a:rPr lang="de-DE" dirty="0" err="1"/>
              <a:t>of</a:t>
            </a:r>
            <a:r>
              <a:rPr lang="de-DE" dirty="0"/>
              <a:t> Assessment</a:t>
            </a:r>
            <a:endParaRPr lang="en-US" dirty="0"/>
          </a:p>
        </p:txBody>
      </p:sp>
      <p:sp>
        <p:nvSpPr>
          <p:cNvPr id="3" name="Marcador de contenido 2"/>
          <p:cNvSpPr>
            <a:spLocks noGrp="1"/>
          </p:cNvSpPr>
          <p:nvPr>
            <p:ph idx="1"/>
          </p:nvPr>
        </p:nvSpPr>
        <p:spPr/>
        <p:txBody>
          <a:bodyPr>
            <a:normAutofit/>
          </a:bodyPr>
          <a:lstStyle/>
          <a:p>
            <a:pPr marL="457200" indent="-457200">
              <a:buClrTx/>
              <a:buFont typeface="Courier New"/>
              <a:buChar char="o"/>
            </a:pPr>
            <a:r>
              <a:rPr lang="en-US" dirty="0">
                <a:solidFill>
                  <a:schemeClr val="tx2">
                    <a:lumMod val="60000"/>
                    <a:lumOff val="40000"/>
                  </a:schemeClr>
                </a:solidFill>
              </a:rPr>
              <a:t>Screening and diagnosis </a:t>
            </a:r>
            <a:r>
              <a:rPr lang="en-US" dirty="0"/>
              <a:t>to identify children’s individual strengths and weaknesses.</a:t>
            </a:r>
          </a:p>
          <a:p>
            <a:pPr marL="457200" indent="-457200">
              <a:buClr>
                <a:schemeClr val="tx2">
                  <a:lumMod val="60000"/>
                  <a:lumOff val="40000"/>
                </a:schemeClr>
              </a:buClr>
              <a:buFont typeface="Courier New"/>
              <a:buChar char="o"/>
            </a:pPr>
            <a:r>
              <a:rPr lang="en-US" b="1" dirty="0">
                <a:solidFill>
                  <a:schemeClr val="tx2">
                    <a:lumMod val="60000"/>
                    <a:lumOff val="40000"/>
                  </a:schemeClr>
                </a:solidFill>
              </a:rPr>
              <a:t>Feedback</a:t>
            </a:r>
            <a:r>
              <a:rPr lang="en-US" b="1" dirty="0">
                <a:solidFill>
                  <a:schemeClr val="accent2">
                    <a:lumMod val="75000"/>
                  </a:schemeClr>
                </a:solidFill>
              </a:rPr>
              <a:t> </a:t>
            </a:r>
            <a:r>
              <a:rPr lang="en-US" dirty="0"/>
              <a:t>on student progress and the teacher’s success.</a:t>
            </a:r>
          </a:p>
          <a:p>
            <a:pPr marL="457200" indent="-457200">
              <a:buClr>
                <a:schemeClr val="tx2">
                  <a:lumMod val="60000"/>
                  <a:lumOff val="40000"/>
                </a:schemeClr>
              </a:buClr>
              <a:buFont typeface="Courier New"/>
              <a:buChar char="o"/>
            </a:pPr>
            <a:r>
              <a:rPr lang="en-US" b="1" dirty="0">
                <a:solidFill>
                  <a:schemeClr val="tx2">
                    <a:lumMod val="60000"/>
                    <a:lumOff val="40000"/>
                  </a:schemeClr>
                </a:solidFill>
              </a:rPr>
              <a:t>Record keeping </a:t>
            </a:r>
            <a:r>
              <a:rPr lang="en-US" dirty="0"/>
              <a:t>of student achievement.</a:t>
            </a:r>
          </a:p>
          <a:p>
            <a:pPr marL="457200" indent="-457200">
              <a:buClr>
                <a:schemeClr val="tx2">
                  <a:lumMod val="60000"/>
                  <a:lumOff val="40000"/>
                </a:schemeClr>
              </a:buClr>
              <a:buFont typeface="Courier New"/>
              <a:buChar char="o"/>
            </a:pPr>
            <a:r>
              <a:rPr lang="en-US" b="1" dirty="0">
                <a:solidFill>
                  <a:schemeClr val="tx2">
                    <a:lumMod val="60000"/>
                    <a:lumOff val="40000"/>
                  </a:schemeClr>
                </a:solidFill>
              </a:rPr>
              <a:t>Certification</a:t>
            </a:r>
            <a:r>
              <a:rPr lang="en-US" dirty="0">
                <a:solidFill>
                  <a:schemeClr val="accent2">
                    <a:lumMod val="75000"/>
                  </a:schemeClr>
                </a:solidFill>
              </a:rPr>
              <a:t> </a:t>
            </a:r>
            <a:r>
              <a:rPr lang="en-US" dirty="0"/>
              <a:t>to provide students with a qualification of level of competence.</a:t>
            </a:r>
          </a:p>
          <a:p>
            <a:pPr marL="457200" indent="-457200">
              <a:buClr>
                <a:schemeClr val="tx2">
                  <a:lumMod val="60000"/>
                  <a:lumOff val="40000"/>
                </a:schemeClr>
              </a:buClr>
              <a:buFont typeface="Courier New"/>
              <a:buChar char="o"/>
            </a:pPr>
            <a:r>
              <a:rPr lang="en-US" b="1" dirty="0">
                <a:solidFill>
                  <a:schemeClr val="tx2">
                    <a:lumMod val="60000"/>
                    <a:lumOff val="40000"/>
                  </a:schemeClr>
                </a:solidFill>
              </a:rPr>
              <a:t>Selection</a:t>
            </a:r>
            <a:r>
              <a:rPr lang="en-US" b="1" dirty="0">
                <a:solidFill>
                  <a:srgbClr val="800000"/>
                </a:solidFill>
              </a:rPr>
              <a:t> </a:t>
            </a:r>
            <a:r>
              <a:rPr lang="en-US" dirty="0"/>
              <a:t>into further education or the world of work.  (adapted from </a:t>
            </a:r>
            <a:r>
              <a:rPr lang="en-US" dirty="0" err="1"/>
              <a:t>Gipps</a:t>
            </a:r>
            <a:r>
              <a:rPr lang="en-US" dirty="0"/>
              <a:t> and </a:t>
            </a:r>
            <a:r>
              <a:rPr lang="en-US" dirty="0" err="1"/>
              <a:t>Stobart</a:t>
            </a:r>
            <a:r>
              <a:rPr lang="en-US" dirty="0"/>
              <a:t>, 1993).</a:t>
            </a:r>
            <a:endParaRPr lang="en-US" dirty="0">
              <a:solidFill>
                <a:srgbClr val="800000"/>
              </a:solidFill>
            </a:endParaRPr>
          </a:p>
          <a:p>
            <a:endParaRPr lang="en-US" dirty="0">
              <a:solidFill>
                <a:schemeClr val="accent2">
                  <a:lumMod val="75000"/>
                </a:schemeClr>
              </a:solidFill>
            </a:endParaRPr>
          </a:p>
          <a:p>
            <a:endParaRPr lang="en-US" dirty="0"/>
          </a:p>
          <a:p>
            <a:endParaRPr lang="en-US" dirty="0"/>
          </a:p>
        </p:txBody>
      </p:sp>
      <p:sp>
        <p:nvSpPr>
          <p:cNvPr id="5" name="Marcador de número de diapositiva 4"/>
          <p:cNvSpPr>
            <a:spLocks noGrp="1"/>
          </p:cNvSpPr>
          <p:nvPr>
            <p:ph type="sldNum" sz="quarter" idx="11"/>
          </p:nvPr>
        </p:nvSpPr>
        <p:spPr/>
        <p:txBody>
          <a:bodyPr/>
          <a:lstStyle/>
          <a:p>
            <a:r>
              <a:rPr lang="es-ES_tradnl" sz="1200"/>
              <a:t>|  </a:t>
            </a:r>
            <a:fld id="{9DD0088F-7E4A-9C4B-9ED2-72FAF1293163}" type="slidenum">
              <a:rPr lang="es-ES_tradnl" smtClean="0"/>
              <a:pPr/>
              <a:t>10</a:t>
            </a:fld>
            <a:endParaRPr lang="es-ES_tradnl" dirty="0"/>
          </a:p>
        </p:txBody>
      </p:sp>
      <p:sp>
        <p:nvSpPr>
          <p:cNvPr id="4" name="Footer Placeholder 3">
            <a:extLst>
              <a:ext uri="{FF2B5EF4-FFF2-40B4-BE49-F238E27FC236}">
                <a16:creationId xmlns="" xmlns:a16="http://schemas.microsoft.com/office/drawing/2014/main" id="{919C98E3-A3C8-4C4E-8557-5C0B7B91EDA5}"/>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999443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Purposes of assessment </a:t>
            </a:r>
          </a:p>
        </p:txBody>
      </p:sp>
      <p:sp>
        <p:nvSpPr>
          <p:cNvPr id="3" name="Content Placeholder 2"/>
          <p:cNvSpPr>
            <a:spLocks noGrp="1"/>
          </p:cNvSpPr>
          <p:nvPr>
            <p:ph idx="1"/>
          </p:nvPr>
        </p:nvSpPr>
        <p:spPr/>
        <p:txBody>
          <a:bodyPr/>
          <a:lstStyle/>
          <a:p>
            <a:r>
              <a:rPr lang="en-GB" dirty="0"/>
              <a:t>Purposes are sometimes classified as:</a:t>
            </a:r>
          </a:p>
          <a:p>
            <a:pPr marL="457200" indent="-457200">
              <a:buFont typeface="Arial" panose="020B0604020202020204" pitchFamily="34" charset="0"/>
              <a:buChar char="•"/>
            </a:pPr>
            <a:r>
              <a:rPr lang="en-GB" dirty="0"/>
              <a:t>Professional purposes</a:t>
            </a:r>
          </a:p>
          <a:p>
            <a:pPr marL="457200" indent="-457200">
              <a:buFont typeface="Arial" panose="020B0604020202020204" pitchFamily="34" charset="0"/>
              <a:buChar char="•"/>
            </a:pPr>
            <a:r>
              <a:rPr lang="en-GB" dirty="0"/>
              <a:t>Administrative purposes</a:t>
            </a:r>
          </a:p>
          <a:p>
            <a:r>
              <a:rPr lang="en-GB" dirty="0"/>
              <a:t>	</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11</a:t>
            </a:fld>
            <a:endParaRPr lang="es-ES_tradnl" dirty="0"/>
          </a:p>
        </p:txBody>
      </p:sp>
      <p:sp>
        <p:nvSpPr>
          <p:cNvPr id="4" name="Footer Placeholder 3">
            <a:extLst>
              <a:ext uri="{FF2B5EF4-FFF2-40B4-BE49-F238E27FC236}">
                <a16:creationId xmlns="" xmlns:a16="http://schemas.microsoft.com/office/drawing/2014/main" id="{127A4F6B-365B-BB46-A29A-EFEC2FF2BC57}"/>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01386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Formative and Summative Assessment</a:t>
            </a:r>
          </a:p>
        </p:txBody>
      </p:sp>
    </p:spTree>
    <p:extLst>
      <p:ext uri="{BB962C8B-B14F-4D97-AF65-F5344CB8AC3E}">
        <p14:creationId xmlns:p14="http://schemas.microsoft.com/office/powerpoint/2010/main" val="1644480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400" dirty="0"/>
              <a:t>3.1 Introduction </a:t>
            </a:r>
          </a:p>
        </p:txBody>
      </p:sp>
      <p:sp>
        <p:nvSpPr>
          <p:cNvPr id="8" name="Text Placeholder 7"/>
          <p:cNvSpPr>
            <a:spLocks noGrp="1"/>
          </p:cNvSpPr>
          <p:nvPr>
            <p:ph sz="half" idx="2"/>
          </p:nvPr>
        </p:nvSpPr>
        <p:spPr>
          <a:xfrm>
            <a:off x="457200" y="1600200"/>
            <a:ext cx="8229600" cy="4525963"/>
          </a:xfrm>
        </p:spPr>
        <p:txBody>
          <a:bodyPr>
            <a:normAutofit fontScale="92500" lnSpcReduction="10000"/>
          </a:bodyPr>
          <a:lstStyle/>
          <a:p>
            <a:pPr marL="0" indent="0">
              <a:buNone/>
            </a:pPr>
            <a:r>
              <a:rPr lang="en-US" dirty="0"/>
              <a:t>Assessment as a cultural script…</a:t>
            </a:r>
            <a:endParaRPr lang="en-US" sz="2600" dirty="0"/>
          </a:p>
          <a:p>
            <a:pPr marL="0" indent="0">
              <a:buNone/>
            </a:pPr>
            <a:endParaRPr lang="en-US" sz="2600" dirty="0"/>
          </a:p>
          <a:p>
            <a:pPr marL="0" indent="0">
              <a:buNone/>
            </a:pPr>
            <a:r>
              <a:rPr lang="en-US" sz="2600" dirty="0"/>
              <a:t>…assessment practices are shaped by broader social and educational policies and structures such as awarding </a:t>
            </a:r>
            <a:r>
              <a:rPr lang="en-US" sz="2600" dirty="0" err="1"/>
              <a:t>organisations</a:t>
            </a:r>
            <a:r>
              <a:rPr lang="en-US" sz="2600" dirty="0"/>
              <a:t> whose practices are </a:t>
            </a:r>
            <a:r>
              <a:rPr lang="en-US" sz="2600" dirty="0" err="1"/>
              <a:t>legitimised</a:t>
            </a:r>
            <a:r>
              <a:rPr lang="en-US" sz="2600" dirty="0"/>
              <a:t> through government regulatory frameworks to develop assessment systems in line with government policies and directives…these project cultural beliefs that become embedded in our thinking about learners, learning and assessment and inscribed in our routines and </a:t>
            </a:r>
            <a:r>
              <a:rPr lang="en-US" sz="2600" dirty="0" err="1"/>
              <a:t>behaviours</a:t>
            </a:r>
            <a:r>
              <a:rPr lang="en-US" sz="2600" dirty="0"/>
              <a:t> as we engage with assessment activity…</a:t>
            </a:r>
          </a:p>
          <a:p>
            <a:pPr marL="0" indent="0">
              <a:buNone/>
            </a:pPr>
            <a:r>
              <a:rPr lang="en-US" dirty="0"/>
              <a:t>(Elwood &amp; Murphy, 2015)</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13</a:t>
            </a:fld>
            <a:endParaRPr lang="es-ES_tradnl" dirty="0"/>
          </a:p>
        </p:txBody>
      </p:sp>
      <p:sp>
        <p:nvSpPr>
          <p:cNvPr id="2" name="Footer Placeholder 1">
            <a:extLst>
              <a:ext uri="{FF2B5EF4-FFF2-40B4-BE49-F238E27FC236}">
                <a16:creationId xmlns="" xmlns:a16="http://schemas.microsoft.com/office/drawing/2014/main" id="{F3CA627D-8EDC-FA4D-BCB6-3325A77487BC}"/>
              </a:ext>
            </a:extLst>
          </p:cNvPr>
          <p:cNvSpPr>
            <a:spLocks noGrp="1"/>
          </p:cNvSpPr>
          <p:nvPr>
            <p:ph type="ftr" sz="quarter" idx="10"/>
          </p:nvPr>
        </p:nvSpPr>
        <p:spPr/>
        <p:txBody>
          <a:bodyPr/>
          <a:lstStyle/>
          <a:p>
            <a:r>
              <a:rPr lang="es-ES_tradnl" dirty="0">
                <a:solidFill>
                  <a:srgbClr val="CC023B"/>
                </a:solidFill>
              </a:rPr>
              <a:t>ASSESSMENT IN MULTICULTURAL CONTEXTS</a:t>
            </a:r>
          </a:p>
        </p:txBody>
      </p:sp>
      <p:pic>
        <p:nvPicPr>
          <p:cNvPr id="7" name="Bild 7" descr="C:\Users\Sophia\AppData\Local\Microsoft\Windows\Temporary Internet Files\Content.Word\3-1_5min_.png.png">
            <a:extLst>
              <a:ext uri="{FF2B5EF4-FFF2-40B4-BE49-F238E27FC236}">
                <a16:creationId xmlns="" xmlns:a16="http://schemas.microsoft.com/office/drawing/2014/main" id="{66574B93-A96E-7F4B-9FD4-9289DCD5E87E}"/>
              </a:ext>
            </a:extLst>
          </p:cNvPr>
          <p:cNvPicPr/>
          <p:nvPr/>
        </p:nvPicPr>
        <p:blipFill>
          <a:blip r:embed="rId2" cstate="print"/>
          <a:stretch>
            <a:fillRect/>
          </a:stretch>
        </p:blipFill>
        <p:spPr bwMode="auto">
          <a:xfrm>
            <a:off x="5390701" y="789305"/>
            <a:ext cx="481330" cy="478790"/>
          </a:xfrm>
          <a:prstGeom prst="rect">
            <a:avLst/>
          </a:prstGeom>
          <a:noFill/>
          <a:ln>
            <a:noFill/>
          </a:ln>
        </p:spPr>
      </p:pic>
      <p:pic>
        <p:nvPicPr>
          <p:cNvPr id="9" name="Bild 27" descr="C:\Users\Sophia\AppData\Local\Microsoft\Windows\Temporary Internet Files\Content.Word\4-4_group_work_.png.png">
            <a:extLst>
              <a:ext uri="{FF2B5EF4-FFF2-40B4-BE49-F238E27FC236}">
                <a16:creationId xmlns="" xmlns:a16="http://schemas.microsoft.com/office/drawing/2014/main" id="{1A403558-6FEB-CD46-A880-4E03A99041AF}"/>
              </a:ext>
            </a:extLst>
          </p:cNvPr>
          <p:cNvPicPr/>
          <p:nvPr/>
        </p:nvPicPr>
        <p:blipFill>
          <a:blip r:embed="rId3" cstate="print"/>
          <a:stretch>
            <a:fillRect/>
          </a:stretch>
        </p:blipFill>
        <p:spPr bwMode="auto">
          <a:xfrm>
            <a:off x="3793161" y="789305"/>
            <a:ext cx="514350" cy="511175"/>
          </a:xfrm>
          <a:prstGeom prst="rect">
            <a:avLst/>
          </a:prstGeom>
          <a:noFill/>
          <a:ln w="9525">
            <a:noFill/>
            <a:miter lim="800000"/>
            <a:headEnd/>
            <a:tailEnd/>
          </a:ln>
        </p:spPr>
      </p:pic>
    </p:spTree>
    <p:extLst>
      <p:ext uri="{BB962C8B-B14F-4D97-AF65-F5344CB8AC3E}">
        <p14:creationId xmlns:p14="http://schemas.microsoft.com/office/powerpoint/2010/main" val="3511878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r>
              <a:rPr lang="es-ES_tradnl" sz="1200"/>
              <a:t>|  </a:t>
            </a:r>
            <a:fld id="{9DD0088F-7E4A-9C4B-9ED2-72FAF1293163}" type="slidenum">
              <a:rPr lang="es-ES_tradnl" smtClean="0"/>
              <a:pPr/>
              <a:t>14</a:t>
            </a:fld>
            <a:endParaRPr lang="es-ES_tradnl"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914152631"/>
              </p:ext>
            </p:extLst>
          </p:nvPr>
        </p:nvGraphicFramePr>
        <p:xfrm>
          <a:off x="457200" y="796888"/>
          <a:ext cx="8519904" cy="4826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 xmlns:a16="http://schemas.microsoft.com/office/drawing/2014/main" id="{7838BBC3-1A8D-7B4D-B4FD-E2AA73DAE434}"/>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3816769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15</a:t>
            </a:fld>
            <a:endParaRPr lang="es-ES_tradnl" dirty="0"/>
          </a:p>
        </p:txBody>
      </p:sp>
      <p:graphicFrame>
        <p:nvGraphicFramePr>
          <p:cNvPr id="6" name="Content Placeholder 35"/>
          <p:cNvGraphicFramePr>
            <a:graphicFrameLocks noGrp="1"/>
          </p:cNvGraphicFramePr>
          <p:nvPr>
            <p:ph idx="1"/>
            <p:extLst>
              <p:ext uri="{D42A27DB-BD31-4B8C-83A1-F6EECF244321}">
                <p14:modId xmlns:p14="http://schemas.microsoft.com/office/powerpoint/2010/main" val="1452007251"/>
              </p:ext>
            </p:extLst>
          </p:nvPr>
        </p:nvGraphicFramePr>
        <p:xfrm>
          <a:off x="463801" y="10140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 xmlns:a16="http://schemas.microsoft.com/office/drawing/2014/main" id="{BAD1C599-4031-8B4E-96F6-3CFFF7E588D5}"/>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375447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16</a:t>
            </a:fld>
            <a:endParaRPr lang="es-ES_tradnl"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93711401"/>
              </p:ext>
            </p:extLst>
          </p:nvPr>
        </p:nvGraphicFramePr>
        <p:xfrm>
          <a:off x="463801" y="110084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 xmlns:a16="http://schemas.microsoft.com/office/drawing/2014/main" id="{53EC4CC5-3A71-754D-A29C-4029D4399568}"/>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556038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405"/>
            <a:ext cx="8229600" cy="647794"/>
          </a:xfrm>
        </p:spPr>
        <p:txBody>
          <a:bodyPr>
            <a:normAutofit/>
          </a:bodyPr>
          <a:lstStyle/>
          <a:p>
            <a:r>
              <a:rPr lang="en-US" dirty="0"/>
              <a:t>Formative and Summative Assessment</a:t>
            </a:r>
          </a:p>
        </p:txBody>
      </p:sp>
      <p:sp>
        <p:nvSpPr>
          <p:cNvPr id="3" name="Content Placeholder 2"/>
          <p:cNvSpPr>
            <a:spLocks noGrp="1"/>
          </p:cNvSpPr>
          <p:nvPr>
            <p:ph idx="1"/>
          </p:nvPr>
        </p:nvSpPr>
        <p:spPr/>
        <p:txBody>
          <a:bodyPr>
            <a:normAutofit/>
          </a:bodyPr>
          <a:lstStyle/>
          <a:p>
            <a:endParaRPr lang="en-US" dirty="0"/>
          </a:p>
          <a:p>
            <a:r>
              <a:rPr lang="en-US" dirty="0"/>
              <a:t>Assessments in and of themselves are not summative or formative.</a:t>
            </a:r>
          </a:p>
          <a:p>
            <a:endParaRPr lang="en-US" dirty="0"/>
          </a:p>
          <a:p>
            <a:r>
              <a:rPr lang="en-US" dirty="0"/>
              <a:t>What distinguishes an assessment as either summative or formative</a:t>
            </a:r>
            <a:r>
              <a:rPr lang="en-US" b="1" dirty="0"/>
              <a:t> is </a:t>
            </a:r>
            <a:r>
              <a:rPr lang="en-US" b="1" dirty="0">
                <a:solidFill>
                  <a:schemeClr val="tx2">
                    <a:lumMod val="60000"/>
                    <a:lumOff val="40000"/>
                  </a:schemeClr>
                </a:solidFill>
              </a:rPr>
              <a:t>HOW </a:t>
            </a:r>
            <a:r>
              <a:rPr lang="en-US" dirty="0"/>
              <a:t>and </a:t>
            </a:r>
            <a:r>
              <a:rPr lang="en-US" b="1" dirty="0">
                <a:solidFill>
                  <a:schemeClr val="tx2">
                    <a:lumMod val="60000"/>
                    <a:lumOff val="40000"/>
                  </a:schemeClr>
                </a:solidFill>
              </a:rPr>
              <a:t>WHEN </a:t>
            </a:r>
            <a:r>
              <a:rPr lang="en-US" dirty="0"/>
              <a:t>you use the data i.e. the consequence.</a:t>
            </a:r>
            <a:endParaRPr lang="en-US" b="1" dirty="0"/>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17</a:t>
            </a:fld>
            <a:endParaRPr lang="es-ES_tradnl" dirty="0"/>
          </a:p>
        </p:txBody>
      </p:sp>
      <p:sp>
        <p:nvSpPr>
          <p:cNvPr id="4" name="Footer Placeholder 3">
            <a:extLst>
              <a:ext uri="{FF2B5EF4-FFF2-40B4-BE49-F238E27FC236}">
                <a16:creationId xmlns="" xmlns:a16="http://schemas.microsoft.com/office/drawing/2014/main" id="{2609EC72-7557-1647-A7DB-2EA422044543}"/>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861848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Formative and Summative Assessment</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18</a:t>
            </a:fld>
            <a:endParaRPr lang="es-ES_tradnl" dirty="0"/>
          </a:p>
        </p:txBody>
      </p:sp>
      <p:sp>
        <p:nvSpPr>
          <p:cNvPr id="3" name="Content Placeholder 2"/>
          <p:cNvSpPr>
            <a:spLocks noGrp="1"/>
          </p:cNvSpPr>
          <p:nvPr>
            <p:ph idx="1"/>
          </p:nvPr>
        </p:nvSpPr>
        <p:spPr/>
        <p:txBody>
          <a:bodyPr>
            <a:normAutofit fontScale="92500" lnSpcReduction="10000"/>
          </a:bodyPr>
          <a:lstStyle/>
          <a:p>
            <a:r>
              <a:rPr lang="en-US" b="1" dirty="0">
                <a:solidFill>
                  <a:schemeClr val="tx2">
                    <a:lumMod val="60000"/>
                    <a:lumOff val="40000"/>
                  </a:schemeClr>
                </a:solidFill>
              </a:rPr>
              <a:t>Formative Assessment</a:t>
            </a:r>
          </a:p>
          <a:p>
            <a:r>
              <a:rPr lang="en-US" dirty="0"/>
              <a:t>Formal and informal processes teachers and students use to gather evidence for the purpose of improving learning.</a:t>
            </a:r>
          </a:p>
          <a:p>
            <a:endParaRPr lang="en-US" dirty="0"/>
          </a:p>
          <a:p>
            <a:r>
              <a:rPr lang="en-US" b="1" dirty="0">
                <a:solidFill>
                  <a:schemeClr val="tx2">
                    <a:lumMod val="60000"/>
                    <a:lumOff val="40000"/>
                  </a:schemeClr>
                </a:solidFill>
              </a:rPr>
              <a:t>Summative Assessment</a:t>
            </a:r>
          </a:p>
          <a:p>
            <a:r>
              <a:rPr lang="en-US" dirty="0"/>
              <a:t>Assessment information used to provide evidence of student achievement for the purpose of making a </a:t>
            </a:r>
            <a:r>
              <a:rPr lang="en-US" dirty="0" err="1"/>
              <a:t>judgement</a:t>
            </a:r>
            <a:r>
              <a:rPr lang="en-US" dirty="0"/>
              <a:t> about student competence or program effectiveness.</a:t>
            </a:r>
          </a:p>
          <a:p>
            <a:r>
              <a:rPr lang="en-US" dirty="0"/>
              <a:t>(</a:t>
            </a:r>
            <a:r>
              <a:rPr lang="en-US" dirty="0" err="1"/>
              <a:t>Chappuis</a:t>
            </a:r>
            <a:r>
              <a:rPr lang="en-US" dirty="0"/>
              <a:t>, </a:t>
            </a:r>
            <a:r>
              <a:rPr lang="en-US" dirty="0" err="1"/>
              <a:t>Stiggins</a:t>
            </a:r>
            <a:r>
              <a:rPr lang="en-US" dirty="0"/>
              <a:t>, </a:t>
            </a:r>
            <a:r>
              <a:rPr lang="en-US" dirty="0" err="1"/>
              <a:t>Chappuis</a:t>
            </a:r>
            <a:r>
              <a:rPr lang="en-US" dirty="0"/>
              <a:t> &amp; </a:t>
            </a:r>
            <a:r>
              <a:rPr lang="en-US" dirty="0" err="1"/>
              <a:t>Arter</a:t>
            </a:r>
            <a:r>
              <a:rPr lang="en-US" dirty="0"/>
              <a:t>, 2012).</a:t>
            </a:r>
          </a:p>
        </p:txBody>
      </p:sp>
      <p:sp>
        <p:nvSpPr>
          <p:cNvPr id="4" name="Footer Placeholder 3">
            <a:extLst>
              <a:ext uri="{FF2B5EF4-FFF2-40B4-BE49-F238E27FC236}">
                <a16:creationId xmlns="" xmlns:a16="http://schemas.microsoft.com/office/drawing/2014/main" id="{73A17FB9-AF09-C34D-B50F-607E2C3B1072}"/>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421905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err="1"/>
              <a:t>Aims</a:t>
            </a:r>
            <a:endParaRPr lang="en-US" dirty="0"/>
          </a:p>
        </p:txBody>
      </p:sp>
      <p:sp>
        <p:nvSpPr>
          <p:cNvPr id="3" name="Marcador de contenido 2"/>
          <p:cNvSpPr>
            <a:spLocks noGrp="1"/>
          </p:cNvSpPr>
          <p:nvPr>
            <p:ph idx="1"/>
          </p:nvPr>
        </p:nvSpPr>
        <p:spPr/>
        <p:txBody>
          <a:bodyPr>
            <a:noAutofit/>
          </a:bodyPr>
          <a:lstStyle/>
          <a:p>
            <a:pPr marL="0" indent="0">
              <a:buNone/>
            </a:pPr>
            <a:endParaRPr lang="en-US" dirty="0"/>
          </a:p>
          <a:p>
            <a:r>
              <a:rPr lang="en-US" dirty="0"/>
              <a:t>Define assessment and the purposes of assessment.</a:t>
            </a:r>
          </a:p>
          <a:p>
            <a:r>
              <a:rPr lang="en-US" dirty="0"/>
              <a:t>Explore the meaning of ‘fairness’ in assessment in mathematics and science.</a:t>
            </a:r>
          </a:p>
          <a:p>
            <a:r>
              <a:rPr lang="en-GB" dirty="0"/>
              <a:t>Develop ‘culture-fair’ assessment strategies that take into account students’ diversity.</a:t>
            </a:r>
          </a:p>
          <a:p>
            <a:endParaRPr lang="en-GB" dirty="0"/>
          </a:p>
          <a:p>
            <a:endParaRPr lang="en-US" dirty="0"/>
          </a:p>
        </p:txBody>
      </p:sp>
      <p:sp>
        <p:nvSpPr>
          <p:cNvPr id="5" name="Marcador de número de diapositiva 4"/>
          <p:cNvSpPr>
            <a:spLocks noGrp="1"/>
          </p:cNvSpPr>
          <p:nvPr>
            <p:ph type="sldNum" sz="quarter" idx="11"/>
          </p:nvPr>
        </p:nvSpPr>
        <p:spPr/>
        <p:txBody>
          <a:bodyPr/>
          <a:lstStyle/>
          <a:p>
            <a:r>
              <a:rPr lang="es-ES_tradnl" sz="1200" dirty="0"/>
              <a:t>| </a:t>
            </a:r>
            <a:fld id="{C2643A2E-6C79-EA49-87D1-A411885CAE59}" type="slidenum">
              <a:rPr lang="es-ES_tradnl" sz="1000" smtClean="0"/>
              <a:t>1</a:t>
            </a:fld>
            <a:endParaRPr lang="es-ES_tradnl" sz="1000" dirty="0"/>
          </a:p>
        </p:txBody>
      </p:sp>
      <p:sp>
        <p:nvSpPr>
          <p:cNvPr id="6" name="Footer Placeholder 5">
            <a:extLst>
              <a:ext uri="{FF2B5EF4-FFF2-40B4-BE49-F238E27FC236}">
                <a16:creationId xmlns="" xmlns:a16="http://schemas.microsoft.com/office/drawing/2014/main" id="{43299D12-AEBE-974D-BF56-F989BC898C42}"/>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590445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features of Formative Assessment (</a:t>
            </a:r>
            <a:r>
              <a:rPr lang="en-US" dirty="0" err="1"/>
              <a:t>Wiliam</a:t>
            </a:r>
            <a:r>
              <a:rPr lang="en-US" dirty="0"/>
              <a:t>, 2011)</a:t>
            </a:r>
          </a:p>
        </p:txBody>
      </p:sp>
      <p:sp>
        <p:nvSpPr>
          <p:cNvPr id="5" name="Slide Number Placeholder 4"/>
          <p:cNvSpPr>
            <a:spLocks noGrp="1"/>
          </p:cNvSpPr>
          <p:nvPr>
            <p:ph type="sldNum" sz="quarter" idx="11"/>
          </p:nvPr>
        </p:nvSpPr>
        <p:spPr/>
        <p:txBody>
          <a:bodyPr/>
          <a:lstStyle/>
          <a:p>
            <a:r>
              <a:rPr lang="es-ES_tradnl" sz="1200" dirty="0"/>
              <a:t>|  </a:t>
            </a:r>
            <a:fld id="{9DD0088F-7E4A-9C4B-9ED2-72FAF1293163}" type="slidenum">
              <a:rPr lang="es-ES_tradnl" smtClean="0"/>
              <a:pPr/>
              <a:t>19</a:t>
            </a:fld>
            <a:endParaRPr lang="es-ES_tradnl" dirty="0"/>
          </a:p>
        </p:txBody>
      </p:sp>
      <p:pic>
        <p:nvPicPr>
          <p:cNvPr id="6" name="Picture 5" descr="Screen Shot 2017-02-19 at 09.10.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419" y="1618185"/>
            <a:ext cx="7195366" cy="4330117"/>
          </a:xfrm>
          <a:prstGeom prst="rect">
            <a:avLst/>
          </a:prstGeom>
        </p:spPr>
      </p:pic>
      <p:sp>
        <p:nvSpPr>
          <p:cNvPr id="3" name="Footer Placeholder 2">
            <a:extLst>
              <a:ext uri="{FF2B5EF4-FFF2-40B4-BE49-F238E27FC236}">
                <a16:creationId xmlns="" xmlns:a16="http://schemas.microsoft.com/office/drawing/2014/main" id="{8D08C91B-48EB-674F-AEB3-FD155DFDC73D}"/>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097033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Formative and Summative Assessment</a:t>
            </a:r>
          </a:p>
        </p:txBody>
      </p:sp>
      <p:sp>
        <p:nvSpPr>
          <p:cNvPr id="4" name="Text Placeholder 3">
            <a:extLst>
              <a:ext uri="{FF2B5EF4-FFF2-40B4-BE49-F238E27FC236}">
                <a16:creationId xmlns="" xmlns:a16="http://schemas.microsoft.com/office/drawing/2014/main" id="{EADC7259-95F8-9140-9196-60C5BA39895A}"/>
              </a:ext>
            </a:extLst>
          </p:cNvPr>
          <p:cNvSpPr>
            <a:spLocks noGrp="1"/>
          </p:cNvSpPr>
          <p:nvPr>
            <p:ph type="body" idx="1"/>
          </p:nvPr>
        </p:nvSpPr>
        <p:spPr/>
        <p:txBody>
          <a:bodyPr/>
          <a:lstStyle/>
          <a:p>
            <a:pPr algn="ctr"/>
            <a:r>
              <a:rPr lang="en-US" dirty="0"/>
              <a:t>Formative Assessment</a:t>
            </a:r>
          </a:p>
        </p:txBody>
      </p:sp>
      <p:sp>
        <p:nvSpPr>
          <p:cNvPr id="6" name="Text Placeholder 5">
            <a:extLst>
              <a:ext uri="{FF2B5EF4-FFF2-40B4-BE49-F238E27FC236}">
                <a16:creationId xmlns="" xmlns:a16="http://schemas.microsoft.com/office/drawing/2014/main" id="{DC7571A7-C972-AC41-B259-347920D59042}"/>
              </a:ext>
            </a:extLst>
          </p:cNvPr>
          <p:cNvSpPr>
            <a:spLocks noGrp="1"/>
          </p:cNvSpPr>
          <p:nvPr>
            <p:ph type="body" sz="quarter" idx="3"/>
          </p:nvPr>
        </p:nvSpPr>
        <p:spPr/>
        <p:txBody>
          <a:bodyPr/>
          <a:lstStyle/>
          <a:p>
            <a:pPr algn="ctr"/>
            <a:r>
              <a:rPr lang="en-US" dirty="0"/>
              <a:t>Summative assessment</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20</a:t>
            </a:fld>
            <a:endParaRPr lang="es-ES_tradnl" dirty="0"/>
          </a:p>
        </p:txBody>
      </p:sp>
      <p:sp>
        <p:nvSpPr>
          <p:cNvPr id="10" name="Cloud Callout 9">
            <a:extLst>
              <a:ext uri="{FF2B5EF4-FFF2-40B4-BE49-F238E27FC236}">
                <a16:creationId xmlns="" xmlns:a16="http://schemas.microsoft.com/office/drawing/2014/main" id="{E2B014FD-F935-2745-ADA5-5A98BD249EC9}"/>
              </a:ext>
            </a:extLst>
          </p:cNvPr>
          <p:cNvSpPr/>
          <p:nvPr/>
        </p:nvSpPr>
        <p:spPr>
          <a:xfrm>
            <a:off x="5183341" y="2601158"/>
            <a:ext cx="2965142" cy="2547891"/>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Summative assessment is when the customer tastes the soup!</a:t>
            </a:r>
          </a:p>
        </p:txBody>
      </p:sp>
      <p:sp>
        <p:nvSpPr>
          <p:cNvPr id="15" name="Cloud Callout 14">
            <a:extLst>
              <a:ext uri="{FF2B5EF4-FFF2-40B4-BE49-F238E27FC236}">
                <a16:creationId xmlns="" xmlns:a16="http://schemas.microsoft.com/office/drawing/2014/main" id="{A4DECEE6-87C3-D944-BADB-FAF690BC4648}"/>
              </a:ext>
            </a:extLst>
          </p:cNvPr>
          <p:cNvSpPr/>
          <p:nvPr/>
        </p:nvSpPr>
        <p:spPr>
          <a:xfrm>
            <a:off x="1138467" y="2678113"/>
            <a:ext cx="2917163" cy="2586345"/>
          </a:xfrm>
          <a:prstGeom prst="cloudCallout">
            <a:avLst/>
          </a:prstGeom>
          <a:solidFill>
            <a:srgbClr val="C00000"/>
          </a:solidFill>
          <a:ln>
            <a:solidFill>
              <a:srgbClr val="CC023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Formative assessment is when the cook tastes the soup!</a:t>
            </a:r>
          </a:p>
        </p:txBody>
      </p:sp>
      <p:sp>
        <p:nvSpPr>
          <p:cNvPr id="16" name="Footer Placeholder 15">
            <a:extLst>
              <a:ext uri="{FF2B5EF4-FFF2-40B4-BE49-F238E27FC236}">
                <a16:creationId xmlns="" xmlns:a16="http://schemas.microsoft.com/office/drawing/2014/main" id="{E0DB056C-7CC1-CE47-9626-F09225CAAD41}"/>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4196690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3.2: Case study </a:t>
            </a:r>
          </a:p>
        </p:txBody>
      </p:sp>
      <p:sp>
        <p:nvSpPr>
          <p:cNvPr id="3" name="Content Placeholder 2"/>
          <p:cNvSpPr>
            <a:spLocks noGrp="1"/>
          </p:cNvSpPr>
          <p:nvPr>
            <p:ph idx="1"/>
          </p:nvPr>
        </p:nvSpPr>
        <p:spPr/>
        <p:txBody>
          <a:bodyPr>
            <a:normAutofit/>
          </a:bodyPr>
          <a:lstStyle/>
          <a:p>
            <a:r>
              <a:rPr lang="en-US" dirty="0"/>
              <a:t>Read the vignettes you have on each of the cards.</a:t>
            </a:r>
          </a:p>
          <a:p>
            <a:endParaRPr lang="en-US" dirty="0"/>
          </a:p>
          <a:p>
            <a:r>
              <a:rPr lang="en-US" dirty="0"/>
              <a:t>In your group discuss when you think that the teacher was assessing the student (1) formatively and (2) </a:t>
            </a:r>
            <a:r>
              <a:rPr lang="en-US" dirty="0" err="1"/>
              <a:t>summatively</a:t>
            </a:r>
            <a:r>
              <a:rPr lang="en-US" dirty="0"/>
              <a:t>.</a:t>
            </a:r>
          </a:p>
          <a:p>
            <a:endParaRPr lang="en-US" dirty="0"/>
          </a:p>
          <a:p>
            <a:endParaRPr lang="en-US" dirty="0"/>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21</a:t>
            </a:fld>
            <a:endParaRPr lang="es-ES_tradnl" dirty="0"/>
          </a:p>
        </p:txBody>
      </p:sp>
      <p:sp>
        <p:nvSpPr>
          <p:cNvPr id="4" name="Footer Placeholder 3">
            <a:extLst>
              <a:ext uri="{FF2B5EF4-FFF2-40B4-BE49-F238E27FC236}">
                <a16:creationId xmlns="" xmlns:a16="http://schemas.microsoft.com/office/drawing/2014/main" id="{7DABF046-05A3-F64D-B677-27F846293211}"/>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pic>
        <p:nvPicPr>
          <p:cNvPr id="7" name="Bild 27" descr="C:\Users\Sophia\AppData\Local\Microsoft\Windows\Temporary Internet Files\Content.Word\4-4_group_work_.png.png">
            <a:extLst>
              <a:ext uri="{FF2B5EF4-FFF2-40B4-BE49-F238E27FC236}">
                <a16:creationId xmlns="" xmlns:a16="http://schemas.microsoft.com/office/drawing/2014/main" id="{0A941467-37A1-AB4E-AEEB-C1ADBD146C6D}"/>
              </a:ext>
            </a:extLst>
          </p:cNvPr>
          <p:cNvPicPr/>
          <p:nvPr/>
        </p:nvPicPr>
        <p:blipFill>
          <a:blip r:embed="rId2" cstate="print"/>
          <a:stretch>
            <a:fillRect/>
          </a:stretch>
        </p:blipFill>
        <p:spPr bwMode="auto">
          <a:xfrm>
            <a:off x="3634601" y="868315"/>
            <a:ext cx="514350" cy="511175"/>
          </a:xfrm>
          <a:prstGeom prst="rect">
            <a:avLst/>
          </a:prstGeom>
          <a:noFill/>
          <a:ln w="9525">
            <a:noFill/>
            <a:miter lim="800000"/>
            <a:headEnd/>
            <a:tailEnd/>
          </a:ln>
        </p:spPr>
      </p:pic>
      <p:pic>
        <p:nvPicPr>
          <p:cNvPr id="8" name="Imagen 11" descr="/Users/antquearm/Desktop/IncluSMe icons/Icons as JPEG/5.jpg">
            <a:extLst>
              <a:ext uri="{FF2B5EF4-FFF2-40B4-BE49-F238E27FC236}">
                <a16:creationId xmlns="" xmlns:a16="http://schemas.microsoft.com/office/drawing/2014/main" id="{9C741B10-E0EF-5547-A7DB-2F3AE55AA84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233925" y="868315"/>
            <a:ext cx="467995" cy="467995"/>
          </a:xfrm>
          <a:prstGeom prst="rect">
            <a:avLst/>
          </a:prstGeom>
          <a:noFill/>
          <a:ln>
            <a:noFill/>
          </a:ln>
        </p:spPr>
      </p:pic>
      <p:pic>
        <p:nvPicPr>
          <p:cNvPr id="9" name="Bild 7" descr="C:\Users\Sophia\AppData\Local\Microsoft\Windows\Temporary Internet Files\Content.Word\3-1_5min_.png.png">
            <a:extLst>
              <a:ext uri="{FF2B5EF4-FFF2-40B4-BE49-F238E27FC236}">
                <a16:creationId xmlns="" xmlns:a16="http://schemas.microsoft.com/office/drawing/2014/main" id="{82080642-24CB-5C4D-A662-1B1967B2D80C}"/>
              </a:ext>
            </a:extLst>
          </p:cNvPr>
          <p:cNvPicPr/>
          <p:nvPr/>
        </p:nvPicPr>
        <p:blipFill>
          <a:blip r:embed="rId4" cstate="print"/>
          <a:stretch>
            <a:fillRect/>
          </a:stretch>
        </p:blipFill>
        <p:spPr bwMode="auto">
          <a:xfrm>
            <a:off x="5698691" y="873713"/>
            <a:ext cx="481330" cy="478790"/>
          </a:xfrm>
          <a:prstGeom prst="rect">
            <a:avLst/>
          </a:prstGeom>
          <a:noFill/>
          <a:ln>
            <a:noFill/>
          </a:ln>
        </p:spPr>
      </p:pic>
    </p:spTree>
    <p:extLst>
      <p:ext uri="{BB962C8B-B14F-4D97-AF65-F5344CB8AC3E}">
        <p14:creationId xmlns:p14="http://schemas.microsoft.com/office/powerpoint/2010/main" val="3195345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3.3: High stakes examinations</a:t>
            </a:r>
          </a:p>
        </p:txBody>
      </p:sp>
      <p:sp>
        <p:nvSpPr>
          <p:cNvPr id="3" name="Content Placeholder 2"/>
          <p:cNvSpPr>
            <a:spLocks noGrp="1"/>
          </p:cNvSpPr>
          <p:nvPr>
            <p:ph idx="1"/>
          </p:nvPr>
        </p:nvSpPr>
        <p:spPr>
          <a:xfrm>
            <a:off x="457200" y="2528230"/>
            <a:ext cx="8236201" cy="2197100"/>
          </a:xfrm>
        </p:spPr>
        <p:txBody>
          <a:bodyPr>
            <a:normAutofit/>
          </a:bodyPr>
          <a:lstStyle/>
          <a:p>
            <a:r>
              <a:rPr lang="en-US" dirty="0"/>
              <a:t>Summative assessment is often associated with examinations. Examination results are often very important for students, parents, teachers and school administrators.</a:t>
            </a:r>
          </a:p>
          <a:p>
            <a:pPr algn="l"/>
            <a:endParaRPr lang="en-US" dirty="0"/>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22</a:t>
            </a:fld>
            <a:endParaRPr lang="es-ES_tradnl" dirty="0"/>
          </a:p>
        </p:txBody>
      </p:sp>
      <p:sp>
        <p:nvSpPr>
          <p:cNvPr id="4" name="Footer Placeholder 3">
            <a:extLst>
              <a:ext uri="{FF2B5EF4-FFF2-40B4-BE49-F238E27FC236}">
                <a16:creationId xmlns="" xmlns:a16="http://schemas.microsoft.com/office/drawing/2014/main" id="{39F1837A-388B-8C40-907D-05C79E2872BD}"/>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pic>
        <p:nvPicPr>
          <p:cNvPr id="7" name="Picture 6" descr="C:\Users\User\AppData\Local\Temp\Temp1_IncluSMe icons_renamed (1).zip\IncluSMe icons\Icons as JPEG\3-5_timing-30min_.jpg">
            <a:extLst>
              <a:ext uri="{FF2B5EF4-FFF2-40B4-BE49-F238E27FC236}">
                <a16:creationId xmlns="" xmlns:a16="http://schemas.microsoft.com/office/drawing/2014/main" id="{F5FA0F4F-4C8F-6345-86F2-F8E461A5B29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096125" y="889905"/>
            <a:ext cx="487680" cy="487680"/>
          </a:xfrm>
          <a:prstGeom prst="rect">
            <a:avLst/>
          </a:prstGeom>
          <a:noFill/>
          <a:ln>
            <a:noFill/>
          </a:ln>
        </p:spPr>
      </p:pic>
      <p:pic>
        <p:nvPicPr>
          <p:cNvPr id="8" name="Imagen 22" descr="/Users/antquearm/Desktop/IncluSMe icons/Icons as JPEG/4-4.jpg">
            <a:extLst>
              <a:ext uri="{FF2B5EF4-FFF2-40B4-BE49-F238E27FC236}">
                <a16:creationId xmlns="" xmlns:a16="http://schemas.microsoft.com/office/drawing/2014/main" id="{18ED3513-024A-A34C-86F4-23662D3C7F9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13720" y="889905"/>
            <a:ext cx="467995" cy="467995"/>
          </a:xfrm>
          <a:prstGeom prst="rect">
            <a:avLst/>
          </a:prstGeom>
          <a:noFill/>
          <a:ln>
            <a:noFill/>
          </a:ln>
        </p:spPr>
      </p:pic>
      <p:pic>
        <p:nvPicPr>
          <p:cNvPr id="9" name="Imagen 11" descr="/Users/antquearm/Desktop/IncluSMe icons/Icons as JPEG/5.jpg">
            <a:extLst>
              <a:ext uri="{FF2B5EF4-FFF2-40B4-BE49-F238E27FC236}">
                <a16:creationId xmlns="" xmlns:a16="http://schemas.microsoft.com/office/drawing/2014/main" id="{D60AF674-2307-2F41-B001-7E8639D8199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04803" y="889905"/>
            <a:ext cx="467995" cy="467995"/>
          </a:xfrm>
          <a:prstGeom prst="rect">
            <a:avLst/>
          </a:prstGeom>
          <a:noFill/>
          <a:ln>
            <a:noFill/>
          </a:ln>
        </p:spPr>
      </p:pic>
    </p:spTree>
    <p:extLst>
      <p:ext uri="{BB962C8B-B14F-4D97-AF65-F5344CB8AC3E}">
        <p14:creationId xmlns:p14="http://schemas.microsoft.com/office/powerpoint/2010/main" val="2788526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When do examinations become high stakes?</a:t>
            </a:r>
          </a:p>
        </p:txBody>
      </p:sp>
      <p:sp>
        <p:nvSpPr>
          <p:cNvPr id="3" name="Content Placeholder 2"/>
          <p:cNvSpPr>
            <a:spLocks noGrp="1"/>
          </p:cNvSpPr>
          <p:nvPr>
            <p:ph idx="1"/>
          </p:nvPr>
        </p:nvSpPr>
        <p:spPr/>
        <p:txBody>
          <a:bodyPr>
            <a:normAutofit lnSpcReduction="10000"/>
          </a:bodyPr>
          <a:lstStyle/>
          <a:p>
            <a:r>
              <a:rPr lang="en-US" dirty="0"/>
              <a:t>They provide students with the necessary qualifications for entry into further education or the world of work (Elwood, 2012).</a:t>
            </a:r>
          </a:p>
          <a:p>
            <a:r>
              <a:rPr lang="en-US" dirty="0"/>
              <a:t>They have a significant impact on students’ life chances and opportunities (Elwood, </a:t>
            </a:r>
            <a:r>
              <a:rPr lang="en-US" dirty="0" err="1"/>
              <a:t>Hopfenbeck</a:t>
            </a:r>
            <a:r>
              <a:rPr lang="en-US" dirty="0"/>
              <a:t> &amp; Baird, 2017).</a:t>
            </a:r>
          </a:p>
          <a:p>
            <a:r>
              <a:rPr lang="en-US" dirty="0"/>
              <a:t>They take over learning, teaching and curriculum and doing well in examinations becomes the main goal of schooling (Elwood, 2012).</a:t>
            </a:r>
          </a:p>
        </p:txBody>
      </p:sp>
      <p:sp>
        <p:nvSpPr>
          <p:cNvPr id="5" name="Slide Number Placeholder 4">
            <a:extLst>
              <a:ext uri="{FF2B5EF4-FFF2-40B4-BE49-F238E27FC236}">
                <a16:creationId xmlns="" xmlns:a16="http://schemas.microsoft.com/office/drawing/2014/main" id="{BF0756C7-E48A-794E-BE72-9EB4E7AFCE42}"/>
              </a:ext>
            </a:extLst>
          </p:cNvPr>
          <p:cNvSpPr>
            <a:spLocks noGrp="1"/>
          </p:cNvSpPr>
          <p:nvPr>
            <p:ph type="sldNum" sz="quarter" idx="11"/>
          </p:nvPr>
        </p:nvSpPr>
        <p:spPr/>
        <p:txBody>
          <a:bodyPr/>
          <a:lstStyle/>
          <a:p>
            <a:r>
              <a:rPr lang="es-ES_tradnl" sz="1200"/>
              <a:t>|  </a:t>
            </a:r>
            <a:fld id="{9DD0088F-7E4A-9C4B-9ED2-72FAF1293163}" type="slidenum">
              <a:rPr lang="es-ES_tradnl" smtClean="0"/>
              <a:pPr/>
              <a:t>23</a:t>
            </a:fld>
            <a:endParaRPr lang="es-ES_tradnl" dirty="0"/>
          </a:p>
        </p:txBody>
      </p:sp>
      <p:sp>
        <p:nvSpPr>
          <p:cNvPr id="4" name="Footer Placeholder 3">
            <a:extLst>
              <a:ext uri="{FF2B5EF4-FFF2-40B4-BE49-F238E27FC236}">
                <a16:creationId xmlns="" xmlns:a16="http://schemas.microsoft.com/office/drawing/2014/main" id="{0C6C291F-CCDC-1844-8130-EF90C946FBF8}"/>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673214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If we acknowledge these high stakes…</a:t>
            </a:r>
          </a:p>
        </p:txBody>
      </p:sp>
      <p:sp>
        <p:nvSpPr>
          <p:cNvPr id="3" name="Content Placeholder 2"/>
          <p:cNvSpPr>
            <a:spLocks noGrp="1"/>
          </p:cNvSpPr>
          <p:nvPr>
            <p:ph idx="1"/>
          </p:nvPr>
        </p:nvSpPr>
        <p:spPr/>
        <p:txBody>
          <a:bodyPr/>
          <a:lstStyle/>
          <a:p>
            <a:r>
              <a:rPr lang="en-US" dirty="0"/>
              <a:t>We need to </a:t>
            </a:r>
            <a:r>
              <a:rPr lang="en-US" dirty="0" err="1"/>
              <a:t>recognise</a:t>
            </a:r>
            <a:r>
              <a:rPr lang="en-US" dirty="0"/>
              <a:t> that the effects of examinations may be magnified for those who enter the process already </a:t>
            </a:r>
            <a:r>
              <a:rPr lang="en-US" dirty="0" err="1"/>
              <a:t>labouring</a:t>
            </a:r>
            <a:r>
              <a:rPr lang="en-US" dirty="0"/>
              <a:t> under a disadvantage (Gardner, Holmes &amp; Leitch, 2009).</a:t>
            </a:r>
          </a:p>
        </p:txBody>
      </p:sp>
      <p:sp>
        <p:nvSpPr>
          <p:cNvPr id="5" name="Slide Number Placeholder 4">
            <a:extLst>
              <a:ext uri="{FF2B5EF4-FFF2-40B4-BE49-F238E27FC236}">
                <a16:creationId xmlns="" xmlns:a16="http://schemas.microsoft.com/office/drawing/2014/main" id="{CFF35784-A221-E548-AFC1-4B29A0FE2C28}"/>
              </a:ext>
            </a:extLst>
          </p:cNvPr>
          <p:cNvSpPr>
            <a:spLocks noGrp="1"/>
          </p:cNvSpPr>
          <p:nvPr>
            <p:ph type="sldNum" sz="quarter" idx="11"/>
          </p:nvPr>
        </p:nvSpPr>
        <p:spPr/>
        <p:txBody>
          <a:bodyPr/>
          <a:lstStyle/>
          <a:p>
            <a:r>
              <a:rPr lang="es-ES_tradnl" sz="1200"/>
              <a:t>|  </a:t>
            </a:r>
            <a:fld id="{9DD0088F-7E4A-9C4B-9ED2-72FAF1293163}" type="slidenum">
              <a:rPr lang="es-ES_tradnl" smtClean="0"/>
              <a:pPr/>
              <a:t>24</a:t>
            </a:fld>
            <a:endParaRPr lang="es-ES_tradnl" dirty="0"/>
          </a:p>
        </p:txBody>
      </p:sp>
      <p:sp>
        <p:nvSpPr>
          <p:cNvPr id="4" name="Footer Placeholder 3">
            <a:extLst>
              <a:ext uri="{FF2B5EF4-FFF2-40B4-BE49-F238E27FC236}">
                <a16:creationId xmlns="" xmlns:a16="http://schemas.microsoft.com/office/drawing/2014/main" id="{24B24C67-10C2-4F4F-A76B-E71A72939E38}"/>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535227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Look at the following statements and discuss in groups…</a:t>
            </a:r>
          </a:p>
        </p:txBody>
      </p:sp>
      <p:sp>
        <p:nvSpPr>
          <p:cNvPr id="3" name="Content Placeholder 2"/>
          <p:cNvSpPr>
            <a:spLocks noGrp="1"/>
          </p:cNvSpPr>
          <p:nvPr>
            <p:ph idx="1"/>
          </p:nvPr>
        </p:nvSpPr>
        <p:spPr/>
        <p:txBody>
          <a:bodyPr>
            <a:normAutofit/>
          </a:bodyPr>
          <a:lstStyle/>
          <a:p>
            <a:r>
              <a:rPr lang="en-US" i="1" dirty="0"/>
              <a:t>Although examinations create a certain amount of stress they remain the fairest form of assessment…although we give a lot of importance to course work we feel that students work harder for examinations…</a:t>
            </a:r>
          </a:p>
          <a:p>
            <a:pPr marL="0" indent="0">
              <a:buNone/>
            </a:pPr>
            <a:r>
              <a:rPr lang="en-US" i="1" dirty="0"/>
              <a:t>    </a:t>
            </a:r>
            <a:r>
              <a:rPr lang="en-US" dirty="0"/>
              <a:t>(Head of School)</a:t>
            </a:r>
          </a:p>
          <a:p>
            <a:pPr marL="0" indent="0">
              <a:buNone/>
            </a:pPr>
            <a:endParaRPr lang="en-US" i="1" dirty="0"/>
          </a:p>
        </p:txBody>
      </p:sp>
      <p:sp>
        <p:nvSpPr>
          <p:cNvPr id="5" name="Slide Number Placeholder 4">
            <a:extLst>
              <a:ext uri="{FF2B5EF4-FFF2-40B4-BE49-F238E27FC236}">
                <a16:creationId xmlns="" xmlns:a16="http://schemas.microsoft.com/office/drawing/2014/main" id="{016C4BDC-0214-3A4C-91E6-0C4FA9EC85BF}"/>
              </a:ext>
            </a:extLst>
          </p:cNvPr>
          <p:cNvSpPr>
            <a:spLocks noGrp="1"/>
          </p:cNvSpPr>
          <p:nvPr>
            <p:ph type="sldNum" sz="quarter" idx="11"/>
          </p:nvPr>
        </p:nvSpPr>
        <p:spPr/>
        <p:txBody>
          <a:bodyPr/>
          <a:lstStyle/>
          <a:p>
            <a:r>
              <a:rPr lang="es-ES_tradnl" sz="1200"/>
              <a:t>|  </a:t>
            </a:r>
            <a:fld id="{9DD0088F-7E4A-9C4B-9ED2-72FAF1293163}" type="slidenum">
              <a:rPr lang="es-ES_tradnl" smtClean="0"/>
              <a:pPr/>
              <a:t>25</a:t>
            </a:fld>
            <a:endParaRPr lang="es-ES_tradnl" dirty="0"/>
          </a:p>
        </p:txBody>
      </p:sp>
      <p:sp>
        <p:nvSpPr>
          <p:cNvPr id="4" name="Footer Placeholder 3">
            <a:extLst>
              <a:ext uri="{FF2B5EF4-FFF2-40B4-BE49-F238E27FC236}">
                <a16:creationId xmlns="" xmlns:a16="http://schemas.microsoft.com/office/drawing/2014/main" id="{793DD2E0-C39B-ED40-873A-8DB1B4714634}"/>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833652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chor="t">
            <a:normAutofit/>
          </a:bodyPr>
          <a:lstStyle/>
          <a:p>
            <a:r>
              <a:rPr lang="en-US" dirty="0"/>
              <a:t>Those of you who agree with this statement go to the right side of the room and discuss:</a:t>
            </a:r>
          </a:p>
          <a:p>
            <a:pPr lvl="1"/>
            <a:r>
              <a:rPr lang="en-US" dirty="0"/>
              <a:t>how have colleagues or know teachers or parents who think this way…</a:t>
            </a:r>
          </a:p>
          <a:p>
            <a:pPr lvl="1"/>
            <a:r>
              <a:rPr lang="en-US" dirty="0"/>
              <a:t>why do you think it is this way …</a:t>
            </a:r>
          </a:p>
          <a:p>
            <a:pPr lvl="1"/>
            <a:r>
              <a:rPr lang="en-US" dirty="0"/>
              <a:t>why do you think that examinations are considered to be more fair than course work for example?</a:t>
            </a:r>
          </a:p>
        </p:txBody>
      </p:sp>
      <p:sp>
        <p:nvSpPr>
          <p:cNvPr id="4" name="Slide Number Placeholder 3">
            <a:extLst>
              <a:ext uri="{FF2B5EF4-FFF2-40B4-BE49-F238E27FC236}">
                <a16:creationId xmlns="" xmlns:a16="http://schemas.microsoft.com/office/drawing/2014/main" id="{DEEADF62-3B2C-7444-B65E-40798F5848C6}"/>
              </a:ext>
            </a:extLst>
          </p:cNvPr>
          <p:cNvSpPr>
            <a:spLocks noGrp="1"/>
          </p:cNvSpPr>
          <p:nvPr>
            <p:ph type="sldNum" sz="quarter" idx="11"/>
          </p:nvPr>
        </p:nvSpPr>
        <p:spPr/>
        <p:txBody>
          <a:bodyPr/>
          <a:lstStyle/>
          <a:p>
            <a:r>
              <a:rPr lang="es-ES_tradnl" sz="1200"/>
              <a:t>|  </a:t>
            </a:r>
            <a:fld id="{9DD0088F-7E4A-9C4B-9ED2-72FAF1293163}" type="slidenum">
              <a:rPr lang="es-ES_tradnl" smtClean="0"/>
              <a:pPr/>
              <a:t>26</a:t>
            </a:fld>
            <a:endParaRPr lang="es-ES_tradnl" dirty="0"/>
          </a:p>
        </p:txBody>
      </p:sp>
      <p:sp>
        <p:nvSpPr>
          <p:cNvPr id="2" name="Footer Placeholder 1">
            <a:extLst>
              <a:ext uri="{FF2B5EF4-FFF2-40B4-BE49-F238E27FC236}">
                <a16:creationId xmlns="" xmlns:a16="http://schemas.microsoft.com/office/drawing/2014/main" id="{27DEDB21-BC61-EC40-8229-74E3FB0FFCD2}"/>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686036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Those of you who disagree with this statement go to the left side of the room and discuss:</a:t>
            </a:r>
          </a:p>
          <a:p>
            <a:pPr lvl="1"/>
            <a:r>
              <a:rPr lang="en-US" dirty="0"/>
              <a:t>how many have colleagues or know teachers or parents who do not agree with this …</a:t>
            </a:r>
          </a:p>
          <a:p>
            <a:pPr lvl="1"/>
            <a:r>
              <a:rPr lang="en-US" dirty="0"/>
              <a:t>why do you think …</a:t>
            </a:r>
          </a:p>
          <a:p>
            <a:pPr lvl="1"/>
            <a:r>
              <a:rPr lang="en-US" dirty="0"/>
              <a:t>why do you think that examinations are considered to be more fair than course work for example?</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27</a:t>
            </a:fld>
            <a:endParaRPr lang="es-ES_tradnl" dirty="0"/>
          </a:p>
        </p:txBody>
      </p:sp>
      <p:sp>
        <p:nvSpPr>
          <p:cNvPr id="2" name="Footer Placeholder 1">
            <a:extLst>
              <a:ext uri="{FF2B5EF4-FFF2-40B4-BE49-F238E27FC236}">
                <a16:creationId xmlns="" xmlns:a16="http://schemas.microsoft.com/office/drawing/2014/main" id="{7B114525-8D7C-C942-BA9A-33F554727683}"/>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425396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As a whole group discuss the reasons why you agree or disagree with the statement.</a:t>
            </a:r>
          </a:p>
          <a:p>
            <a:r>
              <a:rPr lang="en-GB" dirty="0"/>
              <a:t>As a whole group discuss how the different ways of assessment are related to different ways of learning and theories of learning.</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28</a:t>
            </a:fld>
            <a:endParaRPr lang="es-ES_tradnl" dirty="0"/>
          </a:p>
        </p:txBody>
      </p:sp>
      <p:sp>
        <p:nvSpPr>
          <p:cNvPr id="2" name="Footer Placeholder 1">
            <a:extLst>
              <a:ext uri="{FF2B5EF4-FFF2-40B4-BE49-F238E27FC236}">
                <a16:creationId xmlns="" xmlns:a16="http://schemas.microsoft.com/office/drawing/2014/main" id="{3D807653-B74A-F346-B3C1-182F0112DD98}"/>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372209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de-DE" dirty="0" err="1"/>
              <a:t>Structure</a:t>
            </a:r>
            <a:r>
              <a:rPr lang="de-DE" dirty="0"/>
              <a:t> </a:t>
            </a:r>
            <a:r>
              <a:rPr lang="de-DE" dirty="0" err="1"/>
              <a:t>of</a:t>
            </a:r>
            <a:r>
              <a:rPr lang="de-DE" dirty="0"/>
              <a:t> </a:t>
            </a:r>
            <a:r>
              <a:rPr lang="de-DE" dirty="0" err="1"/>
              <a:t>the</a:t>
            </a:r>
            <a:r>
              <a:rPr lang="de-DE" dirty="0"/>
              <a:t> </a:t>
            </a:r>
            <a:r>
              <a:rPr lang="de-DE" dirty="0" err="1"/>
              <a:t>module</a:t>
            </a:r>
            <a:endParaRPr lang="de-DE" dirty="0"/>
          </a:p>
        </p:txBody>
      </p:sp>
      <p:sp>
        <p:nvSpPr>
          <p:cNvPr id="3" name="Marcador de contenido 2"/>
          <p:cNvSpPr>
            <a:spLocks noGrp="1"/>
          </p:cNvSpPr>
          <p:nvPr>
            <p:ph idx="1"/>
          </p:nvPr>
        </p:nvSpPr>
        <p:spPr/>
        <p:txBody>
          <a:bodyPr>
            <a:normAutofit/>
          </a:bodyPr>
          <a:lstStyle/>
          <a:p>
            <a:r>
              <a:rPr lang="de-DE" dirty="0"/>
              <a:t>Introduction</a:t>
            </a:r>
          </a:p>
          <a:p>
            <a:r>
              <a:rPr lang="de-DE" dirty="0"/>
              <a:t>The purposes of assessment</a:t>
            </a:r>
          </a:p>
          <a:p>
            <a:r>
              <a:rPr lang="de-DE" dirty="0"/>
              <a:t>Formative and Summative Assessment</a:t>
            </a:r>
          </a:p>
          <a:p>
            <a:r>
              <a:rPr lang="de-DE" dirty="0"/>
              <a:t>Assessment &amp; Educational Achievement</a:t>
            </a:r>
            <a:endParaRPr lang="de-DE" b="1" dirty="0">
              <a:solidFill>
                <a:srgbClr val="CC023B"/>
              </a:solidFill>
            </a:endParaRPr>
          </a:p>
          <a:p>
            <a:r>
              <a:rPr lang="de-DE" dirty="0"/>
              <a:t>Fairness in Assessment</a:t>
            </a:r>
            <a:endParaRPr lang="de-DE" b="1" dirty="0">
              <a:solidFill>
                <a:srgbClr val="CC023B"/>
              </a:solidFill>
            </a:endParaRPr>
          </a:p>
          <a:p>
            <a:r>
              <a:rPr lang="de-DE" dirty="0"/>
              <a:t>Assessment Strategies</a:t>
            </a:r>
            <a:endParaRPr lang="de-DE" b="1" dirty="0">
              <a:solidFill>
                <a:srgbClr val="CC023B"/>
              </a:solidFill>
            </a:endParaRPr>
          </a:p>
          <a:p>
            <a:r>
              <a:rPr lang="en-GB" dirty="0"/>
              <a:t>Designing</a:t>
            </a:r>
            <a:r>
              <a:rPr lang="de-DE" dirty="0"/>
              <a:t> fairer Assessment </a:t>
            </a:r>
            <a:r>
              <a:rPr lang="en-GB" dirty="0"/>
              <a:t>tasks</a:t>
            </a:r>
          </a:p>
        </p:txBody>
      </p:sp>
      <p:sp>
        <p:nvSpPr>
          <p:cNvPr id="5" name="Marcador de número de diapositiva 4"/>
          <p:cNvSpPr>
            <a:spLocks noGrp="1"/>
          </p:cNvSpPr>
          <p:nvPr>
            <p:ph type="sldNum" sz="quarter" idx="11"/>
          </p:nvPr>
        </p:nvSpPr>
        <p:spPr/>
        <p:txBody>
          <a:bodyPr/>
          <a:lstStyle/>
          <a:p>
            <a:r>
              <a:rPr lang="es-ES_tradnl" sz="1200"/>
              <a:t>|  </a:t>
            </a:r>
            <a:fld id="{9DD0088F-7E4A-9C4B-9ED2-72FAF1293163}" type="slidenum">
              <a:rPr lang="es-ES_tradnl" smtClean="0"/>
              <a:pPr/>
              <a:t>2</a:t>
            </a:fld>
            <a:endParaRPr lang="es-ES_tradnl" dirty="0"/>
          </a:p>
        </p:txBody>
      </p:sp>
      <p:sp>
        <p:nvSpPr>
          <p:cNvPr id="4" name="Footer Placeholder 3">
            <a:extLst>
              <a:ext uri="{FF2B5EF4-FFF2-40B4-BE49-F238E27FC236}">
                <a16:creationId xmlns="" xmlns:a16="http://schemas.microsoft.com/office/drawing/2014/main" id="{6FA84FAB-6643-314A-986E-8130DDDF1108}"/>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62114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Now look at this…</a:t>
            </a:r>
          </a:p>
        </p:txBody>
      </p:sp>
      <p:sp>
        <p:nvSpPr>
          <p:cNvPr id="3" name="Content Placeholder 2"/>
          <p:cNvSpPr>
            <a:spLocks noGrp="1"/>
          </p:cNvSpPr>
          <p:nvPr>
            <p:ph idx="1"/>
          </p:nvPr>
        </p:nvSpPr>
        <p:spPr/>
        <p:txBody>
          <a:bodyPr>
            <a:normAutofit/>
          </a:bodyPr>
          <a:lstStyle/>
          <a:p>
            <a:r>
              <a:rPr lang="en-US" i="1" dirty="0"/>
              <a:t>From these results my whole life and career depended.  Is it right to give all this importance to a few questions gathered together to form an examination !  I don’t think so… I got a good grade and I was satisfied but what if this wasn’t so? What if I had not passed?  Would I have remained the same person?</a:t>
            </a:r>
          </a:p>
          <a:p>
            <a:pPr marL="0" indent="0">
              <a:buNone/>
            </a:pPr>
            <a:r>
              <a:rPr lang="en-US" i="1" dirty="0"/>
              <a:t>   </a:t>
            </a:r>
            <a:r>
              <a:rPr lang="en-US" dirty="0"/>
              <a:t>(Female student aged 16).</a:t>
            </a:r>
            <a:endParaRPr lang="en-US" i="1" dirty="0"/>
          </a:p>
        </p:txBody>
      </p:sp>
      <p:sp>
        <p:nvSpPr>
          <p:cNvPr id="5" name="Slide Number Placeholder 4">
            <a:extLst>
              <a:ext uri="{FF2B5EF4-FFF2-40B4-BE49-F238E27FC236}">
                <a16:creationId xmlns="" xmlns:a16="http://schemas.microsoft.com/office/drawing/2014/main" id="{77FF9530-D8FF-4843-896C-CBE18572F57A}"/>
              </a:ext>
            </a:extLst>
          </p:cNvPr>
          <p:cNvSpPr>
            <a:spLocks noGrp="1"/>
          </p:cNvSpPr>
          <p:nvPr>
            <p:ph type="sldNum" sz="quarter" idx="11"/>
          </p:nvPr>
        </p:nvSpPr>
        <p:spPr/>
        <p:txBody>
          <a:bodyPr/>
          <a:lstStyle/>
          <a:p>
            <a:r>
              <a:rPr lang="es-ES_tradnl" sz="1200"/>
              <a:t>|  </a:t>
            </a:r>
            <a:fld id="{9DD0088F-7E4A-9C4B-9ED2-72FAF1293163}" type="slidenum">
              <a:rPr lang="es-ES_tradnl" smtClean="0"/>
              <a:pPr/>
              <a:t>29</a:t>
            </a:fld>
            <a:endParaRPr lang="es-ES_tradnl" dirty="0"/>
          </a:p>
        </p:txBody>
      </p:sp>
      <p:sp>
        <p:nvSpPr>
          <p:cNvPr id="4" name="Footer Placeholder 3">
            <a:extLst>
              <a:ext uri="{FF2B5EF4-FFF2-40B4-BE49-F238E27FC236}">
                <a16:creationId xmlns="" xmlns:a16="http://schemas.microsoft.com/office/drawing/2014/main" id="{81D06CCE-108C-9D4F-A315-1E1DC7B39BFF}"/>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297146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3.4  Case Study </a:t>
            </a:r>
          </a:p>
        </p:txBody>
      </p:sp>
      <p:sp>
        <p:nvSpPr>
          <p:cNvPr id="3" name="Content Placeholder 2"/>
          <p:cNvSpPr>
            <a:spLocks noGrp="1"/>
          </p:cNvSpPr>
          <p:nvPr>
            <p:ph idx="1"/>
          </p:nvPr>
        </p:nvSpPr>
        <p:spPr/>
        <p:txBody>
          <a:bodyPr/>
          <a:lstStyle/>
          <a:p>
            <a:r>
              <a:rPr lang="en-US" dirty="0"/>
              <a:t>Luke is an 18 year old student who has just sat for his Advanced Level examinations in Malta.</a:t>
            </a:r>
          </a:p>
          <a:p>
            <a:endParaRPr lang="en-US" dirty="0"/>
          </a:p>
          <a:p>
            <a:r>
              <a:rPr lang="en-US" dirty="0"/>
              <a:t>These examinations are considered to be high stakes because they will determine whether he can continue his studies at University.</a:t>
            </a:r>
          </a:p>
          <a:p>
            <a:endParaRPr lang="en-US" dirty="0"/>
          </a:p>
          <a:p>
            <a:r>
              <a:rPr lang="en-US" dirty="0"/>
              <a:t>Read what Luke has to say about examinations…</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30</a:t>
            </a:fld>
            <a:endParaRPr lang="es-ES_tradnl" dirty="0"/>
          </a:p>
        </p:txBody>
      </p:sp>
      <p:sp>
        <p:nvSpPr>
          <p:cNvPr id="4" name="Footer Placeholder 3">
            <a:extLst>
              <a:ext uri="{FF2B5EF4-FFF2-40B4-BE49-F238E27FC236}">
                <a16:creationId xmlns="" xmlns:a16="http://schemas.microsoft.com/office/drawing/2014/main" id="{45727C62-5548-B64D-BF2B-95260456FEF6}"/>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pic>
        <p:nvPicPr>
          <p:cNvPr id="6" name="Bild 27" descr="C:\Users\Sophia\AppData\Local\Microsoft\Windows\Temporary Internet Files\Content.Word\4-4_group_work_.png.png">
            <a:extLst>
              <a:ext uri="{FF2B5EF4-FFF2-40B4-BE49-F238E27FC236}">
                <a16:creationId xmlns="" xmlns:a16="http://schemas.microsoft.com/office/drawing/2014/main" id="{BBF62271-2C9E-054C-AA95-D6259E247F0F}"/>
              </a:ext>
            </a:extLst>
          </p:cNvPr>
          <p:cNvPicPr/>
          <p:nvPr/>
        </p:nvPicPr>
        <p:blipFill>
          <a:blip r:embed="rId2" cstate="print"/>
          <a:stretch>
            <a:fillRect/>
          </a:stretch>
        </p:blipFill>
        <p:spPr bwMode="auto">
          <a:xfrm>
            <a:off x="3634601" y="868315"/>
            <a:ext cx="514350" cy="511175"/>
          </a:xfrm>
          <a:prstGeom prst="rect">
            <a:avLst/>
          </a:prstGeom>
          <a:noFill/>
          <a:ln w="9525">
            <a:noFill/>
            <a:miter lim="800000"/>
            <a:headEnd/>
            <a:tailEnd/>
          </a:ln>
        </p:spPr>
      </p:pic>
      <p:pic>
        <p:nvPicPr>
          <p:cNvPr id="7" name="Imagen 11" descr="/Users/antquearm/Desktop/IncluSMe icons/Icons as JPEG/5.jpg">
            <a:extLst>
              <a:ext uri="{FF2B5EF4-FFF2-40B4-BE49-F238E27FC236}">
                <a16:creationId xmlns="" xmlns:a16="http://schemas.microsoft.com/office/drawing/2014/main" id="{F7FF8FEB-64E7-9743-B85D-8665AC9FFEE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233925" y="868315"/>
            <a:ext cx="467995" cy="467995"/>
          </a:xfrm>
          <a:prstGeom prst="rect">
            <a:avLst/>
          </a:prstGeom>
          <a:noFill/>
          <a:ln>
            <a:noFill/>
          </a:ln>
        </p:spPr>
      </p:pic>
      <p:pic>
        <p:nvPicPr>
          <p:cNvPr id="8" name="Imagen 22" descr="/Users/antquearm/Desktop/IncluSMe icons/Icons as JPEG/4-4.jpg">
            <a:extLst>
              <a:ext uri="{FF2B5EF4-FFF2-40B4-BE49-F238E27FC236}">
                <a16:creationId xmlns="" xmlns:a16="http://schemas.microsoft.com/office/drawing/2014/main" id="{9BBDFA03-C153-BD43-A24F-9213C13C7D3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86894" y="911495"/>
            <a:ext cx="467995" cy="467995"/>
          </a:xfrm>
          <a:prstGeom prst="rect">
            <a:avLst/>
          </a:prstGeom>
          <a:noFill/>
          <a:ln>
            <a:noFill/>
          </a:ln>
        </p:spPr>
      </p:pic>
      <p:pic>
        <p:nvPicPr>
          <p:cNvPr id="9" name="Bild 7" descr="C:\Users\Sophia\AppData\Local\Microsoft\Windows\Temporary Internet Files\Content.Word\3-1_5min_.png.png">
            <a:extLst>
              <a:ext uri="{FF2B5EF4-FFF2-40B4-BE49-F238E27FC236}">
                <a16:creationId xmlns="" xmlns:a16="http://schemas.microsoft.com/office/drawing/2014/main" id="{9E39F38B-3F7E-9748-9682-7DBF968DD33C}"/>
              </a:ext>
            </a:extLst>
          </p:cNvPr>
          <p:cNvPicPr/>
          <p:nvPr/>
        </p:nvPicPr>
        <p:blipFill>
          <a:blip r:embed="rId5" cstate="print"/>
          <a:stretch>
            <a:fillRect/>
          </a:stretch>
        </p:blipFill>
        <p:spPr bwMode="auto">
          <a:xfrm>
            <a:off x="6077832" y="884507"/>
            <a:ext cx="481330" cy="478790"/>
          </a:xfrm>
          <a:prstGeom prst="rect">
            <a:avLst/>
          </a:prstGeom>
          <a:noFill/>
          <a:ln>
            <a:noFill/>
          </a:ln>
        </p:spPr>
      </p:pic>
    </p:spTree>
    <p:extLst>
      <p:ext uri="{BB962C8B-B14F-4D97-AF65-F5344CB8AC3E}">
        <p14:creationId xmlns:p14="http://schemas.microsoft.com/office/powerpoint/2010/main" val="3975300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Have you ever felt like this as a student?</a:t>
            </a:r>
          </a:p>
          <a:p>
            <a:r>
              <a:rPr lang="en-US" dirty="0"/>
              <a:t>Move to the right side of the room if you think that examinations should not be so high stakes.</a:t>
            </a:r>
          </a:p>
          <a:p>
            <a:r>
              <a:rPr lang="en-US" dirty="0"/>
              <a:t>Move to the left side of the room if you think that examinations are the fairer form of assessment?</a:t>
            </a:r>
          </a:p>
          <a:p>
            <a:pPr marL="0" indent="0">
              <a:buNone/>
            </a:pPr>
            <a:r>
              <a:rPr lang="en-US" dirty="0"/>
              <a:t>As a whole group discuss the impact of high stakes examinations on students.</a:t>
            </a:r>
          </a:p>
        </p:txBody>
      </p:sp>
      <p:sp>
        <p:nvSpPr>
          <p:cNvPr id="4" name="Slide Number Placeholder 3">
            <a:extLst>
              <a:ext uri="{FF2B5EF4-FFF2-40B4-BE49-F238E27FC236}">
                <a16:creationId xmlns="" xmlns:a16="http://schemas.microsoft.com/office/drawing/2014/main" id="{64DF86B7-A5D6-AB4E-AFD1-304752D0ECA1}"/>
              </a:ext>
            </a:extLst>
          </p:cNvPr>
          <p:cNvSpPr>
            <a:spLocks noGrp="1"/>
          </p:cNvSpPr>
          <p:nvPr>
            <p:ph type="sldNum" sz="quarter" idx="11"/>
          </p:nvPr>
        </p:nvSpPr>
        <p:spPr/>
        <p:txBody>
          <a:bodyPr/>
          <a:lstStyle/>
          <a:p>
            <a:r>
              <a:rPr lang="es-ES_tradnl" sz="1200"/>
              <a:t>|  </a:t>
            </a:r>
            <a:fld id="{9DD0088F-7E4A-9C4B-9ED2-72FAF1293163}" type="slidenum">
              <a:rPr lang="es-ES_tradnl" smtClean="0"/>
              <a:pPr/>
              <a:t>31</a:t>
            </a:fld>
            <a:endParaRPr lang="es-ES_tradnl" dirty="0"/>
          </a:p>
        </p:txBody>
      </p:sp>
      <p:sp>
        <p:nvSpPr>
          <p:cNvPr id="2" name="Footer Placeholder 1">
            <a:extLst>
              <a:ext uri="{FF2B5EF4-FFF2-40B4-BE49-F238E27FC236}">
                <a16:creationId xmlns="" xmlns:a16="http://schemas.microsoft.com/office/drawing/2014/main" id="{54DAC21B-6F37-2748-924D-E8BD2514249C}"/>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444409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Examinations are considered to be fair because…</a:t>
            </a:r>
          </a:p>
        </p:txBody>
      </p:sp>
      <p:sp>
        <p:nvSpPr>
          <p:cNvPr id="3" name="Content Placeholder 2"/>
          <p:cNvSpPr>
            <a:spLocks noGrp="1"/>
          </p:cNvSpPr>
          <p:nvPr>
            <p:ph idx="1"/>
          </p:nvPr>
        </p:nvSpPr>
        <p:spPr/>
        <p:txBody>
          <a:bodyPr/>
          <a:lstStyle/>
          <a:p>
            <a:r>
              <a:rPr lang="en-US" dirty="0"/>
              <a:t>They are considered to be neutral and value-free.</a:t>
            </a:r>
          </a:p>
          <a:p>
            <a:r>
              <a:rPr lang="en-US" dirty="0"/>
              <a:t>They are perceived as being able to assess basic abilities.</a:t>
            </a:r>
          </a:p>
          <a:p>
            <a:r>
              <a:rPr lang="en-US" dirty="0"/>
              <a:t>They judge ability based on merit.</a:t>
            </a:r>
          </a:p>
          <a:p>
            <a:r>
              <a:rPr lang="en-US" dirty="0"/>
              <a:t>Since they are administered to large groups they can establish standards (</a:t>
            </a:r>
            <a:r>
              <a:rPr lang="en-US" dirty="0" err="1"/>
              <a:t>Stobart</a:t>
            </a:r>
            <a:r>
              <a:rPr lang="en-US" dirty="0"/>
              <a:t>, 2005).</a:t>
            </a:r>
          </a:p>
        </p:txBody>
      </p:sp>
      <p:sp>
        <p:nvSpPr>
          <p:cNvPr id="5" name="Slide Number Placeholder 4">
            <a:extLst>
              <a:ext uri="{FF2B5EF4-FFF2-40B4-BE49-F238E27FC236}">
                <a16:creationId xmlns="" xmlns:a16="http://schemas.microsoft.com/office/drawing/2014/main" id="{E317FA77-7B5F-E646-916A-360559B287A5}"/>
              </a:ext>
            </a:extLst>
          </p:cNvPr>
          <p:cNvSpPr>
            <a:spLocks noGrp="1"/>
          </p:cNvSpPr>
          <p:nvPr>
            <p:ph type="sldNum" sz="quarter" idx="11"/>
          </p:nvPr>
        </p:nvSpPr>
        <p:spPr/>
        <p:txBody>
          <a:bodyPr/>
          <a:lstStyle/>
          <a:p>
            <a:r>
              <a:rPr lang="es-ES_tradnl" sz="1200"/>
              <a:t>|  </a:t>
            </a:r>
            <a:fld id="{9DD0088F-7E4A-9C4B-9ED2-72FAF1293163}" type="slidenum">
              <a:rPr lang="es-ES_tradnl" smtClean="0"/>
              <a:pPr/>
              <a:t>32</a:t>
            </a:fld>
            <a:endParaRPr lang="es-ES_tradnl" dirty="0"/>
          </a:p>
        </p:txBody>
      </p:sp>
      <p:sp>
        <p:nvSpPr>
          <p:cNvPr id="4" name="Footer Placeholder 3">
            <a:extLst>
              <a:ext uri="{FF2B5EF4-FFF2-40B4-BE49-F238E27FC236}">
                <a16:creationId xmlns="" xmlns:a16="http://schemas.microsoft.com/office/drawing/2014/main" id="{D5B7DBD2-51E2-5D43-A8F3-8F61912E378C}"/>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4088696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Examination Boards try to make examinations fair by…</a:t>
            </a:r>
          </a:p>
        </p:txBody>
      </p:sp>
      <p:sp>
        <p:nvSpPr>
          <p:cNvPr id="3" name="Content Placeholder 2"/>
          <p:cNvSpPr>
            <a:spLocks noGrp="1"/>
          </p:cNvSpPr>
          <p:nvPr>
            <p:ph idx="1"/>
          </p:nvPr>
        </p:nvSpPr>
        <p:spPr/>
        <p:txBody>
          <a:bodyPr/>
          <a:lstStyle/>
          <a:p>
            <a:r>
              <a:rPr lang="en-US" dirty="0"/>
              <a:t>Developing tests that are </a:t>
            </a:r>
            <a:r>
              <a:rPr lang="en-US" dirty="0" err="1"/>
              <a:t>psychometricallly</a:t>
            </a:r>
            <a:r>
              <a:rPr lang="en-US" dirty="0"/>
              <a:t> reliable, valid, neutral and objective.</a:t>
            </a:r>
          </a:p>
          <a:p>
            <a:r>
              <a:rPr lang="en-US" dirty="0"/>
              <a:t>The focus is on the technical aspects of the writing and marking of the tests  (Elwood, 2013).</a:t>
            </a:r>
          </a:p>
          <a:p>
            <a:endParaRPr lang="en-US" dirty="0"/>
          </a:p>
          <a:p>
            <a:pPr marL="0" indent="0">
              <a:buNone/>
            </a:pPr>
            <a:endParaRPr lang="en-US" dirty="0"/>
          </a:p>
        </p:txBody>
      </p:sp>
      <p:sp>
        <p:nvSpPr>
          <p:cNvPr id="5" name="Slide Number Placeholder 4">
            <a:extLst>
              <a:ext uri="{FF2B5EF4-FFF2-40B4-BE49-F238E27FC236}">
                <a16:creationId xmlns="" xmlns:a16="http://schemas.microsoft.com/office/drawing/2014/main" id="{542006C1-0CC4-9A49-AB81-86397EB2B4F3}"/>
              </a:ext>
            </a:extLst>
          </p:cNvPr>
          <p:cNvSpPr>
            <a:spLocks noGrp="1"/>
          </p:cNvSpPr>
          <p:nvPr>
            <p:ph type="sldNum" sz="quarter" idx="11"/>
          </p:nvPr>
        </p:nvSpPr>
        <p:spPr/>
        <p:txBody>
          <a:bodyPr/>
          <a:lstStyle/>
          <a:p>
            <a:r>
              <a:rPr lang="es-ES_tradnl" sz="1200"/>
              <a:t>|  </a:t>
            </a:r>
            <a:fld id="{9DD0088F-7E4A-9C4B-9ED2-72FAF1293163}" type="slidenum">
              <a:rPr lang="es-ES_tradnl" smtClean="0"/>
              <a:pPr/>
              <a:t>33</a:t>
            </a:fld>
            <a:endParaRPr lang="es-ES_tradnl" dirty="0"/>
          </a:p>
        </p:txBody>
      </p:sp>
      <p:sp>
        <p:nvSpPr>
          <p:cNvPr id="4" name="Footer Placeholder 3">
            <a:extLst>
              <a:ext uri="{FF2B5EF4-FFF2-40B4-BE49-F238E27FC236}">
                <a16:creationId xmlns="" xmlns:a16="http://schemas.microsoft.com/office/drawing/2014/main" id="{E0CD43F3-2276-AA41-9491-AEF9DEE69C3F}"/>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746923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These assumptions are constantly being challenged…</a:t>
            </a:r>
          </a:p>
        </p:txBody>
      </p:sp>
      <p:sp>
        <p:nvSpPr>
          <p:cNvPr id="3" name="Content Placeholder 2"/>
          <p:cNvSpPr>
            <a:spLocks noGrp="1"/>
          </p:cNvSpPr>
          <p:nvPr>
            <p:ph idx="1"/>
          </p:nvPr>
        </p:nvSpPr>
        <p:spPr/>
        <p:txBody>
          <a:bodyPr/>
          <a:lstStyle/>
          <a:p>
            <a:r>
              <a:rPr lang="en-US" dirty="0"/>
              <a:t>Such technicality does not factor in the social consequences of assessment.</a:t>
            </a:r>
          </a:p>
          <a:p>
            <a:r>
              <a:rPr lang="en-US" dirty="0"/>
              <a:t>Examinations, marks and grades lead to comparison.</a:t>
            </a:r>
          </a:p>
          <a:p>
            <a:r>
              <a:rPr lang="en-US" dirty="0"/>
              <a:t>Examinations are designed for students who fit in a societal norm, can read and write and can understand what is expected of them by examiners (Gardner, Holmes, &amp; Leitch, 2009).</a:t>
            </a:r>
          </a:p>
        </p:txBody>
      </p:sp>
      <p:sp>
        <p:nvSpPr>
          <p:cNvPr id="5" name="Slide Number Placeholder 4">
            <a:extLst>
              <a:ext uri="{FF2B5EF4-FFF2-40B4-BE49-F238E27FC236}">
                <a16:creationId xmlns="" xmlns:a16="http://schemas.microsoft.com/office/drawing/2014/main" id="{5F7C33EC-E0F1-AA47-906C-428B6AD3CAA1}"/>
              </a:ext>
            </a:extLst>
          </p:cNvPr>
          <p:cNvSpPr>
            <a:spLocks noGrp="1"/>
          </p:cNvSpPr>
          <p:nvPr>
            <p:ph type="sldNum" sz="quarter" idx="11"/>
          </p:nvPr>
        </p:nvSpPr>
        <p:spPr/>
        <p:txBody>
          <a:bodyPr/>
          <a:lstStyle/>
          <a:p>
            <a:r>
              <a:rPr lang="es-ES_tradnl" sz="1200"/>
              <a:t>|  </a:t>
            </a:r>
            <a:fld id="{9DD0088F-7E4A-9C4B-9ED2-72FAF1293163}" type="slidenum">
              <a:rPr lang="es-ES_tradnl" smtClean="0"/>
              <a:pPr/>
              <a:t>34</a:t>
            </a:fld>
            <a:endParaRPr lang="es-ES_tradnl" dirty="0"/>
          </a:p>
        </p:txBody>
      </p:sp>
      <p:sp>
        <p:nvSpPr>
          <p:cNvPr id="4" name="Footer Placeholder 3">
            <a:extLst>
              <a:ext uri="{FF2B5EF4-FFF2-40B4-BE49-F238E27FC236}">
                <a16:creationId xmlns="" xmlns:a16="http://schemas.microsoft.com/office/drawing/2014/main" id="{47121E56-0C98-6F4E-8B25-0042887688FB}"/>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313542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 one-size-fits all assessment system is not in the best interest of the students (Elwood &amp; Lundy, 2010).</a:t>
            </a:r>
          </a:p>
        </p:txBody>
      </p:sp>
      <p:sp>
        <p:nvSpPr>
          <p:cNvPr id="4" name="Slide Number Placeholder 3">
            <a:extLst>
              <a:ext uri="{FF2B5EF4-FFF2-40B4-BE49-F238E27FC236}">
                <a16:creationId xmlns="" xmlns:a16="http://schemas.microsoft.com/office/drawing/2014/main" id="{AF2E6C31-1D34-E749-81E5-989AB284D91B}"/>
              </a:ext>
            </a:extLst>
          </p:cNvPr>
          <p:cNvSpPr>
            <a:spLocks noGrp="1"/>
          </p:cNvSpPr>
          <p:nvPr>
            <p:ph type="sldNum" sz="quarter" idx="11"/>
          </p:nvPr>
        </p:nvSpPr>
        <p:spPr/>
        <p:txBody>
          <a:bodyPr/>
          <a:lstStyle/>
          <a:p>
            <a:r>
              <a:rPr lang="es-ES_tradnl" sz="1200"/>
              <a:t>|  </a:t>
            </a:r>
            <a:fld id="{9DD0088F-7E4A-9C4B-9ED2-72FAF1293163}" type="slidenum">
              <a:rPr lang="es-ES_tradnl" smtClean="0"/>
              <a:pPr/>
              <a:t>35</a:t>
            </a:fld>
            <a:endParaRPr lang="es-ES_tradnl" dirty="0"/>
          </a:p>
        </p:txBody>
      </p:sp>
      <p:sp>
        <p:nvSpPr>
          <p:cNvPr id="2" name="Footer Placeholder 1">
            <a:extLst>
              <a:ext uri="{FF2B5EF4-FFF2-40B4-BE49-F238E27FC236}">
                <a16:creationId xmlns="" xmlns:a16="http://schemas.microsoft.com/office/drawing/2014/main" id="{C58832C5-37F4-AB47-98C8-C439807DC1AF}"/>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3626094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 Why do Assessment and Educational Achievement Matter ?</a:t>
            </a:r>
          </a:p>
        </p:txBody>
      </p:sp>
    </p:spTree>
    <p:extLst>
      <p:ext uri="{BB962C8B-B14F-4D97-AF65-F5344CB8AC3E}">
        <p14:creationId xmlns:p14="http://schemas.microsoft.com/office/powerpoint/2010/main" val="1466201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4.1 Why does assessment matter ?</a:t>
            </a:r>
          </a:p>
        </p:txBody>
      </p:sp>
      <p:sp>
        <p:nvSpPr>
          <p:cNvPr id="3" name="Content Placeholder 2"/>
          <p:cNvSpPr>
            <a:spLocks noGrp="1"/>
          </p:cNvSpPr>
          <p:nvPr>
            <p:ph idx="1"/>
          </p:nvPr>
        </p:nvSpPr>
        <p:spPr/>
        <p:txBody>
          <a:bodyPr>
            <a:normAutofit/>
          </a:bodyPr>
          <a:lstStyle/>
          <a:p>
            <a:endParaRPr lang="en-US" dirty="0"/>
          </a:p>
          <a:p>
            <a:pPr lvl="1"/>
            <a:r>
              <a:rPr lang="en-US" dirty="0"/>
              <a:t>For the individual as it provides certification of competence for entrance into higher education or the world of work.</a:t>
            </a:r>
          </a:p>
          <a:p>
            <a:pPr lvl="1"/>
            <a:endParaRPr lang="en-US" dirty="0"/>
          </a:p>
          <a:p>
            <a:pPr lvl="1"/>
            <a:r>
              <a:rPr lang="en-US" dirty="0"/>
              <a:t>For schools as it increases learning and student achievement.</a:t>
            </a:r>
          </a:p>
          <a:p>
            <a:pPr lvl="1"/>
            <a:endParaRPr lang="en-US" dirty="0"/>
          </a:p>
          <a:p>
            <a:pPr lvl="1"/>
            <a:r>
              <a:rPr lang="en-US" dirty="0"/>
              <a:t>For society, since it results in better educated citizens.</a:t>
            </a:r>
          </a:p>
          <a:p>
            <a:pPr lvl="1"/>
            <a:r>
              <a:rPr lang="en-US" dirty="0"/>
              <a:t>(</a:t>
            </a:r>
            <a:r>
              <a:rPr lang="en-US" dirty="0" err="1"/>
              <a:t>Wiliam</a:t>
            </a:r>
            <a:r>
              <a:rPr lang="en-US" dirty="0"/>
              <a:t>, 2011).</a:t>
            </a:r>
          </a:p>
          <a:p>
            <a:endParaRPr lang="en-US" dirty="0"/>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37</a:t>
            </a:fld>
            <a:endParaRPr lang="es-ES_tradnl" dirty="0"/>
          </a:p>
        </p:txBody>
      </p:sp>
      <p:sp>
        <p:nvSpPr>
          <p:cNvPr id="4" name="Footer Placeholder 3">
            <a:extLst>
              <a:ext uri="{FF2B5EF4-FFF2-40B4-BE49-F238E27FC236}">
                <a16:creationId xmlns="" xmlns:a16="http://schemas.microsoft.com/office/drawing/2014/main" id="{E42F49CA-C77A-9543-99F5-C4BD71B1B3C4}"/>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pic>
        <p:nvPicPr>
          <p:cNvPr id="6" name="Bild 27" descr="C:\Users\Sophia\AppData\Local\Microsoft\Windows\Temporary Internet Files\Content.Word\4-4_group_work_.png.png">
            <a:extLst>
              <a:ext uri="{FF2B5EF4-FFF2-40B4-BE49-F238E27FC236}">
                <a16:creationId xmlns="" xmlns:a16="http://schemas.microsoft.com/office/drawing/2014/main" id="{8CED1619-368B-C043-8257-A33C99F3E82B}"/>
              </a:ext>
            </a:extLst>
          </p:cNvPr>
          <p:cNvPicPr/>
          <p:nvPr/>
        </p:nvPicPr>
        <p:blipFill>
          <a:blip r:embed="rId2" cstate="print"/>
          <a:stretch>
            <a:fillRect/>
          </a:stretch>
        </p:blipFill>
        <p:spPr bwMode="auto">
          <a:xfrm>
            <a:off x="6179522" y="800006"/>
            <a:ext cx="514350" cy="511175"/>
          </a:xfrm>
          <a:prstGeom prst="rect">
            <a:avLst/>
          </a:prstGeom>
          <a:noFill/>
          <a:ln w="9525">
            <a:noFill/>
            <a:miter lim="800000"/>
            <a:headEnd/>
            <a:tailEnd/>
          </a:ln>
        </p:spPr>
      </p:pic>
      <p:pic>
        <p:nvPicPr>
          <p:cNvPr id="7" name="Bild 7" descr="C:\Users\Sophia\AppData\Local\Microsoft\Windows\Temporary Internet Files\Content.Word\3-1_5min_.png.png">
            <a:extLst>
              <a:ext uri="{FF2B5EF4-FFF2-40B4-BE49-F238E27FC236}">
                <a16:creationId xmlns="" xmlns:a16="http://schemas.microsoft.com/office/drawing/2014/main" id="{EB76CB31-54E0-B441-ABE9-4B4668CA2780}"/>
              </a:ext>
            </a:extLst>
          </p:cNvPr>
          <p:cNvPicPr/>
          <p:nvPr/>
        </p:nvPicPr>
        <p:blipFill>
          <a:blip r:embed="rId3" cstate="print"/>
          <a:stretch>
            <a:fillRect/>
          </a:stretch>
        </p:blipFill>
        <p:spPr bwMode="auto">
          <a:xfrm>
            <a:off x="7209006" y="832391"/>
            <a:ext cx="481330" cy="478790"/>
          </a:xfrm>
          <a:prstGeom prst="rect">
            <a:avLst/>
          </a:prstGeom>
          <a:noFill/>
          <a:ln w="9525">
            <a:noFill/>
            <a:miter lim="800000"/>
            <a:headEnd/>
            <a:tailEnd/>
          </a:ln>
        </p:spPr>
      </p:pic>
    </p:spTree>
    <p:extLst>
      <p:ext uri="{BB962C8B-B14F-4D97-AF65-F5344CB8AC3E}">
        <p14:creationId xmlns:p14="http://schemas.microsoft.com/office/powerpoint/2010/main" val="1342137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Formative evaluation improves student achievement…</a:t>
            </a:r>
          </a:p>
        </p:txBody>
      </p:sp>
      <p:sp>
        <p:nvSpPr>
          <p:cNvPr id="3" name="Content Placeholder 2"/>
          <p:cNvSpPr>
            <a:spLocks noGrp="1"/>
          </p:cNvSpPr>
          <p:nvPr>
            <p:ph sz="half" idx="1"/>
          </p:nvPr>
        </p:nvSpPr>
        <p:spPr>
          <a:xfrm>
            <a:off x="457199" y="1600200"/>
            <a:ext cx="7647585" cy="4525963"/>
          </a:xfrm>
        </p:spPr>
        <p:txBody>
          <a:bodyPr>
            <a:noAutofit/>
          </a:bodyPr>
          <a:lstStyle/>
          <a:p>
            <a:pPr marL="457200" indent="-457200" algn="l">
              <a:spcBef>
                <a:spcPts val="0"/>
              </a:spcBef>
              <a:buFont typeface="Arial"/>
              <a:buChar char="•"/>
            </a:pPr>
            <a:r>
              <a:rPr lang="en-US" sz="2000" dirty="0"/>
              <a:t>A 2008 study by John Hattie entitled “Visible Learning” compared the effect sizes of many aspects that influence student achievement.</a:t>
            </a:r>
          </a:p>
          <a:p>
            <a:pPr marL="457200" indent="-457200" algn="l">
              <a:spcBef>
                <a:spcPts val="0"/>
              </a:spcBef>
              <a:buFont typeface="Arial"/>
              <a:buChar char="•"/>
            </a:pPr>
            <a:endParaRPr lang="en-US" sz="2000" dirty="0"/>
          </a:p>
          <a:p>
            <a:pPr marL="457200" indent="-457200" algn="l">
              <a:spcBef>
                <a:spcPts val="0"/>
              </a:spcBef>
              <a:buFont typeface="Arial"/>
              <a:buChar char="•"/>
            </a:pPr>
            <a:r>
              <a:rPr lang="en-US" sz="2000" dirty="0"/>
              <a:t>According to Hattie (2008) one of the most important effects related to student achievement is formative evaluation mainly in the form of feedback.</a:t>
            </a:r>
          </a:p>
          <a:p>
            <a:pPr marL="457200" indent="-457200" algn="l">
              <a:spcBef>
                <a:spcPts val="0"/>
              </a:spcBef>
              <a:buFont typeface="Arial"/>
              <a:buChar char="•"/>
            </a:pPr>
            <a:endParaRPr lang="en-US" sz="2000" dirty="0"/>
          </a:p>
          <a:p>
            <a:pPr marL="0" indent="0" algn="l">
              <a:spcBef>
                <a:spcPts val="0"/>
              </a:spcBef>
              <a:buNone/>
            </a:pPr>
            <a:endParaRPr lang="en-US" sz="2000" dirty="0"/>
          </a:p>
        </p:txBody>
      </p:sp>
      <p:sp>
        <p:nvSpPr>
          <p:cNvPr id="5" name="Slide Number Placeholder 4"/>
          <p:cNvSpPr>
            <a:spLocks noGrp="1"/>
          </p:cNvSpPr>
          <p:nvPr>
            <p:ph type="sldNum" sz="quarter" idx="11"/>
          </p:nvPr>
        </p:nvSpPr>
        <p:spPr/>
        <p:txBody>
          <a:bodyPr/>
          <a:lstStyle/>
          <a:p>
            <a:r>
              <a:rPr lang="es-ES_tradnl" sz="1200" dirty="0"/>
              <a:t>|  </a:t>
            </a:r>
            <a:fld id="{9DD0088F-7E4A-9C4B-9ED2-72FAF1293163}" type="slidenum">
              <a:rPr lang="es-ES_tradnl" smtClean="0"/>
              <a:pPr/>
              <a:t>38</a:t>
            </a:fld>
            <a:endParaRPr lang="es-ES_tradnl" dirty="0"/>
          </a:p>
        </p:txBody>
      </p:sp>
      <p:sp>
        <p:nvSpPr>
          <p:cNvPr id="4" name="Footer Placeholder 3">
            <a:extLst>
              <a:ext uri="{FF2B5EF4-FFF2-40B4-BE49-F238E27FC236}">
                <a16:creationId xmlns="" xmlns:a16="http://schemas.microsoft.com/office/drawing/2014/main" id="{C81E8CE0-E091-184F-A8DA-395BF4C8FB68}"/>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3191156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1. Introduction: Assessment the bridge between teaching and learning…</a:t>
            </a:r>
          </a:p>
        </p:txBody>
      </p:sp>
    </p:spTree>
    <p:extLst>
      <p:ext uri="{BB962C8B-B14F-4D97-AF65-F5344CB8AC3E}">
        <p14:creationId xmlns:p14="http://schemas.microsoft.com/office/powerpoint/2010/main" val="440895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dirty="0"/>
              <a:t>The Question…</a:t>
            </a:r>
          </a:p>
        </p:txBody>
      </p:sp>
      <p:sp>
        <p:nvSpPr>
          <p:cNvPr id="11" name="Text Placeholder 10"/>
          <p:cNvSpPr>
            <a:spLocks noGrp="1"/>
          </p:cNvSpPr>
          <p:nvPr>
            <p:ph type="body" sz="half" idx="2"/>
          </p:nvPr>
        </p:nvSpPr>
        <p:spPr>
          <a:xfrm>
            <a:off x="457200" y="2018923"/>
            <a:ext cx="7647585" cy="4107240"/>
          </a:xfrm>
        </p:spPr>
        <p:txBody>
          <a:bodyPr vert="horz" lIns="91440" tIns="45720" rIns="91440" bIns="45720" rtlCol="0" anchor="t">
            <a:normAutofit/>
          </a:bodyPr>
          <a:lstStyle/>
          <a:p>
            <a:endParaRPr lang="en-US" sz="2000" dirty="0"/>
          </a:p>
          <a:p>
            <a:r>
              <a:rPr lang="en-US" sz="2000" dirty="0"/>
              <a:t>If Formative Assessment has such an important effect on student achievement…</a:t>
            </a:r>
          </a:p>
          <a:p>
            <a:endParaRPr lang="en-US" sz="2000" dirty="0"/>
          </a:p>
          <a:p>
            <a:r>
              <a:rPr lang="en-US" sz="2000" dirty="0"/>
              <a:t>how can we ensure that our assessment practices have the same effect on all the students in our mathematics and science classrooms?</a:t>
            </a:r>
          </a:p>
        </p:txBody>
      </p:sp>
      <p:sp>
        <p:nvSpPr>
          <p:cNvPr id="6" name="Slide Number Placeholder 5"/>
          <p:cNvSpPr>
            <a:spLocks noGrp="1"/>
          </p:cNvSpPr>
          <p:nvPr>
            <p:ph type="sldNum" sz="quarter" idx="11"/>
          </p:nvPr>
        </p:nvSpPr>
        <p:spPr/>
        <p:txBody>
          <a:bodyPr/>
          <a:lstStyle/>
          <a:p>
            <a:r>
              <a:rPr lang="es-ES_tradnl" sz="1200"/>
              <a:t>|  </a:t>
            </a:r>
            <a:fld id="{9DD0088F-7E4A-9C4B-9ED2-72FAF1293163}" type="slidenum">
              <a:rPr lang="es-ES_tradnl" smtClean="0"/>
              <a:pPr/>
              <a:t>39</a:t>
            </a:fld>
            <a:endParaRPr lang="es-ES_tradnl" dirty="0"/>
          </a:p>
        </p:txBody>
      </p:sp>
      <p:sp>
        <p:nvSpPr>
          <p:cNvPr id="2" name="Footer Placeholder 1">
            <a:extLst>
              <a:ext uri="{FF2B5EF4-FFF2-40B4-BE49-F238E27FC236}">
                <a16:creationId xmlns="" xmlns:a16="http://schemas.microsoft.com/office/drawing/2014/main" id="{0F81B0E6-A992-9B4C-9D79-7F16438B435D}"/>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340105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4.2: Role Play</a:t>
            </a:r>
          </a:p>
        </p:txBody>
      </p:sp>
      <p:sp>
        <p:nvSpPr>
          <p:cNvPr id="3" name="Content Placeholder 2"/>
          <p:cNvSpPr>
            <a:spLocks noGrp="1"/>
          </p:cNvSpPr>
          <p:nvPr>
            <p:ph idx="1"/>
          </p:nvPr>
        </p:nvSpPr>
        <p:spPr>
          <a:xfrm>
            <a:off x="457200" y="1600200"/>
            <a:ext cx="8236202" cy="4525963"/>
          </a:xfrm>
        </p:spPr>
        <p:txBody>
          <a:bodyPr vert="horz" lIns="91440" tIns="45720" rIns="91440" bIns="45720" rtlCol="0" anchor="t">
            <a:normAutofit fontScale="25000" lnSpcReduction="20000"/>
          </a:bodyPr>
          <a:lstStyle/>
          <a:p>
            <a:pPr algn="l">
              <a:lnSpc>
                <a:spcPct val="130000"/>
              </a:lnSpc>
            </a:pPr>
            <a:r>
              <a:rPr lang="en-US" sz="9600" b="1" dirty="0"/>
              <a:t>In your groups:</a:t>
            </a:r>
          </a:p>
          <a:p>
            <a:pPr algn="l">
              <a:lnSpc>
                <a:spcPct val="130000"/>
              </a:lnSpc>
            </a:pPr>
            <a:endParaRPr lang="en-US" sz="8000" dirty="0"/>
          </a:p>
          <a:p>
            <a:pPr algn="l">
              <a:lnSpc>
                <a:spcPct val="130000"/>
              </a:lnSpc>
            </a:pPr>
            <a:r>
              <a:rPr lang="en-US" sz="8000" dirty="0"/>
              <a:t>Each group has a question from a science examination paper.</a:t>
            </a:r>
          </a:p>
          <a:p>
            <a:pPr algn="l">
              <a:lnSpc>
                <a:spcPct val="130000"/>
              </a:lnSpc>
            </a:pPr>
            <a:endParaRPr lang="en-US" sz="8000" dirty="0"/>
          </a:p>
          <a:p>
            <a:pPr algn="l">
              <a:lnSpc>
                <a:spcPct val="130000"/>
              </a:lnSpc>
            </a:pPr>
            <a:r>
              <a:rPr lang="en-US" sz="8000" dirty="0"/>
              <a:t>Work out the question.  You have 5 minutes to work it out.</a:t>
            </a:r>
          </a:p>
          <a:p>
            <a:pPr algn="l">
              <a:lnSpc>
                <a:spcPct val="130000"/>
              </a:lnSpc>
            </a:pPr>
            <a:endParaRPr lang="en-US" sz="6200" dirty="0"/>
          </a:p>
          <a:p>
            <a:pPr algn="l">
              <a:lnSpc>
                <a:spcPct val="130000"/>
              </a:lnSpc>
            </a:pPr>
            <a:r>
              <a:rPr lang="en-US" sz="6200" dirty="0"/>
              <a:t>In your groups discuss the difficulties you encountered when answering the question.</a:t>
            </a:r>
            <a:endParaRPr lang="en-US" dirty="0"/>
          </a:p>
          <a:p>
            <a:pPr algn="l">
              <a:lnSpc>
                <a:spcPct val="130000"/>
              </a:lnSpc>
            </a:pPr>
            <a:r>
              <a:rPr lang="en-US" sz="6200" dirty="0"/>
              <a:t>Reflect on how this made you feel…</a:t>
            </a:r>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endParaRPr lang="en-US" dirty="0"/>
          </a:p>
          <a:p>
            <a:r>
              <a:rPr lang="en-US" dirty="0"/>
              <a:t>			</a:t>
            </a:r>
          </a:p>
          <a:p>
            <a:endParaRPr lang="en-US" sz="3800" dirty="0"/>
          </a:p>
          <a:p>
            <a:r>
              <a:rPr lang="en-US" sz="3800" dirty="0"/>
              <a:t>	</a:t>
            </a:r>
          </a:p>
          <a:p>
            <a:r>
              <a:rPr lang="en-US" sz="3800" dirty="0"/>
              <a:t>			</a:t>
            </a:r>
            <a:endParaRPr lang="en-US" dirty="0"/>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40</a:t>
            </a:fld>
            <a:endParaRPr lang="es-ES_tradnl" dirty="0"/>
          </a:p>
        </p:txBody>
      </p:sp>
      <p:sp>
        <p:nvSpPr>
          <p:cNvPr id="4" name="Footer Placeholder 3">
            <a:extLst>
              <a:ext uri="{FF2B5EF4-FFF2-40B4-BE49-F238E27FC236}">
                <a16:creationId xmlns="" xmlns:a16="http://schemas.microsoft.com/office/drawing/2014/main" id="{75A5C322-B11F-BB4B-ACE4-D021BC77B579}"/>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pic>
        <p:nvPicPr>
          <p:cNvPr id="7" name="Bild 7" descr="C:\Users\Sophia\AppData\Local\Microsoft\Windows\Temporary Internet Files\Content.Word\3-1_5min_.png.png">
            <a:extLst>
              <a:ext uri="{FF2B5EF4-FFF2-40B4-BE49-F238E27FC236}">
                <a16:creationId xmlns="" xmlns:a16="http://schemas.microsoft.com/office/drawing/2014/main" id="{77DBB0EE-0271-D245-97E2-67CE7FAA0E2C}"/>
              </a:ext>
            </a:extLst>
          </p:cNvPr>
          <p:cNvPicPr/>
          <p:nvPr/>
        </p:nvPicPr>
        <p:blipFill>
          <a:blip r:embed="rId2" cstate="print"/>
          <a:stretch>
            <a:fillRect/>
          </a:stretch>
        </p:blipFill>
        <p:spPr bwMode="auto">
          <a:xfrm>
            <a:off x="6855460" y="889904"/>
            <a:ext cx="481330" cy="478790"/>
          </a:xfrm>
          <a:prstGeom prst="rect">
            <a:avLst/>
          </a:prstGeom>
          <a:noFill/>
          <a:ln w="9525">
            <a:noFill/>
            <a:miter lim="800000"/>
            <a:headEnd/>
            <a:tailEnd/>
          </a:ln>
        </p:spPr>
      </p:pic>
      <p:pic>
        <p:nvPicPr>
          <p:cNvPr id="8" name="Bild 27" descr="C:\Users\Sophia\AppData\Local\Microsoft\Windows\Temporary Internet Files\Content.Word\4-4_group_work_.png.png">
            <a:extLst>
              <a:ext uri="{FF2B5EF4-FFF2-40B4-BE49-F238E27FC236}">
                <a16:creationId xmlns="" xmlns:a16="http://schemas.microsoft.com/office/drawing/2014/main" id="{C42669FD-4795-7C4F-ABAE-7F82545CB8D0}"/>
              </a:ext>
            </a:extLst>
          </p:cNvPr>
          <p:cNvPicPr/>
          <p:nvPr/>
        </p:nvPicPr>
        <p:blipFill>
          <a:blip r:embed="rId3" cstate="print"/>
          <a:stretch>
            <a:fillRect/>
          </a:stretch>
        </p:blipFill>
        <p:spPr bwMode="auto">
          <a:xfrm>
            <a:off x="3634601" y="868315"/>
            <a:ext cx="514350" cy="511175"/>
          </a:xfrm>
          <a:prstGeom prst="rect">
            <a:avLst/>
          </a:prstGeom>
          <a:noFill/>
          <a:ln w="9525">
            <a:noFill/>
            <a:miter lim="800000"/>
            <a:headEnd/>
            <a:tailEnd/>
          </a:ln>
        </p:spPr>
      </p:pic>
      <p:pic>
        <p:nvPicPr>
          <p:cNvPr id="10" name="Bild 27" descr="C:\Users\Sophia\AppData\Local\Microsoft\Windows\Temporary Internet Files\Content.Word\4-4_group_work_.png.png">
            <a:extLst>
              <a:ext uri="{FF2B5EF4-FFF2-40B4-BE49-F238E27FC236}">
                <a16:creationId xmlns="" xmlns:a16="http://schemas.microsoft.com/office/drawing/2014/main" id="{EF0ED1EA-77D3-3D48-B284-87A432C7B4CC}"/>
              </a:ext>
            </a:extLst>
          </p:cNvPr>
          <p:cNvPicPr/>
          <p:nvPr/>
        </p:nvPicPr>
        <p:blipFill>
          <a:blip r:embed="rId4" cstate="print"/>
          <a:stretch>
            <a:fillRect/>
          </a:stretch>
        </p:blipFill>
        <p:spPr bwMode="auto">
          <a:xfrm>
            <a:off x="4309606" y="868315"/>
            <a:ext cx="514350" cy="511175"/>
          </a:xfrm>
          <a:prstGeom prst="rect">
            <a:avLst/>
          </a:prstGeom>
          <a:noFill/>
          <a:ln w="9525">
            <a:noFill/>
            <a:miter lim="800000"/>
            <a:headEnd/>
            <a:tailEnd/>
          </a:ln>
        </p:spPr>
      </p:pic>
    </p:spTree>
    <p:extLst>
      <p:ext uri="{BB962C8B-B14F-4D97-AF65-F5344CB8AC3E}">
        <p14:creationId xmlns:p14="http://schemas.microsoft.com/office/powerpoint/2010/main" val="3629956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4.3 Homework </a:t>
            </a:r>
          </a:p>
        </p:txBody>
      </p:sp>
      <p:sp>
        <p:nvSpPr>
          <p:cNvPr id="3" name="Content Placeholder 2"/>
          <p:cNvSpPr>
            <a:spLocks noGrp="1"/>
          </p:cNvSpPr>
          <p:nvPr>
            <p:ph idx="1"/>
          </p:nvPr>
        </p:nvSpPr>
        <p:spPr/>
        <p:txBody>
          <a:bodyPr>
            <a:normAutofit/>
          </a:bodyPr>
          <a:lstStyle/>
          <a:p>
            <a:r>
              <a:rPr lang="en-US" dirty="0"/>
              <a:t>Read the paper…short notes are available…</a:t>
            </a:r>
          </a:p>
          <a:p>
            <a:endParaRPr lang="en-US" dirty="0"/>
          </a:p>
          <a:p>
            <a:r>
              <a:rPr lang="en-US" dirty="0" err="1"/>
              <a:t>Wiliam</a:t>
            </a:r>
            <a:r>
              <a:rPr lang="en-US" dirty="0"/>
              <a:t>, D. (2006).  </a:t>
            </a:r>
            <a:r>
              <a:rPr lang="en-US" i="1" dirty="0"/>
              <a:t>Assessment for Learning: Why, what and how.  </a:t>
            </a:r>
            <a:r>
              <a:rPr lang="en-US" dirty="0"/>
              <a:t>Institute of Education, University of London.</a:t>
            </a:r>
          </a:p>
          <a:p>
            <a:pPr algn="l"/>
            <a:endParaRPr lang="en-US" dirty="0"/>
          </a:p>
          <a:p>
            <a:pPr algn="l"/>
            <a:r>
              <a:rPr lang="en-US" dirty="0">
                <a:solidFill>
                  <a:srgbClr val="BE002D"/>
                </a:solidFill>
              </a:rPr>
              <a:t>See the link:</a:t>
            </a:r>
          </a:p>
          <a:p>
            <a:pPr algn="l"/>
            <a:r>
              <a:rPr lang="en-US" sz="2400" dirty="0"/>
              <a:t>http://</a:t>
            </a:r>
            <a:r>
              <a:rPr lang="en-US" sz="2400" dirty="0" err="1"/>
              <a:t>www.dylanwiliam.org</a:t>
            </a:r>
            <a:r>
              <a:rPr lang="en-US" sz="2400" dirty="0"/>
              <a:t>/</a:t>
            </a:r>
            <a:r>
              <a:rPr lang="en-US" sz="2400" dirty="0" err="1"/>
              <a:t>Dylan_Wiliams_website</a:t>
            </a:r>
            <a:r>
              <a:rPr lang="en-US" sz="2400" dirty="0"/>
              <a:t>/</a:t>
            </a:r>
            <a:r>
              <a:rPr lang="en-US" sz="2400" dirty="0" err="1"/>
              <a:t>Papers.html</a:t>
            </a:r>
            <a:endParaRPr lang="en-US" sz="2400" dirty="0"/>
          </a:p>
          <a:p>
            <a:endParaRPr lang="en-US" dirty="0"/>
          </a:p>
          <a:p>
            <a:endParaRPr lang="en-US" dirty="0"/>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41</a:t>
            </a:fld>
            <a:endParaRPr lang="es-ES_tradnl" dirty="0"/>
          </a:p>
        </p:txBody>
      </p:sp>
      <p:sp>
        <p:nvSpPr>
          <p:cNvPr id="4" name="Footer Placeholder 3">
            <a:extLst>
              <a:ext uri="{FF2B5EF4-FFF2-40B4-BE49-F238E27FC236}">
                <a16:creationId xmlns="" xmlns:a16="http://schemas.microsoft.com/office/drawing/2014/main" id="{A21DEBF9-2646-C64F-A05D-A4D5FD92FE4E}"/>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pic>
        <p:nvPicPr>
          <p:cNvPr id="6" name="Bild 27" descr="C:\Users\Sophia\AppData\Local\Microsoft\Windows\Temporary Internet Files\Content.Word\4-4_group_work_.png.png">
            <a:extLst>
              <a:ext uri="{FF2B5EF4-FFF2-40B4-BE49-F238E27FC236}">
                <a16:creationId xmlns="" xmlns:a16="http://schemas.microsoft.com/office/drawing/2014/main" id="{05561A27-B4BF-294B-A663-3865C7291C9C}"/>
              </a:ext>
            </a:extLst>
          </p:cNvPr>
          <p:cNvPicPr/>
          <p:nvPr/>
        </p:nvPicPr>
        <p:blipFill>
          <a:blip r:embed="rId2" cstate="print"/>
          <a:stretch>
            <a:fillRect/>
          </a:stretch>
        </p:blipFill>
        <p:spPr bwMode="auto">
          <a:xfrm>
            <a:off x="3868776" y="868315"/>
            <a:ext cx="514350" cy="511175"/>
          </a:xfrm>
          <a:prstGeom prst="rect">
            <a:avLst/>
          </a:prstGeom>
          <a:noFill/>
          <a:ln w="9525">
            <a:noFill/>
            <a:miter lim="800000"/>
            <a:headEnd/>
            <a:tailEnd/>
          </a:ln>
        </p:spPr>
      </p:pic>
      <p:pic>
        <p:nvPicPr>
          <p:cNvPr id="7" name="Bild 27" descr="C:\Users\Sophia\AppData\Local\Microsoft\Windows\Temporary Internet Files\Content.Word\4-4_group_work_.png.png">
            <a:extLst>
              <a:ext uri="{FF2B5EF4-FFF2-40B4-BE49-F238E27FC236}">
                <a16:creationId xmlns="" xmlns:a16="http://schemas.microsoft.com/office/drawing/2014/main" id="{2A03FFAC-0EDB-134F-A694-F054B42CD5D5}"/>
              </a:ext>
            </a:extLst>
          </p:cNvPr>
          <p:cNvPicPr/>
          <p:nvPr/>
        </p:nvPicPr>
        <p:blipFill>
          <a:blip r:embed="rId3" cstate="print"/>
          <a:stretch>
            <a:fillRect/>
          </a:stretch>
        </p:blipFill>
        <p:spPr bwMode="auto">
          <a:xfrm>
            <a:off x="4594302" y="868314"/>
            <a:ext cx="514350" cy="511175"/>
          </a:xfrm>
          <a:prstGeom prst="rect">
            <a:avLst/>
          </a:prstGeom>
          <a:noFill/>
          <a:ln w="9525">
            <a:noFill/>
            <a:miter lim="800000"/>
            <a:headEnd/>
            <a:tailEnd/>
          </a:ln>
        </p:spPr>
      </p:pic>
    </p:spTree>
    <p:extLst>
      <p:ext uri="{BB962C8B-B14F-4D97-AF65-F5344CB8AC3E}">
        <p14:creationId xmlns:p14="http://schemas.microsoft.com/office/powerpoint/2010/main" val="1079315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 Fairness in Assessment:              Equality or Equity ?</a:t>
            </a:r>
          </a:p>
        </p:txBody>
      </p:sp>
    </p:spTree>
    <p:extLst>
      <p:ext uri="{BB962C8B-B14F-4D97-AF65-F5344CB8AC3E}">
        <p14:creationId xmlns:p14="http://schemas.microsoft.com/office/powerpoint/2010/main" val="1935336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Fairness…</a:t>
            </a:r>
          </a:p>
        </p:txBody>
      </p:sp>
      <p:sp>
        <p:nvSpPr>
          <p:cNvPr id="3" name="Content Placeholder 2"/>
          <p:cNvSpPr>
            <a:spLocks noGrp="1"/>
          </p:cNvSpPr>
          <p:nvPr>
            <p:ph idx="1"/>
          </p:nvPr>
        </p:nvSpPr>
        <p:spPr/>
        <p:txBody>
          <a:bodyPr>
            <a:normAutofit/>
          </a:bodyPr>
          <a:lstStyle/>
          <a:p>
            <a:r>
              <a:rPr lang="en-US" dirty="0"/>
              <a:t>As we saw in your experiences of assessment practices, assessment practices can have an important impact on the lives of students.</a:t>
            </a:r>
          </a:p>
          <a:p>
            <a:endParaRPr lang="en-US" dirty="0"/>
          </a:p>
          <a:p>
            <a:r>
              <a:rPr lang="en-US" dirty="0"/>
              <a:t>Therefore as teachers we need to ensure ‘fairer’ assessment practices.</a:t>
            </a:r>
          </a:p>
          <a:p>
            <a:endParaRPr lang="en-US" dirty="0"/>
          </a:p>
          <a:p>
            <a:r>
              <a:rPr lang="en-US" dirty="0"/>
              <a:t>But what does fairness mean… can fairness be achieved by treating everyone the same?</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43</a:t>
            </a:fld>
            <a:endParaRPr lang="es-ES_tradnl" dirty="0"/>
          </a:p>
        </p:txBody>
      </p:sp>
      <p:sp>
        <p:nvSpPr>
          <p:cNvPr id="4" name="Footer Placeholder 3">
            <a:extLst>
              <a:ext uri="{FF2B5EF4-FFF2-40B4-BE49-F238E27FC236}">
                <a16:creationId xmlns="" xmlns:a16="http://schemas.microsoft.com/office/drawing/2014/main" id="{3D872C89-2273-5A4E-87FA-AD5D29B457E7}"/>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919006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5.1:  Game </a:t>
            </a:r>
          </a:p>
        </p:txBody>
      </p:sp>
      <p:sp>
        <p:nvSpPr>
          <p:cNvPr id="3" name="Content Placeholder 2"/>
          <p:cNvSpPr>
            <a:spLocks noGrp="1"/>
          </p:cNvSpPr>
          <p:nvPr>
            <p:ph idx="1"/>
          </p:nvPr>
        </p:nvSpPr>
        <p:spPr/>
        <p:txBody>
          <a:bodyPr>
            <a:noAutofit/>
          </a:bodyPr>
          <a:lstStyle/>
          <a:p>
            <a:pPr algn="l"/>
            <a:r>
              <a:rPr lang="en-US" sz="3200" b="1" dirty="0">
                <a:solidFill>
                  <a:srgbClr val="BE002D"/>
                </a:solidFill>
              </a:rPr>
              <a:t>Game:  </a:t>
            </a:r>
            <a:r>
              <a:rPr lang="en-US" sz="3200" dirty="0"/>
              <a:t>You each have a plastic cup.  The aim of the game is for you to fill the buckets at the end of the room using your cups.</a:t>
            </a:r>
          </a:p>
          <a:p>
            <a:pPr algn="l"/>
            <a:endParaRPr lang="en-US" sz="3200" dirty="0"/>
          </a:p>
          <a:p>
            <a:pPr algn="l"/>
            <a:r>
              <a:rPr lang="en-US" sz="3200" dirty="0"/>
              <a:t>Reflect on the outcome of the game. </a:t>
            </a:r>
          </a:p>
          <a:p>
            <a:pPr algn="l"/>
            <a:r>
              <a:rPr lang="en-US" sz="3200" dirty="0"/>
              <a:t>Who managed to win the game? </a:t>
            </a:r>
          </a:p>
          <a:p>
            <a:pPr algn="l"/>
            <a:r>
              <a:rPr lang="en-US" sz="3200" dirty="0"/>
              <a:t>How can we relate this to fair assessment?</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44</a:t>
            </a:fld>
            <a:endParaRPr lang="es-ES_tradnl" dirty="0"/>
          </a:p>
        </p:txBody>
      </p:sp>
      <p:pic>
        <p:nvPicPr>
          <p:cNvPr id="6" name="Bild 4" descr="C:\Users\Sophia\AppData\Local\Microsoft\Windows\Temporary Internet Files\Content.Word\2_student_activity_task_.png.png">
            <a:extLst>
              <a:ext uri="{FF2B5EF4-FFF2-40B4-BE49-F238E27FC236}">
                <a16:creationId xmlns="" xmlns:a16="http://schemas.microsoft.com/office/drawing/2014/main" id="{3C081DED-27C0-0D41-936B-AE50F76A6D45}"/>
              </a:ext>
            </a:extLst>
          </p:cNvPr>
          <p:cNvPicPr/>
          <p:nvPr/>
        </p:nvPicPr>
        <p:blipFill>
          <a:blip r:embed="rId2" cstate="print"/>
          <a:srcRect/>
          <a:stretch>
            <a:fillRect/>
          </a:stretch>
        </p:blipFill>
        <p:spPr bwMode="auto">
          <a:xfrm>
            <a:off x="3862881" y="868315"/>
            <a:ext cx="514350" cy="511175"/>
          </a:xfrm>
          <a:prstGeom prst="rect">
            <a:avLst/>
          </a:prstGeom>
          <a:noFill/>
          <a:ln w="9525">
            <a:noFill/>
            <a:miter lim="800000"/>
            <a:headEnd/>
            <a:tailEnd/>
          </a:ln>
        </p:spPr>
      </p:pic>
      <p:pic>
        <p:nvPicPr>
          <p:cNvPr id="7" name="Bild 7" descr="C:\Users\Sophia\AppData\Local\Microsoft\Windows\Temporary Internet Files\Content.Word\3-1_5min_.png.png">
            <a:extLst>
              <a:ext uri="{FF2B5EF4-FFF2-40B4-BE49-F238E27FC236}">
                <a16:creationId xmlns="" xmlns:a16="http://schemas.microsoft.com/office/drawing/2014/main" id="{BCB69A2E-304E-FC42-AC2A-02C166DE1654}"/>
              </a:ext>
            </a:extLst>
          </p:cNvPr>
          <p:cNvPicPr/>
          <p:nvPr/>
        </p:nvPicPr>
        <p:blipFill>
          <a:blip r:embed="rId3" cstate="print"/>
          <a:stretch>
            <a:fillRect/>
          </a:stretch>
        </p:blipFill>
        <p:spPr bwMode="auto">
          <a:xfrm>
            <a:off x="5634618" y="900700"/>
            <a:ext cx="481330" cy="478790"/>
          </a:xfrm>
          <a:prstGeom prst="rect">
            <a:avLst/>
          </a:prstGeom>
          <a:noFill/>
          <a:ln>
            <a:noFill/>
          </a:ln>
        </p:spPr>
      </p:pic>
      <p:sp>
        <p:nvSpPr>
          <p:cNvPr id="4" name="Footer Placeholder 3">
            <a:extLst>
              <a:ext uri="{FF2B5EF4-FFF2-40B4-BE49-F238E27FC236}">
                <a16:creationId xmlns="" xmlns:a16="http://schemas.microsoft.com/office/drawing/2014/main" id="{4E5BE3BB-B9A3-474A-AF68-D658F49BA124}"/>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563472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Equality or Equity…</a:t>
            </a:r>
          </a:p>
        </p:txBody>
      </p:sp>
      <p:sp>
        <p:nvSpPr>
          <p:cNvPr id="3" name="Content Placeholder 2"/>
          <p:cNvSpPr>
            <a:spLocks noGrp="1"/>
          </p:cNvSpPr>
          <p:nvPr>
            <p:ph idx="1"/>
          </p:nvPr>
        </p:nvSpPr>
        <p:spPr/>
        <p:txBody>
          <a:bodyPr>
            <a:normAutofit/>
          </a:bodyPr>
          <a:lstStyle/>
          <a:p>
            <a:r>
              <a:rPr lang="en-US" b="1" dirty="0">
                <a:solidFill>
                  <a:schemeClr val="tx2">
                    <a:lumMod val="60000"/>
                    <a:lumOff val="40000"/>
                  </a:schemeClr>
                </a:solidFill>
              </a:rPr>
              <a:t>Equality</a:t>
            </a:r>
            <a:r>
              <a:rPr lang="en-US" dirty="0"/>
              <a:t> aims to ensure that everyone gets the same things in order to be able to achieve their full potential in assessment.</a:t>
            </a:r>
          </a:p>
          <a:p>
            <a:endParaRPr lang="en-US" dirty="0"/>
          </a:p>
          <a:p>
            <a:r>
              <a:rPr lang="en-US" b="1" dirty="0">
                <a:solidFill>
                  <a:srgbClr val="558ED5"/>
                </a:solidFill>
              </a:rPr>
              <a:t>Equity</a:t>
            </a:r>
            <a:r>
              <a:rPr lang="en-US" dirty="0"/>
              <a:t> means ensuring that everyone has access to the resources and opportunities that they need to achieve their full potential in education.</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45</a:t>
            </a:fld>
            <a:endParaRPr lang="es-ES_tradnl" dirty="0"/>
          </a:p>
        </p:txBody>
      </p:sp>
      <p:sp>
        <p:nvSpPr>
          <p:cNvPr id="4" name="Footer Placeholder 3">
            <a:extLst>
              <a:ext uri="{FF2B5EF4-FFF2-40B4-BE49-F238E27FC236}">
                <a16:creationId xmlns="" xmlns:a16="http://schemas.microsoft.com/office/drawing/2014/main" id="{47349C11-6626-444A-B239-2D70585E5BC0}"/>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838525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Equality or Equity…</a:t>
            </a:r>
          </a:p>
        </p:txBody>
      </p:sp>
      <p:sp>
        <p:nvSpPr>
          <p:cNvPr id="3" name="Content Placeholder 2"/>
          <p:cNvSpPr>
            <a:spLocks noGrp="1"/>
          </p:cNvSpPr>
          <p:nvPr>
            <p:ph idx="1"/>
          </p:nvPr>
        </p:nvSpPr>
        <p:spPr/>
        <p:txBody>
          <a:bodyPr>
            <a:normAutofit fontScale="92500"/>
          </a:bodyPr>
          <a:lstStyle/>
          <a:p>
            <a:r>
              <a:rPr lang="en-US" dirty="0"/>
              <a:t>Teachers try to develop ‘fairer’ assessment practices by trying to create an educational ‘level-playing field’.</a:t>
            </a:r>
          </a:p>
          <a:p>
            <a:endParaRPr lang="en-US" dirty="0"/>
          </a:p>
          <a:p>
            <a:r>
              <a:rPr lang="en-US" dirty="0"/>
              <a:t>They try to do this by developing assessment tools that are psychometrically reliable, valid, neutral and objective (McArthur, 2015).</a:t>
            </a:r>
          </a:p>
          <a:p>
            <a:endParaRPr lang="en-US" dirty="0"/>
          </a:p>
          <a:p>
            <a:r>
              <a:rPr lang="en-US" dirty="0"/>
              <a:t>In reality the educational playing field in relation to assessment can never be equal or level for all students (Murphy &amp; Elwood, 1998).</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46</a:t>
            </a:fld>
            <a:endParaRPr lang="es-ES_tradnl" dirty="0"/>
          </a:p>
        </p:txBody>
      </p:sp>
      <p:sp>
        <p:nvSpPr>
          <p:cNvPr id="4" name="Footer Placeholder 3">
            <a:extLst>
              <a:ext uri="{FF2B5EF4-FFF2-40B4-BE49-F238E27FC236}">
                <a16:creationId xmlns="" xmlns:a16="http://schemas.microsoft.com/office/drawing/2014/main" id="{CCD2D2E3-0A16-874E-B5AB-BE25BEE79D14}"/>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30756816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D996E4-E9A1-7247-B4AB-A54048F9DCCE}"/>
              </a:ext>
            </a:extLst>
          </p:cNvPr>
          <p:cNvSpPr>
            <a:spLocks noGrp="1"/>
          </p:cNvSpPr>
          <p:nvPr>
            <p:ph type="title"/>
          </p:nvPr>
        </p:nvSpPr>
        <p:spPr/>
        <p:txBody>
          <a:bodyPr/>
          <a:lstStyle/>
          <a:p>
            <a:r>
              <a:rPr lang="en-US" dirty="0"/>
              <a:t>5.2 Equality vs Equity </a:t>
            </a:r>
          </a:p>
        </p:txBody>
      </p:sp>
      <p:sp>
        <p:nvSpPr>
          <p:cNvPr id="4" name="Content Placeholder 3">
            <a:extLst>
              <a:ext uri="{FF2B5EF4-FFF2-40B4-BE49-F238E27FC236}">
                <a16:creationId xmlns="" xmlns:a16="http://schemas.microsoft.com/office/drawing/2014/main" id="{0234DD29-FB2A-804A-AD33-6D04158142EC}"/>
              </a:ext>
            </a:extLst>
          </p:cNvPr>
          <p:cNvSpPr>
            <a:spLocks noGrp="1"/>
          </p:cNvSpPr>
          <p:nvPr>
            <p:ph sz="half" idx="2"/>
          </p:nvPr>
        </p:nvSpPr>
        <p:spPr>
          <a:xfrm>
            <a:off x="4636408" y="1494864"/>
            <a:ext cx="4038600" cy="4736634"/>
          </a:xfrm>
        </p:spPr>
        <p:txBody>
          <a:bodyPr>
            <a:normAutofit fontScale="85000" lnSpcReduction="10000"/>
          </a:bodyPr>
          <a:lstStyle/>
          <a:p>
            <a:r>
              <a:rPr lang="en-US" dirty="0"/>
              <a:t>What is the picture showing?</a:t>
            </a:r>
          </a:p>
          <a:p>
            <a:pPr marL="0" indent="0">
              <a:buNone/>
            </a:pPr>
            <a:endParaRPr lang="en-US" sz="1300" dirty="0"/>
          </a:p>
          <a:p>
            <a:r>
              <a:rPr lang="en-US" dirty="0"/>
              <a:t>All the children are given the same support (equality) but can they all reach the higher shelves?</a:t>
            </a:r>
          </a:p>
          <a:p>
            <a:pPr marL="0" indent="0">
              <a:buNone/>
            </a:pPr>
            <a:endParaRPr lang="en-US" sz="1300" dirty="0"/>
          </a:p>
          <a:p>
            <a:r>
              <a:rPr lang="en-US" dirty="0"/>
              <a:t>Do you think that this is fair?</a:t>
            </a:r>
          </a:p>
          <a:p>
            <a:pPr marL="0" indent="0">
              <a:buNone/>
            </a:pPr>
            <a:endParaRPr lang="en-US" sz="1200" dirty="0"/>
          </a:p>
          <a:p>
            <a:r>
              <a:rPr lang="en-US" dirty="0"/>
              <a:t>What is unjust about it?</a:t>
            </a:r>
          </a:p>
          <a:p>
            <a:pPr marL="0" indent="0">
              <a:buNone/>
            </a:pPr>
            <a:endParaRPr lang="en-US" sz="1200" dirty="0"/>
          </a:p>
          <a:p>
            <a:r>
              <a:rPr lang="en-US" dirty="0"/>
              <a:t>How could you fix it to make it ‘fairer’?</a:t>
            </a:r>
          </a:p>
          <a:p>
            <a:endParaRPr lang="en-US" dirty="0"/>
          </a:p>
          <a:p>
            <a:endParaRPr lang="en-US" dirty="0"/>
          </a:p>
        </p:txBody>
      </p:sp>
      <p:sp>
        <p:nvSpPr>
          <p:cNvPr id="5" name="Slide Number Placeholder 4">
            <a:extLst>
              <a:ext uri="{FF2B5EF4-FFF2-40B4-BE49-F238E27FC236}">
                <a16:creationId xmlns="" xmlns:a16="http://schemas.microsoft.com/office/drawing/2014/main" id="{137AD835-C146-3449-8045-D383202AC5F4}"/>
              </a:ext>
            </a:extLst>
          </p:cNvPr>
          <p:cNvSpPr>
            <a:spLocks noGrp="1"/>
          </p:cNvSpPr>
          <p:nvPr>
            <p:ph type="sldNum" sz="quarter" idx="11"/>
          </p:nvPr>
        </p:nvSpPr>
        <p:spPr/>
        <p:txBody>
          <a:bodyPr/>
          <a:lstStyle/>
          <a:p>
            <a:r>
              <a:rPr lang="es-ES_tradnl" sz="1200"/>
              <a:t>|  </a:t>
            </a:r>
            <a:fld id="{9DD0088F-7E4A-9C4B-9ED2-72FAF1293163}" type="slidenum">
              <a:rPr lang="es-ES_tradnl" smtClean="0"/>
              <a:pPr/>
              <a:t>47</a:t>
            </a:fld>
            <a:endParaRPr lang="es-ES_tradnl" dirty="0"/>
          </a:p>
        </p:txBody>
      </p:sp>
      <p:pic>
        <p:nvPicPr>
          <p:cNvPr id="6" name="Content Placeholder 5">
            <a:extLst>
              <a:ext uri="{FF2B5EF4-FFF2-40B4-BE49-F238E27FC236}">
                <a16:creationId xmlns="" xmlns:a16="http://schemas.microsoft.com/office/drawing/2014/main" id="{2645C34E-FF93-7147-A589-7FF3BAE8CB99}"/>
              </a:ext>
            </a:extLst>
          </p:cNvPr>
          <p:cNvPicPr>
            <a:picLocks noGrp="1" noChangeAspect="1"/>
          </p:cNvPicPr>
          <p:nvPr>
            <p:ph sz="half" idx="1"/>
          </p:nvPr>
        </p:nvPicPr>
        <p:blipFill>
          <a:blip r:embed="rId2"/>
          <a:stretch>
            <a:fillRect/>
          </a:stretch>
        </p:blipFill>
        <p:spPr>
          <a:xfrm>
            <a:off x="457200" y="2281950"/>
            <a:ext cx="4038600" cy="3162462"/>
          </a:xfrm>
          <a:prstGeom prst="rect">
            <a:avLst/>
          </a:prstGeom>
        </p:spPr>
      </p:pic>
      <p:pic>
        <p:nvPicPr>
          <p:cNvPr id="7" name="Bild 27" descr="C:\Users\Sophia\AppData\Local\Microsoft\Windows\Temporary Internet Files\Content.Word\4-4_group_work_.png.png">
            <a:extLst>
              <a:ext uri="{FF2B5EF4-FFF2-40B4-BE49-F238E27FC236}">
                <a16:creationId xmlns="" xmlns:a16="http://schemas.microsoft.com/office/drawing/2014/main" id="{B6EC786B-0817-BB47-BA03-DDDB278694F5}"/>
              </a:ext>
            </a:extLst>
          </p:cNvPr>
          <p:cNvPicPr/>
          <p:nvPr/>
        </p:nvPicPr>
        <p:blipFill>
          <a:blip r:embed="rId3" cstate="print"/>
          <a:stretch>
            <a:fillRect/>
          </a:stretch>
        </p:blipFill>
        <p:spPr bwMode="auto">
          <a:xfrm>
            <a:off x="4740670" y="768032"/>
            <a:ext cx="524510" cy="521335"/>
          </a:xfrm>
          <a:prstGeom prst="rect">
            <a:avLst/>
          </a:prstGeom>
          <a:noFill/>
          <a:ln w="9525">
            <a:noFill/>
            <a:miter lim="800000"/>
            <a:headEnd/>
            <a:tailEnd/>
          </a:ln>
        </p:spPr>
      </p:pic>
      <p:pic>
        <p:nvPicPr>
          <p:cNvPr id="8" name="Bild 27" descr="C:\Users\Sophia\AppData\Local\Microsoft\Windows\Temporary Internet Files\Content.Word\4-4_group_work_.png.png">
            <a:extLst>
              <a:ext uri="{FF2B5EF4-FFF2-40B4-BE49-F238E27FC236}">
                <a16:creationId xmlns="" xmlns:a16="http://schemas.microsoft.com/office/drawing/2014/main" id="{ED1422DA-17D1-2B4B-AFCD-6E2327AD9745}"/>
              </a:ext>
            </a:extLst>
          </p:cNvPr>
          <p:cNvPicPr/>
          <p:nvPr/>
        </p:nvPicPr>
        <p:blipFill>
          <a:blip r:embed="rId4" cstate="print"/>
          <a:stretch>
            <a:fillRect/>
          </a:stretch>
        </p:blipFill>
        <p:spPr bwMode="auto">
          <a:xfrm>
            <a:off x="4133850" y="778192"/>
            <a:ext cx="514350" cy="511175"/>
          </a:xfrm>
          <a:prstGeom prst="rect">
            <a:avLst/>
          </a:prstGeom>
          <a:noFill/>
          <a:ln w="9525">
            <a:noFill/>
            <a:miter lim="800000"/>
            <a:headEnd/>
            <a:tailEnd/>
          </a:ln>
        </p:spPr>
      </p:pic>
      <p:pic>
        <p:nvPicPr>
          <p:cNvPr id="9" name="Bild 7" descr="C:\Users\Sophia\AppData\Local\Microsoft\Windows\Temporary Internet Files\Content.Word\3-1_5min_.png.png">
            <a:extLst>
              <a:ext uri="{FF2B5EF4-FFF2-40B4-BE49-F238E27FC236}">
                <a16:creationId xmlns="" xmlns:a16="http://schemas.microsoft.com/office/drawing/2014/main" id="{B73807AA-4D22-BB49-A7F4-BA12D0C13858}"/>
              </a:ext>
            </a:extLst>
          </p:cNvPr>
          <p:cNvPicPr/>
          <p:nvPr/>
        </p:nvPicPr>
        <p:blipFill>
          <a:blip r:embed="rId5" cstate="print"/>
          <a:stretch>
            <a:fillRect/>
          </a:stretch>
        </p:blipFill>
        <p:spPr bwMode="auto">
          <a:xfrm>
            <a:off x="5668546" y="810577"/>
            <a:ext cx="481330" cy="478790"/>
          </a:xfrm>
          <a:prstGeom prst="rect">
            <a:avLst/>
          </a:prstGeom>
          <a:noFill/>
          <a:ln>
            <a:noFill/>
          </a:ln>
        </p:spPr>
      </p:pic>
      <p:sp>
        <p:nvSpPr>
          <p:cNvPr id="3" name="Footer Placeholder 2">
            <a:extLst>
              <a:ext uri="{FF2B5EF4-FFF2-40B4-BE49-F238E27FC236}">
                <a16:creationId xmlns="" xmlns:a16="http://schemas.microsoft.com/office/drawing/2014/main" id="{5621DE2C-3A30-1047-85B8-F83F55D590A0}"/>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342173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0D73BC-E5C7-E748-B1B2-2D95FBA0B90E}"/>
              </a:ext>
            </a:extLst>
          </p:cNvPr>
          <p:cNvSpPr>
            <a:spLocks noGrp="1"/>
          </p:cNvSpPr>
          <p:nvPr>
            <p:ph type="title"/>
          </p:nvPr>
        </p:nvSpPr>
        <p:spPr/>
        <p:txBody>
          <a:bodyPr/>
          <a:lstStyle/>
          <a:p>
            <a:r>
              <a:rPr lang="en-US" dirty="0"/>
              <a:t>Equality vs Equity</a:t>
            </a:r>
          </a:p>
        </p:txBody>
      </p:sp>
      <p:pic>
        <p:nvPicPr>
          <p:cNvPr id="11" name="Content Placeholder 10">
            <a:extLst>
              <a:ext uri="{FF2B5EF4-FFF2-40B4-BE49-F238E27FC236}">
                <a16:creationId xmlns="" xmlns:a16="http://schemas.microsoft.com/office/drawing/2014/main" id="{110EDF5E-21DB-8149-9566-6A543AB6C258}"/>
              </a:ext>
            </a:extLst>
          </p:cNvPr>
          <p:cNvPicPr>
            <a:picLocks noGrp="1" noChangeAspect="1"/>
          </p:cNvPicPr>
          <p:nvPr>
            <p:ph sz="half" idx="2"/>
          </p:nvPr>
        </p:nvPicPr>
        <p:blipFill>
          <a:blip r:embed="rId2"/>
          <a:stretch>
            <a:fillRect/>
          </a:stretch>
        </p:blipFill>
        <p:spPr>
          <a:xfrm>
            <a:off x="4648200" y="2365723"/>
            <a:ext cx="4038600" cy="2994916"/>
          </a:xfrm>
          <a:prstGeom prst="rect">
            <a:avLst/>
          </a:prstGeom>
        </p:spPr>
      </p:pic>
      <p:sp>
        <p:nvSpPr>
          <p:cNvPr id="4" name="Slide Number Placeholder 3">
            <a:extLst>
              <a:ext uri="{FF2B5EF4-FFF2-40B4-BE49-F238E27FC236}">
                <a16:creationId xmlns="" xmlns:a16="http://schemas.microsoft.com/office/drawing/2014/main" id="{2D3AB46E-8628-CB40-9A7F-29C9F7E4A712}"/>
              </a:ext>
            </a:extLst>
          </p:cNvPr>
          <p:cNvSpPr>
            <a:spLocks noGrp="1"/>
          </p:cNvSpPr>
          <p:nvPr>
            <p:ph type="sldNum" sz="quarter" idx="11"/>
          </p:nvPr>
        </p:nvSpPr>
        <p:spPr/>
        <p:txBody>
          <a:bodyPr/>
          <a:lstStyle/>
          <a:p>
            <a:r>
              <a:rPr lang="es-ES_tradnl" sz="1200"/>
              <a:t>|  </a:t>
            </a:r>
            <a:fld id="{9DD0088F-7E4A-9C4B-9ED2-72FAF1293163}" type="slidenum">
              <a:rPr lang="es-ES_tradnl" smtClean="0"/>
              <a:pPr/>
              <a:t>48</a:t>
            </a:fld>
            <a:endParaRPr lang="es-ES_tradnl" dirty="0"/>
          </a:p>
        </p:txBody>
      </p:sp>
      <p:pic>
        <p:nvPicPr>
          <p:cNvPr id="12" name="Content Placeholder 5">
            <a:extLst>
              <a:ext uri="{FF2B5EF4-FFF2-40B4-BE49-F238E27FC236}">
                <a16:creationId xmlns="" xmlns:a16="http://schemas.microsoft.com/office/drawing/2014/main" id="{2F6B920C-78F2-D14E-8784-A11F5593D059}"/>
              </a:ext>
            </a:extLst>
          </p:cNvPr>
          <p:cNvPicPr>
            <a:picLocks noGrp="1" noChangeAspect="1"/>
          </p:cNvPicPr>
          <p:nvPr>
            <p:ph sz="half" idx="1"/>
          </p:nvPr>
        </p:nvPicPr>
        <p:blipFill>
          <a:blip r:embed="rId3"/>
          <a:stretch>
            <a:fillRect/>
          </a:stretch>
        </p:blipFill>
        <p:spPr>
          <a:xfrm>
            <a:off x="457200" y="2281950"/>
            <a:ext cx="4038600" cy="3162462"/>
          </a:xfrm>
          <a:prstGeom prst="rect">
            <a:avLst/>
          </a:prstGeom>
        </p:spPr>
      </p:pic>
      <p:sp>
        <p:nvSpPr>
          <p:cNvPr id="3" name="Footer Placeholder 2">
            <a:extLst>
              <a:ext uri="{FF2B5EF4-FFF2-40B4-BE49-F238E27FC236}">
                <a16:creationId xmlns="" xmlns:a16="http://schemas.microsoft.com/office/drawing/2014/main" id="{E0AE97EB-1F82-9A4C-A353-638FDD310E8F}"/>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626223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1.1 Your personal experience</a:t>
            </a:r>
          </a:p>
        </p:txBody>
      </p:sp>
      <p:sp>
        <p:nvSpPr>
          <p:cNvPr id="3" name="Marcador de contenido 2"/>
          <p:cNvSpPr>
            <a:spLocks noGrp="1"/>
          </p:cNvSpPr>
          <p:nvPr>
            <p:ph idx="1"/>
          </p:nvPr>
        </p:nvSpPr>
        <p:spPr/>
        <p:txBody>
          <a:bodyPr>
            <a:normAutofit/>
          </a:bodyPr>
          <a:lstStyle/>
          <a:p>
            <a:endParaRPr lang="de-DE" dirty="0"/>
          </a:p>
          <a:p>
            <a:r>
              <a:rPr lang="en-US" dirty="0"/>
              <a:t>Think of a time you were assessed and it was a </a:t>
            </a:r>
            <a:r>
              <a:rPr lang="en-US" i="1" dirty="0"/>
              <a:t>positive</a:t>
            </a:r>
            <a:r>
              <a:rPr lang="en-US" dirty="0"/>
              <a:t> experience.</a:t>
            </a:r>
          </a:p>
          <a:p>
            <a:r>
              <a:rPr lang="en-US" dirty="0"/>
              <a:t>What made it positive?</a:t>
            </a:r>
          </a:p>
          <a:p>
            <a:endParaRPr lang="en-US" dirty="0"/>
          </a:p>
          <a:p>
            <a:r>
              <a:rPr lang="en-US" dirty="0"/>
              <a:t>Think of a time you were assessed and it was a </a:t>
            </a:r>
            <a:r>
              <a:rPr lang="en-US" i="1" dirty="0"/>
              <a:t>negative </a:t>
            </a:r>
            <a:r>
              <a:rPr lang="en-US" dirty="0"/>
              <a:t>experience</a:t>
            </a:r>
            <a:r>
              <a:rPr lang="en-US" i="1" dirty="0"/>
              <a:t>.</a:t>
            </a:r>
          </a:p>
          <a:p>
            <a:r>
              <a:rPr lang="en-US" dirty="0"/>
              <a:t>What made it negative?</a:t>
            </a:r>
          </a:p>
          <a:p>
            <a:endParaRPr lang="en-US" dirty="0"/>
          </a:p>
        </p:txBody>
      </p:sp>
      <p:sp>
        <p:nvSpPr>
          <p:cNvPr id="5" name="Marcador de número de diapositiva 4"/>
          <p:cNvSpPr>
            <a:spLocks noGrp="1"/>
          </p:cNvSpPr>
          <p:nvPr>
            <p:ph type="sldNum" sz="quarter" idx="11"/>
          </p:nvPr>
        </p:nvSpPr>
        <p:spPr/>
        <p:txBody>
          <a:bodyPr/>
          <a:lstStyle/>
          <a:p>
            <a:r>
              <a:rPr lang="es-ES_tradnl" sz="1200" dirty="0"/>
              <a:t>|  </a:t>
            </a:r>
            <a:fld id="{9DD0088F-7E4A-9C4B-9ED2-72FAF1293163}" type="slidenum">
              <a:rPr lang="es-ES_tradnl" smtClean="0"/>
              <a:pPr/>
              <a:t>4</a:t>
            </a:fld>
            <a:endParaRPr lang="es-ES_tradnl" dirty="0"/>
          </a:p>
        </p:txBody>
      </p:sp>
      <p:sp>
        <p:nvSpPr>
          <p:cNvPr id="4" name="Footer Placeholder 3">
            <a:extLst>
              <a:ext uri="{FF2B5EF4-FFF2-40B4-BE49-F238E27FC236}">
                <a16:creationId xmlns="" xmlns:a16="http://schemas.microsoft.com/office/drawing/2014/main" id="{5A516B1B-076D-F041-920C-6607A83F509C}"/>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pic>
        <p:nvPicPr>
          <p:cNvPr id="11" name="Imagen 22" descr="/Users/antquearm/Desktop/IncluSMe icons/Icons as JPEG/4-4.jpg">
            <a:extLst>
              <a:ext uri="{FF2B5EF4-FFF2-40B4-BE49-F238E27FC236}">
                <a16:creationId xmlns="" xmlns:a16="http://schemas.microsoft.com/office/drawing/2014/main" id="{827643C2-E15B-2A42-82AA-A41D00F2B59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31429" y="889904"/>
            <a:ext cx="467995" cy="467995"/>
          </a:xfrm>
          <a:prstGeom prst="rect">
            <a:avLst/>
          </a:prstGeom>
          <a:noFill/>
          <a:ln>
            <a:noFill/>
          </a:ln>
        </p:spPr>
      </p:pic>
      <p:pic>
        <p:nvPicPr>
          <p:cNvPr id="13" name="Imagen 11" descr="/Users/antquearm/Desktop/IncluSMe icons/Icons as JPEG/5.jpg">
            <a:extLst>
              <a:ext uri="{FF2B5EF4-FFF2-40B4-BE49-F238E27FC236}">
                <a16:creationId xmlns="" xmlns:a16="http://schemas.microsoft.com/office/drawing/2014/main" id="{B5057508-CDCD-104D-B09D-50E51D3964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627827" y="889904"/>
            <a:ext cx="467995" cy="467995"/>
          </a:xfrm>
          <a:prstGeom prst="rect">
            <a:avLst/>
          </a:prstGeom>
          <a:noFill/>
          <a:ln>
            <a:noFill/>
          </a:ln>
        </p:spPr>
      </p:pic>
      <p:pic>
        <p:nvPicPr>
          <p:cNvPr id="14" name="Bild 7" descr="C:\Users\Sophia\AppData\Local\Microsoft\Windows\Temporary Internet Files\Content.Word\3-1_5min_.png.png">
            <a:extLst>
              <a:ext uri="{FF2B5EF4-FFF2-40B4-BE49-F238E27FC236}">
                <a16:creationId xmlns="" xmlns:a16="http://schemas.microsoft.com/office/drawing/2014/main" id="{5D7D2214-593A-0C49-954F-AD6851B007E4}"/>
              </a:ext>
            </a:extLst>
          </p:cNvPr>
          <p:cNvPicPr/>
          <p:nvPr/>
        </p:nvPicPr>
        <p:blipFill>
          <a:blip r:embed="rId5" cstate="print"/>
          <a:stretch>
            <a:fillRect/>
          </a:stretch>
        </p:blipFill>
        <p:spPr bwMode="auto">
          <a:xfrm>
            <a:off x="6855460" y="889904"/>
            <a:ext cx="481330" cy="478790"/>
          </a:xfrm>
          <a:prstGeom prst="rect">
            <a:avLst/>
          </a:prstGeom>
          <a:noFill/>
          <a:ln w="9525">
            <a:noFill/>
            <a:miter lim="800000"/>
            <a:headEnd/>
            <a:tailEnd/>
          </a:ln>
        </p:spPr>
      </p:pic>
    </p:spTree>
    <p:extLst>
      <p:ext uri="{BB962C8B-B14F-4D97-AF65-F5344CB8AC3E}">
        <p14:creationId xmlns:p14="http://schemas.microsoft.com/office/powerpoint/2010/main" val="2109591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5.3:  Discuss</a:t>
            </a:r>
          </a:p>
        </p:txBody>
      </p:sp>
      <p:sp>
        <p:nvSpPr>
          <p:cNvPr id="3" name="Content Placeholder 2"/>
          <p:cNvSpPr>
            <a:spLocks noGrp="1"/>
          </p:cNvSpPr>
          <p:nvPr>
            <p:ph idx="1"/>
          </p:nvPr>
        </p:nvSpPr>
        <p:spPr/>
        <p:txBody>
          <a:bodyPr>
            <a:normAutofit/>
          </a:bodyPr>
          <a:lstStyle/>
          <a:p>
            <a:r>
              <a:rPr lang="en-US" dirty="0"/>
              <a:t>How is this cartoon related to assessment?</a:t>
            </a:r>
          </a:p>
          <a:p>
            <a:endParaRPr lang="en-US" dirty="0"/>
          </a:p>
          <a:p>
            <a:pPr algn="l"/>
            <a:r>
              <a:rPr lang="en-US" sz="2000" dirty="0"/>
              <a:t>Think of an assessment situation that describes inequity.  Think about how you could make the assessment fairer.  Share with your group.  Choose one situation to share with whole group.						</a:t>
            </a:r>
            <a:endParaRPr lang="en-US" dirty="0"/>
          </a:p>
          <a:p>
            <a:endParaRPr lang="en-US" dirty="0"/>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49</a:t>
            </a:fld>
            <a:endParaRPr lang="es-ES_tradnl" dirty="0"/>
          </a:p>
        </p:txBody>
      </p:sp>
      <p:pic>
        <p:nvPicPr>
          <p:cNvPr id="6" name="Picture 5" descr="C:\Users\User\AppData\Local\Temp\Temp1_IncluSMe icons_renamed (1).zip\IncluSMe icons\Icons as JPEG\3-5_timing-30min_.jpg">
            <a:extLst>
              <a:ext uri="{FF2B5EF4-FFF2-40B4-BE49-F238E27FC236}">
                <a16:creationId xmlns="" xmlns:a16="http://schemas.microsoft.com/office/drawing/2014/main" id="{DBCA9CAA-2524-A241-A46B-17C45D05C85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316095" y="867998"/>
            <a:ext cx="511810" cy="511810"/>
          </a:xfrm>
          <a:prstGeom prst="rect">
            <a:avLst/>
          </a:prstGeom>
          <a:noFill/>
          <a:ln>
            <a:noFill/>
          </a:ln>
        </p:spPr>
      </p:pic>
      <p:pic>
        <p:nvPicPr>
          <p:cNvPr id="7" name="Bild 27" descr="C:\Users\Sophia\AppData\Local\Microsoft\Windows\Temporary Internet Files\Content.Word\4-4_group_work_.png.png">
            <a:extLst>
              <a:ext uri="{FF2B5EF4-FFF2-40B4-BE49-F238E27FC236}">
                <a16:creationId xmlns="" xmlns:a16="http://schemas.microsoft.com/office/drawing/2014/main" id="{1DB386D3-FE15-2C4E-BFDB-9A401D2927D2}"/>
              </a:ext>
            </a:extLst>
          </p:cNvPr>
          <p:cNvPicPr/>
          <p:nvPr/>
        </p:nvPicPr>
        <p:blipFill>
          <a:blip r:embed="rId3" cstate="print"/>
          <a:stretch>
            <a:fillRect/>
          </a:stretch>
        </p:blipFill>
        <p:spPr bwMode="auto">
          <a:xfrm>
            <a:off x="3195650" y="800006"/>
            <a:ext cx="524510" cy="521335"/>
          </a:xfrm>
          <a:prstGeom prst="rect">
            <a:avLst/>
          </a:prstGeom>
          <a:noFill/>
          <a:ln w="9525">
            <a:noFill/>
            <a:miter lim="800000"/>
            <a:headEnd/>
            <a:tailEnd/>
          </a:ln>
        </p:spPr>
      </p:pic>
      <p:sp>
        <p:nvSpPr>
          <p:cNvPr id="4" name="Footer Placeholder 3">
            <a:extLst>
              <a:ext uri="{FF2B5EF4-FFF2-40B4-BE49-F238E27FC236}">
                <a16:creationId xmlns="" xmlns:a16="http://schemas.microsoft.com/office/drawing/2014/main" id="{E38F4DDD-D8C9-9743-9EFD-1D9972E16BC9}"/>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133680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5.4:  Discuss </a:t>
            </a:r>
          </a:p>
        </p:txBody>
      </p:sp>
      <p:sp>
        <p:nvSpPr>
          <p:cNvPr id="3" name="Content Placeholder 2"/>
          <p:cNvSpPr>
            <a:spLocks noGrp="1"/>
          </p:cNvSpPr>
          <p:nvPr>
            <p:ph sz="half" idx="1"/>
          </p:nvPr>
        </p:nvSpPr>
        <p:spPr>
          <a:xfrm>
            <a:off x="457200" y="1489294"/>
            <a:ext cx="8138352" cy="4636869"/>
          </a:xfrm>
        </p:spPr>
        <p:txBody>
          <a:bodyPr>
            <a:normAutofit fontScale="92500" lnSpcReduction="10000"/>
          </a:bodyPr>
          <a:lstStyle/>
          <a:p>
            <a:pPr marL="0" indent="0" algn="l">
              <a:buNone/>
            </a:pPr>
            <a:endParaRPr lang="en-US" dirty="0"/>
          </a:p>
          <a:p>
            <a:pPr marL="0" indent="0" algn="l">
              <a:buNone/>
            </a:pPr>
            <a:endParaRPr lang="en-US" dirty="0"/>
          </a:p>
          <a:p>
            <a:pPr marL="0" indent="0" algn="l">
              <a:buNone/>
            </a:pPr>
            <a:endParaRPr lang="en-US" dirty="0"/>
          </a:p>
          <a:p>
            <a:pPr marL="0" indent="0" algn="l">
              <a:buNone/>
            </a:pPr>
            <a:endParaRPr lang="en-US" sz="3400" dirty="0"/>
          </a:p>
          <a:p>
            <a:pPr marL="0" indent="0" algn="l">
              <a:buNone/>
            </a:pPr>
            <a:r>
              <a:rPr lang="en-US" sz="3400" dirty="0"/>
              <a:t>Everybody is a genius.  But if you judge a fish by its ability to climb a tree, it will live its whole life believing that it is stupid. </a:t>
            </a:r>
          </a:p>
          <a:p>
            <a:pPr marL="0" indent="0" algn="l">
              <a:buNone/>
            </a:pPr>
            <a:r>
              <a:rPr lang="en-US" i="1" dirty="0">
                <a:solidFill>
                  <a:srgbClr val="800000"/>
                </a:solidFill>
              </a:rPr>
              <a:t>Albert Einstein.</a:t>
            </a:r>
            <a:r>
              <a:rPr lang="en-US" dirty="0"/>
              <a:t>				</a:t>
            </a:r>
          </a:p>
          <a:p>
            <a:pPr algn="l"/>
            <a:endParaRPr lang="en-US" sz="2000" dirty="0"/>
          </a:p>
          <a:p>
            <a:pPr marL="0" indent="0" algn="l">
              <a:buNone/>
            </a:pPr>
            <a:endParaRPr lang="en-US" sz="2000" dirty="0"/>
          </a:p>
          <a:p>
            <a:pPr marL="0" indent="0" algn="l">
              <a:buNone/>
            </a:pPr>
            <a:r>
              <a:rPr lang="en-US" sz="2000" dirty="0"/>
              <a:t>		</a:t>
            </a:r>
            <a:endParaRPr lang="en-US" dirty="0"/>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50</a:t>
            </a:fld>
            <a:endParaRPr lang="es-ES_tradnl" dirty="0"/>
          </a:p>
        </p:txBody>
      </p:sp>
      <p:sp>
        <p:nvSpPr>
          <p:cNvPr id="6" name="TextBox 5"/>
          <p:cNvSpPr txBox="1"/>
          <p:nvPr/>
        </p:nvSpPr>
        <p:spPr>
          <a:xfrm>
            <a:off x="457200" y="1600200"/>
            <a:ext cx="8138352" cy="461665"/>
          </a:xfrm>
          <a:prstGeom prst="rect">
            <a:avLst/>
          </a:prstGeom>
          <a:noFill/>
        </p:spPr>
        <p:txBody>
          <a:bodyPr wrap="square" rtlCol="0">
            <a:spAutoFit/>
          </a:bodyPr>
          <a:lstStyle/>
          <a:p>
            <a:r>
              <a:rPr lang="en-US" sz="2400" dirty="0"/>
              <a:t>Discuss in your groups the implications of this statement:</a:t>
            </a:r>
          </a:p>
        </p:txBody>
      </p:sp>
      <p:pic>
        <p:nvPicPr>
          <p:cNvPr id="10" name="Bild 27" descr="C:\Users\Sophia\AppData\Local\Microsoft\Windows\Temporary Internet Files\Content.Word\4-4_group_work_.png.png">
            <a:extLst>
              <a:ext uri="{FF2B5EF4-FFF2-40B4-BE49-F238E27FC236}">
                <a16:creationId xmlns="" xmlns:a16="http://schemas.microsoft.com/office/drawing/2014/main" id="{37652BE4-DA37-454D-9F0D-B65E2BB04B0F}"/>
              </a:ext>
            </a:extLst>
          </p:cNvPr>
          <p:cNvPicPr/>
          <p:nvPr/>
        </p:nvPicPr>
        <p:blipFill>
          <a:blip r:embed="rId2" cstate="print"/>
          <a:stretch>
            <a:fillRect/>
          </a:stretch>
        </p:blipFill>
        <p:spPr bwMode="auto">
          <a:xfrm>
            <a:off x="2859319" y="766961"/>
            <a:ext cx="524510" cy="521335"/>
          </a:xfrm>
          <a:prstGeom prst="rect">
            <a:avLst/>
          </a:prstGeom>
          <a:noFill/>
          <a:ln w="9525">
            <a:noFill/>
            <a:miter lim="800000"/>
            <a:headEnd/>
            <a:tailEnd/>
          </a:ln>
        </p:spPr>
      </p:pic>
      <p:pic>
        <p:nvPicPr>
          <p:cNvPr id="11" name="Picture 10" descr="C:\Users\User\AppData\Local\Temp\Temp1_IncluSMe icons_renamed (1).zip\IncluSMe icons\Icons as JPEG\3-5_timing-30min_.jpg">
            <a:extLst>
              <a:ext uri="{FF2B5EF4-FFF2-40B4-BE49-F238E27FC236}">
                <a16:creationId xmlns="" xmlns:a16="http://schemas.microsoft.com/office/drawing/2014/main" id="{E09BA4AF-04A4-6141-9988-9D23ED8EE3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58440" y="771723"/>
            <a:ext cx="511810" cy="511810"/>
          </a:xfrm>
          <a:prstGeom prst="rect">
            <a:avLst/>
          </a:prstGeom>
          <a:noFill/>
          <a:ln>
            <a:noFill/>
          </a:ln>
        </p:spPr>
      </p:pic>
      <p:sp>
        <p:nvSpPr>
          <p:cNvPr id="4" name="Footer Placeholder 3">
            <a:extLst>
              <a:ext uri="{FF2B5EF4-FFF2-40B4-BE49-F238E27FC236}">
                <a16:creationId xmlns="" xmlns:a16="http://schemas.microsoft.com/office/drawing/2014/main" id="{F79F51BC-11D9-9840-B3D0-12AFC2A5D216}"/>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349171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Equality or Equity…</a:t>
            </a:r>
          </a:p>
        </p:txBody>
      </p:sp>
      <p:sp>
        <p:nvSpPr>
          <p:cNvPr id="3" name="Content Placeholder 2"/>
          <p:cNvSpPr>
            <a:spLocks noGrp="1"/>
          </p:cNvSpPr>
          <p:nvPr>
            <p:ph idx="1"/>
          </p:nvPr>
        </p:nvSpPr>
        <p:spPr/>
        <p:txBody>
          <a:bodyPr>
            <a:normAutofit/>
          </a:bodyPr>
          <a:lstStyle/>
          <a:p>
            <a:r>
              <a:rPr lang="en-US" dirty="0"/>
              <a:t>If we are committed to helping each child regardless of gender, class and race to succeed in the multicultural classroom, we need to accept that an uneven playing field exists.</a:t>
            </a:r>
          </a:p>
          <a:p>
            <a:endParaRPr lang="en-US" dirty="0"/>
          </a:p>
          <a:p>
            <a:r>
              <a:rPr lang="en-US" dirty="0"/>
              <a:t>We need to acknowledge that learning and assessment are not neutral by they are embedded within the social and cultural experiences of our students (Elwood &amp; Murphy, 2015).</a:t>
            </a:r>
          </a:p>
          <a:p>
            <a:endParaRPr lang="en-US" dirty="0"/>
          </a:p>
          <a:p>
            <a:endParaRPr lang="en-US" dirty="0"/>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51</a:t>
            </a:fld>
            <a:endParaRPr lang="es-ES_tradnl" dirty="0"/>
          </a:p>
        </p:txBody>
      </p:sp>
      <p:sp>
        <p:nvSpPr>
          <p:cNvPr id="4" name="Footer Placeholder 3">
            <a:extLst>
              <a:ext uri="{FF2B5EF4-FFF2-40B4-BE49-F238E27FC236}">
                <a16:creationId xmlns="" xmlns:a16="http://schemas.microsoft.com/office/drawing/2014/main" id="{9838D0B8-51DF-6942-B221-D53C7F5B04AA}"/>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653592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6. Assessment Strategies</a:t>
            </a:r>
          </a:p>
        </p:txBody>
      </p:sp>
    </p:spTree>
    <p:extLst>
      <p:ext uri="{BB962C8B-B14F-4D97-AF65-F5344CB8AC3E}">
        <p14:creationId xmlns:p14="http://schemas.microsoft.com/office/powerpoint/2010/main" val="398624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6.1 Re-examining our assessment practices </a:t>
            </a:r>
          </a:p>
        </p:txBody>
      </p:sp>
      <p:sp>
        <p:nvSpPr>
          <p:cNvPr id="3" name="Content Placeholder 2"/>
          <p:cNvSpPr>
            <a:spLocks noGrp="1"/>
          </p:cNvSpPr>
          <p:nvPr>
            <p:ph idx="1"/>
          </p:nvPr>
        </p:nvSpPr>
        <p:spPr/>
        <p:txBody>
          <a:bodyPr>
            <a:normAutofit/>
          </a:bodyPr>
          <a:lstStyle/>
          <a:p>
            <a:pPr algn="l"/>
            <a:r>
              <a:rPr lang="en-US" dirty="0"/>
              <a:t>As teachers we must re-examine our assessment practices both in the classroom and on a national level.</a:t>
            </a:r>
          </a:p>
          <a:p>
            <a:pPr algn="l"/>
            <a:endParaRPr lang="en-US" dirty="0"/>
          </a:p>
          <a:p>
            <a:pPr algn="l"/>
            <a:r>
              <a:rPr lang="en-US" dirty="0"/>
              <a:t>We need to think about individual students because in our mathematics and science classrooms every student must learn, and our </a:t>
            </a:r>
            <a:r>
              <a:rPr lang="en-US" b="1" dirty="0"/>
              <a:t>assessment must lead towards learning</a:t>
            </a:r>
            <a:r>
              <a:rPr lang="en-US" dirty="0"/>
              <a:t>.</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53</a:t>
            </a:fld>
            <a:endParaRPr lang="es-ES_tradnl" dirty="0"/>
          </a:p>
        </p:txBody>
      </p:sp>
      <p:pic>
        <p:nvPicPr>
          <p:cNvPr id="6" name="Bild 4" descr="C:\Users\Sophia\AppData\Local\Microsoft\Windows\Temporary Internet Files\Content.Word\2_student_activity_task_.png.png">
            <a:extLst>
              <a:ext uri="{FF2B5EF4-FFF2-40B4-BE49-F238E27FC236}">
                <a16:creationId xmlns="" xmlns:a16="http://schemas.microsoft.com/office/drawing/2014/main" id="{9363EA0A-2FB4-2E4B-9A6F-84D9EE4D3EEA}"/>
              </a:ext>
            </a:extLst>
          </p:cNvPr>
          <p:cNvPicPr/>
          <p:nvPr/>
        </p:nvPicPr>
        <p:blipFill>
          <a:blip r:embed="rId3" cstate="print"/>
          <a:srcRect/>
          <a:stretch>
            <a:fillRect/>
          </a:stretch>
        </p:blipFill>
        <p:spPr bwMode="auto">
          <a:xfrm>
            <a:off x="7404866" y="868315"/>
            <a:ext cx="514350" cy="511175"/>
          </a:xfrm>
          <a:prstGeom prst="rect">
            <a:avLst/>
          </a:prstGeom>
          <a:noFill/>
          <a:ln w="9525">
            <a:noFill/>
            <a:miter lim="800000"/>
            <a:headEnd/>
            <a:tailEnd/>
          </a:ln>
        </p:spPr>
      </p:pic>
      <p:pic>
        <p:nvPicPr>
          <p:cNvPr id="7" name="Bild 7" descr="C:\Users\Sophia\AppData\Local\Microsoft\Windows\Temporary Internet Files\Content.Word\3-1_5min_.png.png">
            <a:extLst>
              <a:ext uri="{FF2B5EF4-FFF2-40B4-BE49-F238E27FC236}">
                <a16:creationId xmlns="" xmlns:a16="http://schemas.microsoft.com/office/drawing/2014/main" id="{1CB4859A-ED22-A645-A086-59CF0192DD4F}"/>
              </a:ext>
            </a:extLst>
          </p:cNvPr>
          <p:cNvPicPr/>
          <p:nvPr/>
        </p:nvPicPr>
        <p:blipFill>
          <a:blip r:embed="rId4" cstate="print"/>
          <a:stretch>
            <a:fillRect/>
          </a:stretch>
        </p:blipFill>
        <p:spPr bwMode="auto">
          <a:xfrm>
            <a:off x="8348597" y="868315"/>
            <a:ext cx="481330" cy="478790"/>
          </a:xfrm>
          <a:prstGeom prst="rect">
            <a:avLst/>
          </a:prstGeom>
          <a:noFill/>
          <a:ln w="9525">
            <a:noFill/>
            <a:miter lim="800000"/>
            <a:headEnd/>
            <a:tailEnd/>
          </a:ln>
        </p:spPr>
      </p:pic>
      <p:sp>
        <p:nvSpPr>
          <p:cNvPr id="4" name="Footer Placeholder 3">
            <a:extLst>
              <a:ext uri="{FF2B5EF4-FFF2-40B4-BE49-F238E27FC236}">
                <a16:creationId xmlns="" xmlns:a16="http://schemas.microsoft.com/office/drawing/2014/main" id="{3CF02ADF-086A-A446-8790-CEF60804DA4A}"/>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332135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Framework to support ‘fairer’ assessment </a:t>
            </a:r>
          </a:p>
        </p:txBody>
      </p:sp>
      <p:sp>
        <p:nvSpPr>
          <p:cNvPr id="3" name="Content Placeholder 2"/>
          <p:cNvSpPr>
            <a:spLocks noGrp="1"/>
          </p:cNvSpPr>
          <p:nvPr>
            <p:ph idx="1"/>
          </p:nvPr>
        </p:nvSpPr>
        <p:spPr/>
        <p:txBody>
          <a:bodyPr>
            <a:normAutofit/>
          </a:bodyPr>
          <a:lstStyle/>
          <a:p>
            <a:r>
              <a:rPr lang="en-US" dirty="0"/>
              <a:t>As teachers many of the decisions we take about assessment are made to benefit the majority of our students, without paying attention to the different cultures of our students.</a:t>
            </a:r>
          </a:p>
          <a:p>
            <a:endParaRPr lang="en-US" dirty="0"/>
          </a:p>
          <a:p>
            <a:r>
              <a:rPr lang="en-US" dirty="0"/>
              <a:t>The first step towards ‘fairer’ assessment practices is to be able to </a:t>
            </a:r>
            <a:r>
              <a:rPr lang="en-US" dirty="0" err="1"/>
              <a:t>recognise</a:t>
            </a:r>
            <a:r>
              <a:rPr lang="en-US" dirty="0"/>
              <a:t> the differences, accept them and celebrate them.</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54</a:t>
            </a:fld>
            <a:endParaRPr lang="es-ES_tradnl" dirty="0"/>
          </a:p>
        </p:txBody>
      </p:sp>
      <p:sp>
        <p:nvSpPr>
          <p:cNvPr id="4" name="Footer Placeholder 3">
            <a:extLst>
              <a:ext uri="{FF2B5EF4-FFF2-40B4-BE49-F238E27FC236}">
                <a16:creationId xmlns="" xmlns:a16="http://schemas.microsoft.com/office/drawing/2014/main" id="{655A3E09-2E5E-064C-9C30-42F92E62F7A3}"/>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9794665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6.2: Groups I identify with</a:t>
            </a:r>
          </a:p>
        </p:txBody>
      </p:sp>
      <p:sp>
        <p:nvSpPr>
          <p:cNvPr id="3" name="Content Placeholder 2"/>
          <p:cNvSpPr>
            <a:spLocks noGrp="1"/>
          </p:cNvSpPr>
          <p:nvPr>
            <p:ph idx="1"/>
          </p:nvPr>
        </p:nvSpPr>
        <p:spPr/>
        <p:txBody>
          <a:bodyPr>
            <a:normAutofit/>
          </a:bodyPr>
          <a:lstStyle/>
          <a:p>
            <a:r>
              <a:rPr lang="en-US" dirty="0"/>
              <a:t>			</a:t>
            </a:r>
          </a:p>
          <a:p>
            <a:endParaRPr lang="en-US" dirty="0"/>
          </a:p>
          <a:p>
            <a:r>
              <a:rPr lang="en-US" dirty="0"/>
              <a:t>Can we define culture?</a:t>
            </a:r>
          </a:p>
          <a:p>
            <a:r>
              <a:rPr lang="en-US" dirty="0"/>
              <a:t>Let’s work on this short activity.</a:t>
            </a:r>
          </a:p>
          <a:p>
            <a:endParaRPr lang="en-US" dirty="0"/>
          </a:p>
          <a:p>
            <a:endParaRPr lang="en-US" dirty="0"/>
          </a:p>
          <a:p>
            <a:endParaRPr lang="en-US" dirty="0"/>
          </a:p>
          <a:p>
            <a:endParaRPr lang="en-US" dirty="0"/>
          </a:p>
          <a:p>
            <a:endParaRPr lang="en-US" dirty="0"/>
          </a:p>
          <a:p>
            <a:endParaRPr lang="en-US" dirty="0"/>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55</a:t>
            </a:fld>
            <a:endParaRPr lang="es-ES_tradnl" dirty="0"/>
          </a:p>
        </p:txBody>
      </p:sp>
      <p:pic>
        <p:nvPicPr>
          <p:cNvPr id="7" name="Picture 6" descr="C:\Users\User\AppData\Local\Temp\Temp1_IncluSMe icons_renamed (1).zip\IncluSMe icons\Icons as JPEG\3-5_timing-30min_.jpg">
            <a:extLst>
              <a:ext uri="{FF2B5EF4-FFF2-40B4-BE49-F238E27FC236}">
                <a16:creationId xmlns="" xmlns:a16="http://schemas.microsoft.com/office/drawing/2014/main" id="{9FA7F5EF-B254-7944-8498-46717C241FA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37183" y="883238"/>
            <a:ext cx="511810" cy="511810"/>
          </a:xfrm>
          <a:prstGeom prst="rect">
            <a:avLst/>
          </a:prstGeom>
          <a:noFill/>
          <a:ln>
            <a:noFill/>
          </a:ln>
        </p:spPr>
      </p:pic>
      <p:pic>
        <p:nvPicPr>
          <p:cNvPr id="8" name="Imagen 22" descr="/Users/antquearm/Desktop/IncluSMe icons/Icons as JPEG/4-4.jpg">
            <a:extLst>
              <a:ext uri="{FF2B5EF4-FFF2-40B4-BE49-F238E27FC236}">
                <a16:creationId xmlns="" xmlns:a16="http://schemas.microsoft.com/office/drawing/2014/main" id="{3BA85BA3-ACDA-5B4B-9BC4-886DFE6FEC8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5500" y="889905"/>
            <a:ext cx="467995" cy="467995"/>
          </a:xfrm>
          <a:prstGeom prst="rect">
            <a:avLst/>
          </a:prstGeom>
          <a:noFill/>
          <a:ln>
            <a:noFill/>
          </a:ln>
        </p:spPr>
      </p:pic>
      <p:pic>
        <p:nvPicPr>
          <p:cNvPr id="10" name="Imagen 18" descr="../IncluSMe%20icons/Sophya/IncluSMe%20icons/Icons%20as%20JPEG/2_student_activity_task_.jpg">
            <a:extLst>
              <a:ext uri="{FF2B5EF4-FFF2-40B4-BE49-F238E27FC236}">
                <a16:creationId xmlns="" xmlns:a16="http://schemas.microsoft.com/office/drawing/2014/main" id="{845CDEB1-B6CD-F445-ACB1-1BF9CD177CA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2402" y="896573"/>
            <a:ext cx="467995" cy="467995"/>
          </a:xfrm>
          <a:prstGeom prst="rect">
            <a:avLst/>
          </a:prstGeom>
          <a:noFill/>
          <a:ln>
            <a:noFill/>
          </a:ln>
        </p:spPr>
      </p:pic>
      <p:pic>
        <p:nvPicPr>
          <p:cNvPr id="12" name="Picture 11" descr="C:\Users\User\AppData\Local\Temp\Temp1_IncluSMe icons_renamed (1).zip\IncluSMe icons\Icons as JPEG\4-1_single_work-grouping_class_.jpg">
            <a:extLst>
              <a:ext uri="{FF2B5EF4-FFF2-40B4-BE49-F238E27FC236}">
                <a16:creationId xmlns="" xmlns:a16="http://schemas.microsoft.com/office/drawing/2014/main" id="{76A323BA-1BD8-F148-8A4B-5131729AA29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665969" y="883238"/>
            <a:ext cx="481330" cy="481330"/>
          </a:xfrm>
          <a:prstGeom prst="rect">
            <a:avLst/>
          </a:prstGeom>
          <a:noFill/>
          <a:ln>
            <a:noFill/>
          </a:ln>
        </p:spPr>
      </p:pic>
      <p:sp>
        <p:nvSpPr>
          <p:cNvPr id="4" name="Footer Placeholder 3">
            <a:extLst>
              <a:ext uri="{FF2B5EF4-FFF2-40B4-BE49-F238E27FC236}">
                <a16:creationId xmlns="" xmlns:a16="http://schemas.microsoft.com/office/drawing/2014/main" id="{F54F6BF7-695D-504C-9303-78F7243B0698}"/>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859989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C66BA73A-9C8E-6946-B13F-F3A39DFA89E1}"/>
              </a:ext>
            </a:extLst>
          </p:cNvPr>
          <p:cNvSpPr>
            <a:spLocks noGrp="1"/>
          </p:cNvSpPr>
          <p:nvPr>
            <p:ph type="sldNum" sz="quarter" idx="12"/>
          </p:nvPr>
        </p:nvSpPr>
        <p:spPr/>
        <p:txBody>
          <a:bodyPr/>
          <a:lstStyle/>
          <a:p>
            <a:fld id="{64BE188E-9427-3D41-8B37-701D817D5058}" type="slidenum">
              <a:rPr lang="en-US" smtClean="0"/>
              <a:t>56</a:t>
            </a:fld>
            <a:endParaRPr lang="en-US"/>
          </a:p>
        </p:txBody>
      </p:sp>
      <p:sp>
        <p:nvSpPr>
          <p:cNvPr id="3" name="Oval 2">
            <a:extLst>
              <a:ext uri="{FF2B5EF4-FFF2-40B4-BE49-F238E27FC236}">
                <a16:creationId xmlns="" xmlns:a16="http://schemas.microsoft.com/office/drawing/2014/main" id="{A7082618-0371-5E48-A5F8-42EF31C762B2}"/>
              </a:ext>
            </a:extLst>
          </p:cNvPr>
          <p:cNvSpPr/>
          <p:nvPr/>
        </p:nvSpPr>
        <p:spPr>
          <a:xfrm>
            <a:off x="3576918" y="1954306"/>
            <a:ext cx="2214282" cy="2330823"/>
          </a:xfrm>
          <a:prstGeom prst="ellipse">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 xmlns:a16="http://schemas.microsoft.com/office/drawing/2014/main" id="{54B684AB-A525-514F-B848-F1B34E4DE42D}"/>
              </a:ext>
            </a:extLst>
          </p:cNvPr>
          <p:cNvSpPr/>
          <p:nvPr/>
        </p:nvSpPr>
        <p:spPr>
          <a:xfrm>
            <a:off x="663389" y="672353"/>
            <a:ext cx="1703294" cy="1819835"/>
          </a:xfrm>
          <a:prstGeom prst="ellipse">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 xmlns:a16="http://schemas.microsoft.com/office/drawing/2014/main" id="{6179ED00-F37F-7F40-AC31-50D56A9D7497}"/>
              </a:ext>
            </a:extLst>
          </p:cNvPr>
          <p:cNvSpPr/>
          <p:nvPr/>
        </p:nvSpPr>
        <p:spPr>
          <a:xfrm>
            <a:off x="6840071" y="4105834"/>
            <a:ext cx="1703294" cy="1819835"/>
          </a:xfrm>
          <a:prstGeom prst="ellipse">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 xmlns:a16="http://schemas.microsoft.com/office/drawing/2014/main" id="{57D11ED6-5148-6843-AD8A-28D07B7C2FA6}"/>
              </a:ext>
            </a:extLst>
          </p:cNvPr>
          <p:cNvSpPr/>
          <p:nvPr/>
        </p:nvSpPr>
        <p:spPr>
          <a:xfrm>
            <a:off x="663389" y="4105835"/>
            <a:ext cx="1703294" cy="1819835"/>
          </a:xfrm>
          <a:prstGeom prst="ellipse">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 xmlns:a16="http://schemas.microsoft.com/office/drawing/2014/main" id="{9461F151-6795-374D-82E0-1440DCE46C11}"/>
              </a:ext>
            </a:extLst>
          </p:cNvPr>
          <p:cNvSpPr/>
          <p:nvPr/>
        </p:nvSpPr>
        <p:spPr>
          <a:xfrm>
            <a:off x="6686836" y="672353"/>
            <a:ext cx="1703294" cy="1819835"/>
          </a:xfrm>
          <a:prstGeom prst="ellipse">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 xmlns:a16="http://schemas.microsoft.com/office/drawing/2014/main" id="{DF8B78FE-B0B6-F549-A289-789E81C840C9}"/>
              </a:ext>
            </a:extLst>
          </p:cNvPr>
          <p:cNvCxnSpPr/>
          <p:nvPr/>
        </p:nvCxnSpPr>
        <p:spPr>
          <a:xfrm>
            <a:off x="2294965" y="2034988"/>
            <a:ext cx="1281953" cy="7978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 xmlns:a16="http://schemas.microsoft.com/office/drawing/2014/main" id="{BB21D9FC-E532-A247-B8DF-01F9DD849D3D}"/>
              </a:ext>
            </a:extLst>
          </p:cNvPr>
          <p:cNvCxnSpPr>
            <a:cxnSpLocks/>
          </p:cNvCxnSpPr>
          <p:nvPr/>
        </p:nvCxnSpPr>
        <p:spPr>
          <a:xfrm flipH="1">
            <a:off x="2366684" y="3854823"/>
            <a:ext cx="1416422" cy="9054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 xmlns:a16="http://schemas.microsoft.com/office/drawing/2014/main" id="{82E78792-4557-2043-92A7-2FBD87851E41}"/>
              </a:ext>
            </a:extLst>
          </p:cNvPr>
          <p:cNvCxnSpPr/>
          <p:nvPr/>
        </p:nvCxnSpPr>
        <p:spPr>
          <a:xfrm flipV="1">
            <a:off x="5791200" y="2209800"/>
            <a:ext cx="1048871" cy="7037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 xmlns:a16="http://schemas.microsoft.com/office/drawing/2014/main" id="{5C0B1A00-8A39-514E-8191-F065A0BB8475}"/>
              </a:ext>
            </a:extLst>
          </p:cNvPr>
          <p:cNvCxnSpPr>
            <a:cxnSpLocks/>
            <a:stCxn id="3" idx="5"/>
          </p:cNvCxnSpPr>
          <p:nvPr/>
        </p:nvCxnSpPr>
        <p:spPr>
          <a:xfrm>
            <a:off x="5466926" y="3943788"/>
            <a:ext cx="1373145" cy="915083"/>
          </a:xfrm>
          <a:prstGeom prst="line">
            <a:avLst/>
          </a:prstGeom>
        </p:spPr>
        <p:style>
          <a:lnRef idx="2">
            <a:schemeClr val="accent1"/>
          </a:lnRef>
          <a:fillRef idx="0">
            <a:schemeClr val="accent1"/>
          </a:fillRef>
          <a:effectRef idx="1">
            <a:schemeClr val="accent1"/>
          </a:effectRef>
          <a:fontRef idx="minor">
            <a:schemeClr val="tx1"/>
          </a:fontRef>
        </p:style>
      </p:cxnSp>
      <p:sp>
        <p:nvSpPr>
          <p:cNvPr id="8" name="Footer Placeholder 7">
            <a:extLst>
              <a:ext uri="{FF2B5EF4-FFF2-40B4-BE49-F238E27FC236}">
                <a16:creationId xmlns="" xmlns:a16="http://schemas.microsoft.com/office/drawing/2014/main" id="{3C135DCF-D07A-554A-8344-CE947BBC4D32}"/>
              </a:ext>
            </a:extLst>
          </p:cNvPr>
          <p:cNvSpPr>
            <a:spLocks noGrp="1"/>
          </p:cNvSpPr>
          <p:nvPr>
            <p:ph type="ftr" sz="quarter" idx="11"/>
          </p:nvPr>
        </p:nvSpPr>
        <p:spPr/>
        <p:txBody>
          <a:bodyPr/>
          <a:lstStyle/>
          <a:p>
            <a:r>
              <a:rPr lang="en-US"/>
              <a:t>ASSESSMENT IN MULTICULTURAL CONTEXTS</a:t>
            </a:r>
          </a:p>
        </p:txBody>
      </p:sp>
    </p:spTree>
    <p:extLst>
      <p:ext uri="{BB962C8B-B14F-4D97-AF65-F5344CB8AC3E}">
        <p14:creationId xmlns:p14="http://schemas.microsoft.com/office/powerpoint/2010/main" val="42052501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Place your name at the center circle.</a:t>
            </a:r>
          </a:p>
          <a:p>
            <a:pPr marL="0" indent="0">
              <a:buNone/>
            </a:pPr>
            <a:endParaRPr lang="en-US" dirty="0"/>
          </a:p>
          <a:p>
            <a:r>
              <a:rPr lang="en-US" dirty="0"/>
              <a:t>Write other important aspects of who you are in each of the satellite circles (something that identifies you such as British, German, Maltese, athlete, teacher, scientist) or any other descriptor with which you identify.</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57</a:t>
            </a:fld>
            <a:endParaRPr lang="es-ES_tradnl" dirty="0"/>
          </a:p>
        </p:txBody>
      </p:sp>
      <p:sp>
        <p:nvSpPr>
          <p:cNvPr id="4" name="Footer Placeholder 3">
            <a:extLst>
              <a:ext uri="{FF2B5EF4-FFF2-40B4-BE49-F238E27FC236}">
                <a16:creationId xmlns="" xmlns:a16="http://schemas.microsoft.com/office/drawing/2014/main" id="{402E97EE-6A4A-E846-9E8B-C09BC5A8C281}"/>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3776908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Based on what you have written would you identify yourself with one or more specific groups?</a:t>
            </a:r>
          </a:p>
          <a:p>
            <a:r>
              <a:rPr lang="en-US" dirty="0"/>
              <a:t>Share the contents of the circles with the whole group.</a:t>
            </a:r>
          </a:p>
          <a:p>
            <a:r>
              <a:rPr lang="en-US" dirty="0"/>
              <a:t>How many different groups can be formed from all the participants? How many groups do you fit in?</a:t>
            </a:r>
          </a:p>
          <a:p>
            <a:r>
              <a:rPr lang="en-US" dirty="0"/>
              <a:t>How may this help us focus on similarities rather than differences between our students?</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58</a:t>
            </a:fld>
            <a:endParaRPr lang="es-ES_tradnl" dirty="0"/>
          </a:p>
        </p:txBody>
      </p:sp>
      <p:sp>
        <p:nvSpPr>
          <p:cNvPr id="4" name="Footer Placeholder 3">
            <a:extLst>
              <a:ext uri="{FF2B5EF4-FFF2-40B4-BE49-F238E27FC236}">
                <a16:creationId xmlns="" xmlns:a16="http://schemas.microsoft.com/office/drawing/2014/main" id="{CF678D61-CF81-2A4D-BE19-43FB8239BE5B}"/>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393808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1.2: </a:t>
            </a:r>
            <a:r>
              <a:rPr lang="de-DE" dirty="0" err="1"/>
              <a:t>Reflection</a:t>
            </a:r>
            <a:r>
              <a:rPr lang="de-DE" dirty="0"/>
              <a:t> </a:t>
            </a:r>
            <a:endParaRPr lang="en-US" dirty="0"/>
          </a:p>
        </p:txBody>
      </p:sp>
      <p:sp>
        <p:nvSpPr>
          <p:cNvPr id="3" name="Content Placeholder 2"/>
          <p:cNvSpPr>
            <a:spLocks noGrp="1"/>
          </p:cNvSpPr>
          <p:nvPr>
            <p:ph idx="1"/>
          </p:nvPr>
        </p:nvSpPr>
        <p:spPr/>
        <p:txBody>
          <a:bodyPr>
            <a:normAutofit fontScale="85000" lnSpcReduction="20000"/>
          </a:bodyPr>
          <a:lstStyle/>
          <a:p>
            <a:endParaRPr lang="en-US" dirty="0"/>
          </a:p>
          <a:p>
            <a:r>
              <a:rPr lang="en-US" sz="3300" dirty="0"/>
              <a:t>What was the impact of each assessment experience?</a:t>
            </a:r>
          </a:p>
          <a:p>
            <a:endParaRPr lang="en-US" sz="3300" dirty="0"/>
          </a:p>
          <a:p>
            <a:r>
              <a:rPr lang="en-US" sz="3300" dirty="0"/>
              <a:t>Think of a phrase or sentence that best describes your experience.                       </a:t>
            </a:r>
          </a:p>
          <a:p>
            <a:endParaRPr lang="en-US" dirty="0"/>
          </a:p>
          <a:p>
            <a:endParaRPr lang="en-US" dirty="0"/>
          </a:p>
          <a:p>
            <a:endParaRPr lang="en-US" dirty="0"/>
          </a:p>
          <a:p>
            <a:r>
              <a:rPr lang="en-US" dirty="0"/>
              <a:t>In your groups choose your </a:t>
            </a:r>
            <a:r>
              <a:rPr lang="en-US" dirty="0" err="1"/>
              <a:t>favourite</a:t>
            </a:r>
            <a:r>
              <a:rPr lang="en-US" dirty="0"/>
              <a:t> phrase and 			 </a:t>
            </a:r>
          </a:p>
          <a:p>
            <a:r>
              <a:rPr lang="en-US" dirty="0"/>
              <a:t>write it down.				         					</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5</a:t>
            </a:fld>
            <a:endParaRPr lang="es-ES_tradnl" dirty="0"/>
          </a:p>
        </p:txBody>
      </p:sp>
      <p:sp>
        <p:nvSpPr>
          <p:cNvPr id="4" name="Footer Placeholder 3">
            <a:extLst>
              <a:ext uri="{FF2B5EF4-FFF2-40B4-BE49-F238E27FC236}">
                <a16:creationId xmlns="" xmlns:a16="http://schemas.microsoft.com/office/drawing/2014/main" id="{C70BE5F5-3D3D-684F-873E-7CAD2EFC5A45}"/>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pic>
        <p:nvPicPr>
          <p:cNvPr id="7" name="Bild 7" descr="C:\Users\Sophia\AppData\Local\Microsoft\Windows\Temporary Internet Files\Content.Word\3-1_5min_.png.png">
            <a:extLst>
              <a:ext uri="{FF2B5EF4-FFF2-40B4-BE49-F238E27FC236}">
                <a16:creationId xmlns="" xmlns:a16="http://schemas.microsoft.com/office/drawing/2014/main" id="{2BFFF5ED-52CF-2541-98F4-7CA436A696C9}"/>
              </a:ext>
            </a:extLst>
          </p:cNvPr>
          <p:cNvPicPr/>
          <p:nvPr/>
        </p:nvPicPr>
        <p:blipFill>
          <a:blip r:embed="rId2" cstate="print"/>
          <a:stretch>
            <a:fillRect/>
          </a:stretch>
        </p:blipFill>
        <p:spPr bwMode="auto">
          <a:xfrm>
            <a:off x="5772150" y="884508"/>
            <a:ext cx="481330" cy="478790"/>
          </a:xfrm>
          <a:prstGeom prst="rect">
            <a:avLst/>
          </a:prstGeom>
          <a:noFill/>
          <a:ln w="9525">
            <a:noFill/>
            <a:miter lim="800000"/>
            <a:headEnd/>
            <a:tailEnd/>
          </a:ln>
        </p:spPr>
      </p:pic>
      <p:pic>
        <p:nvPicPr>
          <p:cNvPr id="8" name="Imagen 11" descr="/Users/antquearm/Desktop/IncluSMe icons/Icons as JPEG/5.jpg">
            <a:extLst>
              <a:ext uri="{FF2B5EF4-FFF2-40B4-BE49-F238E27FC236}">
                <a16:creationId xmlns="" xmlns:a16="http://schemas.microsoft.com/office/drawing/2014/main" id="{34D0C25E-C694-AB4A-AEBE-DE99C089CAC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42549" y="884508"/>
            <a:ext cx="467995" cy="467995"/>
          </a:xfrm>
          <a:prstGeom prst="rect">
            <a:avLst/>
          </a:prstGeom>
          <a:noFill/>
          <a:ln>
            <a:noFill/>
          </a:ln>
        </p:spPr>
      </p:pic>
      <p:pic>
        <p:nvPicPr>
          <p:cNvPr id="10" name="Imagen 22" descr="/Users/antquearm/Desktop/IncluSMe icons/Icons as JPEG/4-4.jpg">
            <a:extLst>
              <a:ext uri="{FF2B5EF4-FFF2-40B4-BE49-F238E27FC236}">
                <a16:creationId xmlns="" xmlns:a16="http://schemas.microsoft.com/office/drawing/2014/main" id="{CDD6CC0E-DAD1-5B42-BE78-BB3976CAD3E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04005" y="895303"/>
            <a:ext cx="467995" cy="467995"/>
          </a:xfrm>
          <a:prstGeom prst="rect">
            <a:avLst/>
          </a:prstGeom>
          <a:noFill/>
          <a:ln>
            <a:noFill/>
          </a:ln>
        </p:spPr>
      </p:pic>
    </p:spTree>
    <p:extLst>
      <p:ext uri="{BB962C8B-B14F-4D97-AF65-F5344CB8AC3E}">
        <p14:creationId xmlns:p14="http://schemas.microsoft.com/office/powerpoint/2010/main" val="1330296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Culture can be defined as…</a:t>
            </a:r>
          </a:p>
        </p:txBody>
      </p:sp>
      <p:sp>
        <p:nvSpPr>
          <p:cNvPr id="3" name="Content Placeholder 2"/>
          <p:cNvSpPr>
            <a:spLocks noGrp="1"/>
          </p:cNvSpPr>
          <p:nvPr>
            <p:ph idx="1"/>
          </p:nvPr>
        </p:nvSpPr>
        <p:spPr/>
        <p:txBody>
          <a:bodyPr/>
          <a:lstStyle/>
          <a:p>
            <a:r>
              <a:rPr lang="en-US" dirty="0"/>
              <a:t>The explicit elements that makes people identifiable to a specific group(s) including </a:t>
            </a:r>
            <a:r>
              <a:rPr lang="en-US" dirty="0" err="1"/>
              <a:t>behaviours</a:t>
            </a:r>
            <a:r>
              <a:rPr lang="en-US" dirty="0"/>
              <a:t>, practices, customs, roles, attitudes, appearance, expressions of identity, language, housing region, heritage, race/ethnicity, rituals, religion… (Montenegro and Jankowski, 2017)</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59</a:t>
            </a:fld>
            <a:endParaRPr lang="es-ES_tradnl" dirty="0"/>
          </a:p>
        </p:txBody>
      </p:sp>
      <p:sp>
        <p:nvSpPr>
          <p:cNvPr id="4" name="Footer Placeholder 3">
            <a:extLst>
              <a:ext uri="{FF2B5EF4-FFF2-40B4-BE49-F238E27FC236}">
                <a16:creationId xmlns="" xmlns:a16="http://schemas.microsoft.com/office/drawing/2014/main" id="{99E94CFC-82DC-544C-81C7-1D5DC3176164}"/>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2446966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can also mean…</a:t>
            </a:r>
          </a:p>
        </p:txBody>
      </p:sp>
      <p:sp>
        <p:nvSpPr>
          <p:cNvPr id="3" name="Content Placeholder 2"/>
          <p:cNvSpPr>
            <a:spLocks noGrp="1"/>
          </p:cNvSpPr>
          <p:nvPr>
            <p:ph idx="1"/>
          </p:nvPr>
        </p:nvSpPr>
        <p:spPr/>
        <p:txBody>
          <a:bodyPr/>
          <a:lstStyle/>
          <a:p>
            <a:r>
              <a:rPr lang="en-US" dirty="0"/>
              <a:t>The cognitive elements or ways that the lived experiences of a group of people affect their acquisition of knowledge, </a:t>
            </a:r>
            <a:r>
              <a:rPr lang="en-US" dirty="0" err="1"/>
              <a:t>behaviour</a:t>
            </a:r>
            <a:r>
              <a:rPr lang="en-US" dirty="0"/>
              <a:t>, cognition, communication, expression of knowledge, perceptions of self and others and so on.</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60</a:t>
            </a:fld>
            <a:endParaRPr lang="es-ES_tradnl" dirty="0"/>
          </a:p>
        </p:txBody>
      </p:sp>
      <p:sp>
        <p:nvSpPr>
          <p:cNvPr id="4" name="Footer Placeholder 3">
            <a:extLst>
              <a:ext uri="{FF2B5EF4-FFF2-40B4-BE49-F238E27FC236}">
                <a16:creationId xmlns="" xmlns:a16="http://schemas.microsoft.com/office/drawing/2014/main" id="{1180CFB3-F216-A04A-AAFE-DE9915F4A7E1}"/>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956811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6.3: Case study</a:t>
            </a:r>
          </a:p>
        </p:txBody>
      </p:sp>
      <p:sp>
        <p:nvSpPr>
          <p:cNvPr id="3" name="Content Placeholder 2"/>
          <p:cNvSpPr>
            <a:spLocks noGrp="1"/>
          </p:cNvSpPr>
          <p:nvPr>
            <p:ph idx="1"/>
          </p:nvPr>
        </p:nvSpPr>
        <p:spPr>
          <a:xfrm>
            <a:off x="546538" y="1447800"/>
            <a:ext cx="8146863" cy="4525963"/>
          </a:xfrm>
        </p:spPr>
        <p:txBody>
          <a:bodyPr>
            <a:normAutofit/>
          </a:bodyPr>
          <a:lstStyle/>
          <a:p>
            <a:pPr marL="0" indent="0">
              <a:buNone/>
            </a:pPr>
            <a:r>
              <a:rPr lang="en-US" dirty="0"/>
              <a:t>Read an excerpt from the teacher’s (Ms. Maria) journal. In your group, discuss what differences you notice among the students.  Is the teacher taking into account of these differences when assessing the students? </a:t>
            </a:r>
          </a:p>
          <a:p>
            <a:pPr marL="0" indent="0">
              <a:buNone/>
            </a:pPr>
            <a:endParaRPr lang="en-US" dirty="0">
              <a:hlinkClick r:id="rId2"/>
            </a:endParaRPr>
          </a:p>
          <a:p>
            <a:endParaRPr lang="en-US" dirty="0"/>
          </a:p>
          <a:p>
            <a:endParaRPr lang="en-US" dirty="0"/>
          </a:p>
          <a:p>
            <a:endParaRPr lang="en-US" dirty="0"/>
          </a:p>
          <a:p>
            <a:endParaRPr lang="en-US" dirty="0"/>
          </a:p>
          <a:p>
            <a:endParaRPr lang="en-US" dirty="0"/>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61</a:t>
            </a:fld>
            <a:endParaRPr lang="es-ES_tradnl" dirty="0"/>
          </a:p>
        </p:txBody>
      </p:sp>
      <p:pic>
        <p:nvPicPr>
          <p:cNvPr id="8" name="Bild 27" descr="C:\Users\Sophia\AppData\Local\Microsoft\Windows\Temporary Internet Files\Content.Word\4-4_group_work_.png.png">
            <a:extLst>
              <a:ext uri="{FF2B5EF4-FFF2-40B4-BE49-F238E27FC236}">
                <a16:creationId xmlns="" xmlns:a16="http://schemas.microsoft.com/office/drawing/2014/main" id="{35CCEC62-9597-C541-99E7-9D2421C37BAD}"/>
              </a:ext>
            </a:extLst>
          </p:cNvPr>
          <p:cNvPicPr/>
          <p:nvPr/>
        </p:nvPicPr>
        <p:blipFill>
          <a:blip r:embed="rId3" cstate="print"/>
          <a:stretch>
            <a:fillRect/>
          </a:stretch>
        </p:blipFill>
        <p:spPr bwMode="auto">
          <a:xfrm>
            <a:off x="3936453" y="868315"/>
            <a:ext cx="514350" cy="511175"/>
          </a:xfrm>
          <a:prstGeom prst="rect">
            <a:avLst/>
          </a:prstGeom>
          <a:noFill/>
          <a:ln w="9525">
            <a:noFill/>
            <a:miter lim="800000"/>
            <a:headEnd/>
            <a:tailEnd/>
          </a:ln>
        </p:spPr>
      </p:pic>
      <p:pic>
        <p:nvPicPr>
          <p:cNvPr id="9" name="Bild 7" descr="C:\Users\Sophia\AppData\Local\Microsoft\Windows\Temporary Internet Files\Content.Word\3-1_5min_.png.png">
            <a:extLst>
              <a:ext uri="{FF2B5EF4-FFF2-40B4-BE49-F238E27FC236}">
                <a16:creationId xmlns="" xmlns:a16="http://schemas.microsoft.com/office/drawing/2014/main" id="{B6A79487-D67F-D141-95E5-32461C1DBF7E}"/>
              </a:ext>
            </a:extLst>
          </p:cNvPr>
          <p:cNvPicPr/>
          <p:nvPr/>
        </p:nvPicPr>
        <p:blipFill>
          <a:blip r:embed="rId4" cstate="print"/>
          <a:stretch>
            <a:fillRect/>
          </a:stretch>
        </p:blipFill>
        <p:spPr bwMode="auto">
          <a:xfrm>
            <a:off x="5846806" y="884508"/>
            <a:ext cx="481330" cy="478790"/>
          </a:xfrm>
          <a:prstGeom prst="rect">
            <a:avLst/>
          </a:prstGeom>
          <a:noFill/>
          <a:ln w="9525">
            <a:noFill/>
            <a:miter lim="800000"/>
            <a:headEnd/>
            <a:tailEnd/>
          </a:ln>
        </p:spPr>
      </p:pic>
      <p:sp>
        <p:nvSpPr>
          <p:cNvPr id="4" name="Footer Placeholder 3">
            <a:extLst>
              <a:ext uri="{FF2B5EF4-FFF2-40B4-BE49-F238E27FC236}">
                <a16:creationId xmlns="" xmlns:a16="http://schemas.microsoft.com/office/drawing/2014/main" id="{8D892F63-495F-C042-894F-BFEFA0AB39CC}"/>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6668063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 equitable approach…</a:t>
            </a:r>
          </a:p>
        </p:txBody>
      </p:sp>
      <p:sp>
        <p:nvSpPr>
          <p:cNvPr id="3" name="Content Placeholder 2"/>
          <p:cNvSpPr>
            <a:spLocks noGrp="1"/>
          </p:cNvSpPr>
          <p:nvPr>
            <p:ph idx="1"/>
          </p:nvPr>
        </p:nvSpPr>
        <p:spPr/>
        <p:txBody>
          <a:bodyPr>
            <a:normAutofit/>
          </a:bodyPr>
          <a:lstStyle/>
          <a:p>
            <a:pPr algn="ctr"/>
            <a:endParaRPr lang="en-US" i="1" dirty="0">
              <a:solidFill>
                <a:schemeClr val="tx2">
                  <a:lumMod val="60000"/>
                  <a:lumOff val="40000"/>
                </a:schemeClr>
              </a:solidFill>
            </a:endParaRPr>
          </a:p>
          <a:p>
            <a:pPr algn="ctr"/>
            <a:r>
              <a:rPr lang="en-US" b="1" i="1" dirty="0">
                <a:solidFill>
                  <a:schemeClr val="tx2">
                    <a:lumMod val="60000"/>
                    <a:lumOff val="40000"/>
                  </a:schemeClr>
                </a:solidFill>
              </a:rPr>
              <a:t>Valuing the classroom as a center of societal change, teachers change their methods to help students from diverse backgrounds to excel in the classroom and bring positive changes to their communities.</a:t>
            </a:r>
          </a:p>
          <a:p>
            <a:pPr algn="ctr"/>
            <a:r>
              <a:rPr lang="en-US" dirty="0">
                <a:solidFill>
                  <a:schemeClr val="tx2">
                    <a:lumMod val="60000"/>
                    <a:lumOff val="40000"/>
                  </a:schemeClr>
                </a:solidFill>
              </a:rPr>
              <a:t>Banks &amp; Banks (2004)</a:t>
            </a:r>
          </a:p>
          <a:p>
            <a:pPr algn="ctr"/>
            <a:endParaRPr lang="en-US" dirty="0">
              <a:solidFill>
                <a:schemeClr val="tx2">
                  <a:lumMod val="60000"/>
                  <a:lumOff val="40000"/>
                </a:schemeClr>
              </a:solidFill>
            </a:endParaRP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62</a:t>
            </a:fld>
            <a:endParaRPr lang="es-ES_tradnl" dirty="0"/>
          </a:p>
        </p:txBody>
      </p:sp>
      <p:sp>
        <p:nvSpPr>
          <p:cNvPr id="4" name="Footer Placeholder 3">
            <a:extLst>
              <a:ext uri="{FF2B5EF4-FFF2-40B4-BE49-F238E27FC236}">
                <a16:creationId xmlns="" xmlns:a16="http://schemas.microsoft.com/office/drawing/2014/main" id="{1EA87D3C-AF83-614C-B38F-FAC4CB69ECFD}"/>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2577755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6.4: </a:t>
            </a:r>
            <a:r>
              <a:rPr lang="de-DE" dirty="0"/>
              <a:t>Models of responding to diversity </a:t>
            </a:r>
            <a:endParaRPr lang="en-US" dirty="0"/>
          </a:p>
        </p:txBody>
      </p:sp>
      <p:sp>
        <p:nvSpPr>
          <p:cNvPr id="3" name="Content Placeholder 2"/>
          <p:cNvSpPr>
            <a:spLocks noGrp="1"/>
          </p:cNvSpPr>
          <p:nvPr>
            <p:ph idx="1"/>
          </p:nvPr>
        </p:nvSpPr>
        <p:spPr/>
        <p:txBody>
          <a:bodyPr>
            <a:normAutofit/>
          </a:bodyPr>
          <a:lstStyle/>
          <a:p>
            <a:r>
              <a:rPr lang="en-US" dirty="0"/>
              <a:t>What does it mean to develop equitable practices in assessment?</a:t>
            </a:r>
          </a:p>
          <a:p>
            <a:endParaRPr lang="en-US" dirty="0"/>
          </a:p>
          <a:p>
            <a:r>
              <a:rPr lang="en-US" dirty="0"/>
              <a:t>How do you view students in your classroom?</a:t>
            </a:r>
          </a:p>
          <a:p>
            <a:endParaRPr lang="en-US" dirty="0"/>
          </a:p>
          <a:p>
            <a:endParaRPr lang="en-US" dirty="0"/>
          </a:p>
          <a:p>
            <a:r>
              <a:rPr lang="en-US" dirty="0"/>
              <a:t>Answer the questionnaire.  See where you fit in.								</a:t>
            </a:r>
          </a:p>
          <a:p>
            <a:r>
              <a:rPr lang="en-US" dirty="0"/>
              <a:t>									         					</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63</a:t>
            </a:fld>
            <a:endParaRPr lang="es-ES_tradnl" dirty="0"/>
          </a:p>
        </p:txBody>
      </p:sp>
      <p:pic>
        <p:nvPicPr>
          <p:cNvPr id="6" name="Bild 27" descr="C:\Users\Sophia\AppData\Local\Microsoft\Windows\Temporary Internet Files\Content.Word\4-4_group_work_.png.png">
            <a:extLst>
              <a:ext uri="{FF2B5EF4-FFF2-40B4-BE49-F238E27FC236}">
                <a16:creationId xmlns="" xmlns:a16="http://schemas.microsoft.com/office/drawing/2014/main" id="{E80C9ACD-2F01-B241-8DDB-32602C6A76AC}"/>
              </a:ext>
            </a:extLst>
          </p:cNvPr>
          <p:cNvPicPr/>
          <p:nvPr/>
        </p:nvPicPr>
        <p:blipFill>
          <a:blip r:embed="rId2" cstate="print"/>
          <a:stretch>
            <a:fillRect/>
          </a:stretch>
        </p:blipFill>
        <p:spPr bwMode="auto">
          <a:xfrm>
            <a:off x="7177234" y="852122"/>
            <a:ext cx="514350" cy="511175"/>
          </a:xfrm>
          <a:prstGeom prst="rect">
            <a:avLst/>
          </a:prstGeom>
          <a:noFill/>
          <a:ln w="9525">
            <a:noFill/>
            <a:miter lim="800000"/>
            <a:headEnd/>
            <a:tailEnd/>
          </a:ln>
        </p:spPr>
      </p:pic>
      <p:pic>
        <p:nvPicPr>
          <p:cNvPr id="7" name="Bild 4" descr="C:\Users\Sophia\AppData\Local\Microsoft\Windows\Temporary Internet Files\Content.Word\2_student_activity_task_.png.png">
            <a:extLst>
              <a:ext uri="{FF2B5EF4-FFF2-40B4-BE49-F238E27FC236}">
                <a16:creationId xmlns="" xmlns:a16="http://schemas.microsoft.com/office/drawing/2014/main" id="{9B93001E-88E7-2F47-B81F-368CD882114D}"/>
              </a:ext>
            </a:extLst>
          </p:cNvPr>
          <p:cNvPicPr/>
          <p:nvPr/>
        </p:nvPicPr>
        <p:blipFill>
          <a:blip r:embed="rId3" cstate="print"/>
          <a:srcRect/>
          <a:stretch>
            <a:fillRect/>
          </a:stretch>
        </p:blipFill>
        <p:spPr bwMode="auto">
          <a:xfrm>
            <a:off x="6655991" y="852122"/>
            <a:ext cx="514350" cy="511175"/>
          </a:xfrm>
          <a:prstGeom prst="rect">
            <a:avLst/>
          </a:prstGeom>
          <a:noFill/>
          <a:ln w="9525">
            <a:noFill/>
            <a:miter lim="800000"/>
            <a:headEnd/>
            <a:tailEnd/>
          </a:ln>
        </p:spPr>
      </p:pic>
      <p:pic>
        <p:nvPicPr>
          <p:cNvPr id="8" name="Bild 7" descr="C:\Users\Sophia\AppData\Local\Microsoft\Windows\Temporary Internet Files\Content.Word\3-1_5min_.png.png">
            <a:extLst>
              <a:ext uri="{FF2B5EF4-FFF2-40B4-BE49-F238E27FC236}">
                <a16:creationId xmlns="" xmlns:a16="http://schemas.microsoft.com/office/drawing/2014/main" id="{2750B7D1-A5B6-CF4B-A0B6-4A90907FAA67}"/>
              </a:ext>
            </a:extLst>
          </p:cNvPr>
          <p:cNvPicPr/>
          <p:nvPr/>
        </p:nvPicPr>
        <p:blipFill>
          <a:blip r:embed="rId4" cstate="print"/>
          <a:stretch>
            <a:fillRect/>
          </a:stretch>
        </p:blipFill>
        <p:spPr bwMode="auto">
          <a:xfrm>
            <a:off x="8399093" y="884508"/>
            <a:ext cx="481330" cy="478790"/>
          </a:xfrm>
          <a:prstGeom prst="rect">
            <a:avLst/>
          </a:prstGeom>
          <a:noFill/>
          <a:ln w="9525">
            <a:noFill/>
            <a:miter lim="800000"/>
            <a:headEnd/>
            <a:tailEnd/>
          </a:ln>
        </p:spPr>
      </p:pic>
      <p:sp>
        <p:nvSpPr>
          <p:cNvPr id="4" name="Footer Placeholder 3">
            <a:extLst>
              <a:ext uri="{FF2B5EF4-FFF2-40B4-BE49-F238E27FC236}">
                <a16:creationId xmlns="" xmlns:a16="http://schemas.microsoft.com/office/drawing/2014/main" id="{FE83D660-8489-AF4B-85B6-63BE70D3F778}"/>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34478916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Models of responding to diversity…</a:t>
            </a:r>
          </a:p>
        </p:txBody>
      </p:sp>
      <p:sp>
        <p:nvSpPr>
          <p:cNvPr id="3" name="Content Placeholder 2"/>
          <p:cNvSpPr>
            <a:spLocks noGrp="1"/>
          </p:cNvSpPr>
          <p:nvPr>
            <p:ph idx="1"/>
          </p:nvPr>
        </p:nvSpPr>
        <p:spPr/>
        <p:txBody>
          <a:bodyPr>
            <a:normAutofit fontScale="85000" lnSpcReduction="20000"/>
          </a:bodyPr>
          <a:lstStyle/>
          <a:p>
            <a:r>
              <a:rPr lang="en-US" b="1" dirty="0">
                <a:solidFill>
                  <a:schemeClr val="tx2">
                    <a:lumMod val="60000"/>
                    <a:lumOff val="40000"/>
                  </a:schemeClr>
                </a:solidFill>
              </a:rPr>
              <a:t>The assimilative model:  </a:t>
            </a:r>
            <a:r>
              <a:rPr lang="en-US" dirty="0"/>
              <a:t>In this model there is no appreciation of the previous knowledge of students from cultural backgrounds.</a:t>
            </a:r>
          </a:p>
          <a:p>
            <a:endParaRPr lang="en-US" b="1" dirty="0">
              <a:solidFill>
                <a:schemeClr val="tx2">
                  <a:lumMod val="60000"/>
                  <a:lumOff val="40000"/>
                </a:schemeClr>
              </a:solidFill>
            </a:endParaRPr>
          </a:p>
          <a:p>
            <a:r>
              <a:rPr lang="en-US" b="1" dirty="0">
                <a:solidFill>
                  <a:schemeClr val="tx2">
                    <a:lumMod val="60000"/>
                    <a:lumOff val="40000"/>
                  </a:schemeClr>
                </a:solidFill>
              </a:rPr>
              <a:t>The recognition model:  </a:t>
            </a:r>
            <a:r>
              <a:rPr lang="en-US" dirty="0"/>
              <a:t>Here there is recognition and appreciation of the different knowledge and experiences students bring with them.</a:t>
            </a:r>
          </a:p>
          <a:p>
            <a:endParaRPr lang="en-US" b="1" dirty="0">
              <a:solidFill>
                <a:schemeClr val="tx2">
                  <a:lumMod val="60000"/>
                  <a:lumOff val="40000"/>
                </a:schemeClr>
              </a:solidFill>
            </a:endParaRPr>
          </a:p>
          <a:p>
            <a:r>
              <a:rPr lang="en-US" b="1" dirty="0">
                <a:solidFill>
                  <a:schemeClr val="tx2">
                    <a:lumMod val="60000"/>
                    <a:lumOff val="40000"/>
                  </a:schemeClr>
                </a:solidFill>
              </a:rPr>
              <a:t>The interactive model:  </a:t>
            </a:r>
            <a:r>
              <a:rPr lang="en-US" b="1" dirty="0"/>
              <a:t>The knowledge of different groups influences the knowledge of the dominant group and enriches knowledge.</a:t>
            </a:r>
          </a:p>
          <a:p>
            <a:endParaRPr lang="en-US" dirty="0"/>
          </a:p>
          <a:p>
            <a:r>
              <a:rPr lang="en-US" dirty="0"/>
              <a:t>(</a:t>
            </a:r>
            <a:r>
              <a:rPr lang="en-US" dirty="0" err="1"/>
              <a:t>Shohamy</a:t>
            </a:r>
            <a:r>
              <a:rPr lang="en-US" dirty="0"/>
              <a:t>, 2000)</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64</a:t>
            </a:fld>
            <a:endParaRPr lang="es-ES_tradnl" dirty="0"/>
          </a:p>
        </p:txBody>
      </p:sp>
      <p:sp>
        <p:nvSpPr>
          <p:cNvPr id="4" name="Footer Placeholder 3">
            <a:extLst>
              <a:ext uri="{FF2B5EF4-FFF2-40B4-BE49-F238E27FC236}">
                <a16:creationId xmlns="" xmlns:a16="http://schemas.microsoft.com/office/drawing/2014/main" id="{67B60A91-4A33-E34C-B50A-CC3E78C902DC}"/>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40571916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Culturally responsive assessment…</a:t>
            </a:r>
          </a:p>
        </p:txBody>
      </p:sp>
      <p:sp>
        <p:nvSpPr>
          <p:cNvPr id="3" name="Content Placeholder 2"/>
          <p:cNvSpPr>
            <a:spLocks noGrp="1"/>
          </p:cNvSpPr>
          <p:nvPr>
            <p:ph idx="1"/>
          </p:nvPr>
        </p:nvSpPr>
        <p:spPr/>
        <p:txBody>
          <a:bodyPr>
            <a:normAutofit/>
          </a:bodyPr>
          <a:lstStyle/>
          <a:p>
            <a:r>
              <a:rPr lang="en-US" dirty="0"/>
              <a:t>Is mindful of student differences and employs assessment methods appropriate for different student groups</a:t>
            </a:r>
          </a:p>
          <a:p>
            <a:r>
              <a:rPr lang="en-US" dirty="0"/>
              <a:t>The focus is on the students</a:t>
            </a:r>
          </a:p>
          <a:p>
            <a:r>
              <a:rPr lang="en-US" dirty="0"/>
              <a:t>The students are kept at the center</a:t>
            </a:r>
          </a:p>
          <a:p>
            <a:pPr marL="0" indent="0">
              <a:buNone/>
            </a:pPr>
            <a:r>
              <a:rPr lang="en-US" dirty="0"/>
              <a:t>This requires their involvement at every step in the assessment process and builds upon their lived experience</a:t>
            </a:r>
          </a:p>
          <a:p>
            <a:pPr marL="0" indent="0">
              <a:buNone/>
            </a:pPr>
            <a:r>
              <a:rPr lang="en-US" dirty="0"/>
              <a:t> (Montenegro and Jankowski, 2017).</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65</a:t>
            </a:fld>
            <a:endParaRPr lang="es-ES_tradnl" dirty="0"/>
          </a:p>
        </p:txBody>
      </p:sp>
      <p:sp>
        <p:nvSpPr>
          <p:cNvPr id="4" name="Footer Placeholder 3">
            <a:extLst>
              <a:ext uri="{FF2B5EF4-FFF2-40B4-BE49-F238E27FC236}">
                <a16:creationId xmlns="" xmlns:a16="http://schemas.microsoft.com/office/drawing/2014/main" id="{C41582ED-3BE6-A040-8853-3BB4C3A8268C}"/>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34749328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Culturally responsive assessment practices…</a:t>
            </a:r>
          </a:p>
        </p:txBody>
      </p:sp>
      <p:sp>
        <p:nvSpPr>
          <p:cNvPr id="3" name="Content Placeholder 2"/>
          <p:cNvSpPr>
            <a:spLocks noGrp="1"/>
          </p:cNvSpPr>
          <p:nvPr>
            <p:ph idx="1"/>
          </p:nvPr>
        </p:nvSpPr>
        <p:spPr/>
        <p:txBody>
          <a:bodyPr>
            <a:normAutofit fontScale="92500"/>
          </a:bodyPr>
          <a:lstStyle/>
          <a:p>
            <a:pPr marL="457200" indent="-457200">
              <a:buFont typeface="Wingdings" charset="2"/>
              <a:buChar char="ü"/>
            </a:pPr>
            <a:r>
              <a:rPr lang="en-US" dirty="0" err="1"/>
              <a:t>Emphasising</a:t>
            </a:r>
            <a:r>
              <a:rPr lang="en-US" dirty="0"/>
              <a:t> prior knowledge of different groups.</a:t>
            </a:r>
          </a:p>
          <a:p>
            <a:pPr marL="457200" indent="-457200">
              <a:buFont typeface="Wingdings" charset="2"/>
              <a:buChar char="ü"/>
            </a:pPr>
            <a:r>
              <a:rPr lang="en-US" dirty="0"/>
              <a:t>Building on cultural knowledge.</a:t>
            </a:r>
          </a:p>
          <a:p>
            <a:pPr marL="457200" indent="-457200">
              <a:buFont typeface="Wingdings" charset="2"/>
              <a:buChar char="ü"/>
            </a:pPr>
            <a:r>
              <a:rPr lang="en-US" dirty="0"/>
              <a:t>Developing a supportive relationship with students.</a:t>
            </a:r>
          </a:p>
          <a:p>
            <a:pPr marL="457200" indent="-457200">
              <a:buFont typeface="Wingdings" charset="2"/>
              <a:buChar char="ü"/>
            </a:pPr>
            <a:r>
              <a:rPr lang="en-US" dirty="0" err="1"/>
              <a:t>Recognising</a:t>
            </a:r>
            <a:r>
              <a:rPr lang="en-US" dirty="0"/>
              <a:t> that students can belong to more than one group.</a:t>
            </a:r>
          </a:p>
          <a:p>
            <a:pPr marL="457200" indent="-457200">
              <a:buFont typeface="Wingdings" charset="2"/>
              <a:buChar char="ü"/>
            </a:pPr>
            <a:r>
              <a:rPr lang="en-US" dirty="0"/>
              <a:t>Including hands-on experiences.</a:t>
            </a:r>
          </a:p>
          <a:p>
            <a:pPr marL="457200" indent="-457200">
              <a:buFont typeface="Wingdings" charset="2"/>
              <a:buChar char="ü"/>
            </a:pPr>
            <a:r>
              <a:rPr lang="en-US" dirty="0"/>
              <a:t>Making use of code-switching.</a:t>
            </a:r>
          </a:p>
          <a:p>
            <a:pPr marL="457200" indent="-457200">
              <a:buFont typeface="Wingdings" charset="2"/>
              <a:buChar char="ü"/>
            </a:pPr>
            <a:r>
              <a:rPr lang="en-US" dirty="0"/>
              <a:t>Using a range of modes and tasks.</a:t>
            </a:r>
          </a:p>
          <a:p>
            <a:pPr lvl="1"/>
            <a:r>
              <a:rPr lang="en-US" dirty="0"/>
              <a:t>(</a:t>
            </a:r>
            <a:r>
              <a:rPr lang="en-US" dirty="0" err="1"/>
              <a:t>Klenowski</a:t>
            </a:r>
            <a:r>
              <a:rPr lang="en-US" dirty="0"/>
              <a:t>, 2009)</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66</a:t>
            </a:fld>
            <a:endParaRPr lang="es-ES_tradnl" dirty="0"/>
          </a:p>
        </p:txBody>
      </p:sp>
      <p:sp>
        <p:nvSpPr>
          <p:cNvPr id="4" name="Footer Placeholder 3">
            <a:extLst>
              <a:ext uri="{FF2B5EF4-FFF2-40B4-BE49-F238E27FC236}">
                <a16:creationId xmlns="" xmlns:a16="http://schemas.microsoft.com/office/drawing/2014/main" id="{89997F62-7696-CD46-BA27-71D3553CE074}"/>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36434615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6.5: Homework</a:t>
            </a:r>
          </a:p>
        </p:txBody>
      </p:sp>
      <p:sp>
        <p:nvSpPr>
          <p:cNvPr id="3" name="Content Placeholder 2"/>
          <p:cNvSpPr>
            <a:spLocks noGrp="1"/>
          </p:cNvSpPr>
          <p:nvPr>
            <p:ph idx="1"/>
          </p:nvPr>
        </p:nvSpPr>
        <p:spPr/>
        <p:txBody>
          <a:bodyPr>
            <a:normAutofit/>
          </a:bodyPr>
          <a:lstStyle/>
          <a:p>
            <a:r>
              <a:rPr lang="en-US" dirty="0"/>
              <a:t>Read the paper…</a:t>
            </a:r>
          </a:p>
          <a:p>
            <a:endParaRPr lang="en-US" dirty="0"/>
          </a:p>
          <a:p>
            <a:pPr algn="l"/>
            <a:r>
              <a:rPr lang="en-US" dirty="0" err="1"/>
              <a:t>Stobart</a:t>
            </a:r>
            <a:r>
              <a:rPr lang="en-US" dirty="0"/>
              <a:t>, G. (2005).  Fairness in multicultural assessment systems.  </a:t>
            </a:r>
            <a:r>
              <a:rPr lang="en-US" i="1" dirty="0"/>
              <a:t>Assessment in Education, </a:t>
            </a:r>
            <a:r>
              <a:rPr lang="en-US" dirty="0"/>
              <a:t>12(3), 275-287.</a:t>
            </a:r>
          </a:p>
          <a:p>
            <a:pPr algn="l"/>
            <a:endParaRPr lang="en-US" dirty="0"/>
          </a:p>
          <a:p>
            <a:pPr algn="l"/>
            <a:r>
              <a:rPr lang="en-US" b="1" dirty="0">
                <a:solidFill>
                  <a:srgbClr val="BE002D"/>
                </a:solidFill>
              </a:rPr>
              <a:t>See the link:</a:t>
            </a:r>
          </a:p>
          <a:p>
            <a:pPr algn="l"/>
            <a:r>
              <a:rPr lang="en-US" sz="2000" dirty="0"/>
              <a:t>https://</a:t>
            </a:r>
            <a:r>
              <a:rPr lang="en-US" sz="2000" dirty="0" err="1"/>
              <a:t>cmap.helsinki.fi</a:t>
            </a:r>
            <a:r>
              <a:rPr lang="en-US" sz="2000" dirty="0"/>
              <a:t>/rid=1G5ND3134-GLXTVW-1WM/</a:t>
            </a:r>
            <a:r>
              <a:rPr lang="en-US" sz="2000" dirty="0" err="1"/>
              <a:t>fairness_multicultural_assessmentsystems.pdf</a:t>
            </a:r>
            <a:endParaRPr lang="en-US" sz="2000" dirty="0"/>
          </a:p>
          <a:p>
            <a:pPr algn="l"/>
            <a:endParaRPr lang="en-US" dirty="0"/>
          </a:p>
          <a:p>
            <a:endParaRPr lang="en-US" dirty="0"/>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67</a:t>
            </a:fld>
            <a:endParaRPr lang="es-ES_tradnl" dirty="0"/>
          </a:p>
        </p:txBody>
      </p:sp>
      <p:pic>
        <p:nvPicPr>
          <p:cNvPr id="6" name="Bild 27" descr="C:\Users\Sophia\AppData\Local\Microsoft\Windows\Temporary Internet Files\Content.Word\4-4_group_work_.png.png">
            <a:extLst>
              <a:ext uri="{FF2B5EF4-FFF2-40B4-BE49-F238E27FC236}">
                <a16:creationId xmlns="" xmlns:a16="http://schemas.microsoft.com/office/drawing/2014/main" id="{B6370E12-2E32-DF42-84B6-7331F4FBC0C0}"/>
              </a:ext>
            </a:extLst>
          </p:cNvPr>
          <p:cNvPicPr/>
          <p:nvPr/>
        </p:nvPicPr>
        <p:blipFill>
          <a:blip r:embed="rId2" cstate="print"/>
          <a:stretch>
            <a:fillRect/>
          </a:stretch>
        </p:blipFill>
        <p:spPr bwMode="auto">
          <a:xfrm>
            <a:off x="3841859" y="868315"/>
            <a:ext cx="514350" cy="511175"/>
          </a:xfrm>
          <a:prstGeom prst="rect">
            <a:avLst/>
          </a:prstGeom>
          <a:noFill/>
          <a:ln w="9525">
            <a:noFill/>
            <a:miter lim="800000"/>
            <a:headEnd/>
            <a:tailEnd/>
          </a:ln>
        </p:spPr>
      </p:pic>
      <p:pic>
        <p:nvPicPr>
          <p:cNvPr id="7" name="Bild 27" descr="C:\Users\Sophia\AppData\Local\Microsoft\Windows\Temporary Internet Files\Content.Word\4-4_group_work_.png.png">
            <a:extLst>
              <a:ext uri="{FF2B5EF4-FFF2-40B4-BE49-F238E27FC236}">
                <a16:creationId xmlns="" xmlns:a16="http://schemas.microsoft.com/office/drawing/2014/main" id="{777989E2-583C-FB4E-A854-F75E801EA992}"/>
              </a:ext>
            </a:extLst>
          </p:cNvPr>
          <p:cNvPicPr/>
          <p:nvPr/>
        </p:nvPicPr>
        <p:blipFill>
          <a:blip r:embed="rId3" cstate="print"/>
          <a:stretch>
            <a:fillRect/>
          </a:stretch>
        </p:blipFill>
        <p:spPr bwMode="auto">
          <a:xfrm>
            <a:off x="4461971" y="868315"/>
            <a:ext cx="514350" cy="511175"/>
          </a:xfrm>
          <a:prstGeom prst="rect">
            <a:avLst/>
          </a:prstGeom>
          <a:noFill/>
          <a:ln w="9525">
            <a:noFill/>
            <a:miter lim="800000"/>
            <a:headEnd/>
            <a:tailEnd/>
          </a:ln>
        </p:spPr>
      </p:pic>
      <p:sp>
        <p:nvSpPr>
          <p:cNvPr id="4" name="Footer Placeholder 3">
            <a:extLst>
              <a:ext uri="{FF2B5EF4-FFF2-40B4-BE49-F238E27FC236}">
                <a16:creationId xmlns="" xmlns:a16="http://schemas.microsoft.com/office/drawing/2014/main" id="{B7A185C0-69D0-2A48-87E7-DCE41A50E2AD}"/>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36280261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6.6: Read and Discuss</a:t>
            </a:r>
          </a:p>
        </p:txBody>
      </p:sp>
      <p:sp>
        <p:nvSpPr>
          <p:cNvPr id="3" name="Content Placeholder 2"/>
          <p:cNvSpPr>
            <a:spLocks noGrp="1"/>
          </p:cNvSpPr>
          <p:nvPr>
            <p:ph idx="1"/>
          </p:nvPr>
        </p:nvSpPr>
        <p:spPr/>
        <p:txBody>
          <a:bodyPr>
            <a:normAutofit/>
          </a:bodyPr>
          <a:lstStyle/>
          <a:p>
            <a:r>
              <a:rPr lang="en-US" dirty="0"/>
              <a:t>After reading </a:t>
            </a:r>
            <a:r>
              <a:rPr lang="en-US" dirty="0" err="1"/>
              <a:t>Stobart’s</a:t>
            </a:r>
            <a:r>
              <a:rPr lang="en-US" dirty="0"/>
              <a:t> paper and some definitions of cultural responsive assessment…</a:t>
            </a:r>
          </a:p>
          <a:p>
            <a:endParaRPr lang="en-US" dirty="0"/>
          </a:p>
          <a:p>
            <a:r>
              <a:rPr lang="en-US" dirty="0"/>
              <a:t>…Read the excerpt from the journal of Ms. Maria, a Maltese science teacher…</a:t>
            </a:r>
          </a:p>
          <a:p>
            <a:endParaRPr lang="en-US" dirty="0"/>
          </a:p>
          <a:p>
            <a:r>
              <a:rPr lang="en-US" dirty="0"/>
              <a:t>What practical suggestions does Ms. Maria give and do you think you would use them in your science/mathematics classes?</a:t>
            </a:r>
          </a:p>
          <a:p>
            <a:endParaRPr lang="en-US" dirty="0"/>
          </a:p>
          <a:p>
            <a:pPr algn="l"/>
            <a:endParaRPr lang="en-US" dirty="0"/>
          </a:p>
          <a:p>
            <a:endParaRPr lang="en-US" dirty="0"/>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68</a:t>
            </a:fld>
            <a:endParaRPr lang="es-ES_tradnl" dirty="0"/>
          </a:p>
        </p:txBody>
      </p:sp>
      <p:pic>
        <p:nvPicPr>
          <p:cNvPr id="6" name="Bild 27" descr="C:\Users\Sophia\AppData\Local\Microsoft\Windows\Temporary Internet Files\Content.Word\4-4_group_work_.png.png">
            <a:extLst>
              <a:ext uri="{FF2B5EF4-FFF2-40B4-BE49-F238E27FC236}">
                <a16:creationId xmlns="" xmlns:a16="http://schemas.microsoft.com/office/drawing/2014/main" id="{FFB86D1B-EAEE-144B-BAC7-D3404E46022E}"/>
              </a:ext>
            </a:extLst>
          </p:cNvPr>
          <p:cNvPicPr/>
          <p:nvPr/>
        </p:nvPicPr>
        <p:blipFill>
          <a:blip r:embed="rId2" cstate="print"/>
          <a:stretch>
            <a:fillRect/>
          </a:stretch>
        </p:blipFill>
        <p:spPr bwMode="auto">
          <a:xfrm>
            <a:off x="4314825" y="868315"/>
            <a:ext cx="514350" cy="511175"/>
          </a:xfrm>
          <a:prstGeom prst="rect">
            <a:avLst/>
          </a:prstGeom>
          <a:noFill/>
          <a:ln w="9525">
            <a:noFill/>
            <a:miter lim="800000"/>
            <a:headEnd/>
            <a:tailEnd/>
          </a:ln>
        </p:spPr>
      </p:pic>
      <p:pic>
        <p:nvPicPr>
          <p:cNvPr id="7" name="Bild 27" descr="C:\Users\Sophia\AppData\Local\Microsoft\Windows\Temporary Internet Files\Content.Word\4-4_group_work_.png.png">
            <a:extLst>
              <a:ext uri="{FF2B5EF4-FFF2-40B4-BE49-F238E27FC236}">
                <a16:creationId xmlns="" xmlns:a16="http://schemas.microsoft.com/office/drawing/2014/main" id="{369D5907-5995-ED45-B564-724C797AA4F7}"/>
              </a:ext>
            </a:extLst>
          </p:cNvPr>
          <p:cNvPicPr/>
          <p:nvPr/>
        </p:nvPicPr>
        <p:blipFill>
          <a:blip r:embed="rId3" cstate="print"/>
          <a:stretch>
            <a:fillRect/>
          </a:stretch>
        </p:blipFill>
        <p:spPr bwMode="auto">
          <a:xfrm>
            <a:off x="4940191" y="859729"/>
            <a:ext cx="514350" cy="511175"/>
          </a:xfrm>
          <a:prstGeom prst="rect">
            <a:avLst/>
          </a:prstGeom>
          <a:noFill/>
          <a:ln w="9525">
            <a:noFill/>
            <a:miter lim="800000"/>
            <a:headEnd/>
            <a:tailEnd/>
          </a:ln>
        </p:spPr>
      </p:pic>
      <p:pic>
        <p:nvPicPr>
          <p:cNvPr id="8" name="Bild 7" descr="C:\Users\Sophia\AppData\Local\Microsoft\Windows\Temporary Internet Files\Content.Word\3-1_5min_.png.png">
            <a:extLst>
              <a:ext uri="{FF2B5EF4-FFF2-40B4-BE49-F238E27FC236}">
                <a16:creationId xmlns="" xmlns:a16="http://schemas.microsoft.com/office/drawing/2014/main" id="{8A0C39FE-A22E-1F4F-9A03-246FF96BE733}"/>
              </a:ext>
            </a:extLst>
          </p:cNvPr>
          <p:cNvPicPr/>
          <p:nvPr/>
        </p:nvPicPr>
        <p:blipFill>
          <a:blip r:embed="rId4" cstate="print"/>
          <a:stretch>
            <a:fillRect/>
          </a:stretch>
        </p:blipFill>
        <p:spPr bwMode="auto">
          <a:xfrm>
            <a:off x="6128604" y="900700"/>
            <a:ext cx="481330" cy="478790"/>
          </a:xfrm>
          <a:prstGeom prst="rect">
            <a:avLst/>
          </a:prstGeom>
          <a:noFill/>
          <a:ln>
            <a:noFill/>
          </a:ln>
        </p:spPr>
      </p:pic>
      <p:sp>
        <p:nvSpPr>
          <p:cNvPr id="4" name="Footer Placeholder 3">
            <a:extLst>
              <a:ext uri="{FF2B5EF4-FFF2-40B4-BE49-F238E27FC236}">
                <a16:creationId xmlns="" xmlns:a16="http://schemas.microsoft.com/office/drawing/2014/main" id="{30CE6E30-531A-724A-A16F-43E7E102E4F8}"/>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422448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1.3: </a:t>
            </a:r>
            <a:r>
              <a:rPr lang="de-DE" dirty="0" err="1"/>
              <a:t>Discuss</a:t>
            </a:r>
            <a:r>
              <a:rPr lang="de-DE" dirty="0"/>
              <a:t>... </a:t>
            </a:r>
            <a:endParaRPr lang="en-US" dirty="0"/>
          </a:p>
        </p:txBody>
      </p:sp>
      <p:sp>
        <p:nvSpPr>
          <p:cNvPr id="3" name="Content Placeholder 2"/>
          <p:cNvSpPr>
            <a:spLocks noGrp="1"/>
          </p:cNvSpPr>
          <p:nvPr>
            <p:ph idx="1"/>
          </p:nvPr>
        </p:nvSpPr>
        <p:spPr/>
        <p:txBody>
          <a:bodyPr>
            <a:normAutofit/>
          </a:bodyPr>
          <a:lstStyle/>
          <a:p>
            <a:pPr lvl="2"/>
            <a:endParaRPr lang="en-US" dirty="0">
              <a:solidFill>
                <a:srgbClr val="800000"/>
              </a:solidFill>
            </a:endParaRPr>
          </a:p>
          <a:p>
            <a:pPr lvl="2"/>
            <a:endParaRPr lang="en-US" dirty="0">
              <a:solidFill>
                <a:srgbClr val="800000"/>
              </a:solidFill>
            </a:endParaRPr>
          </a:p>
          <a:p>
            <a:endParaRPr lang="en-US" sz="3300" dirty="0"/>
          </a:p>
          <a:p>
            <a:endParaRPr lang="en-US" sz="3300" dirty="0"/>
          </a:p>
          <a:p>
            <a:endParaRPr lang="en-US" sz="3300" dirty="0"/>
          </a:p>
          <a:p>
            <a:r>
              <a:rPr lang="en-US" sz="3300" dirty="0"/>
              <a:t>Can we have learning without assessment?</a:t>
            </a:r>
          </a:p>
          <a:p>
            <a:r>
              <a:rPr lang="en-US" dirty="0"/>
              <a:t>			         					</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6</a:t>
            </a:fld>
            <a:endParaRPr lang="es-ES_tradnl" dirty="0"/>
          </a:p>
        </p:txBody>
      </p:sp>
      <p:sp>
        <p:nvSpPr>
          <p:cNvPr id="7" name="TextBox 6"/>
          <p:cNvSpPr txBox="1"/>
          <p:nvPr/>
        </p:nvSpPr>
        <p:spPr>
          <a:xfrm>
            <a:off x="1270041" y="1600200"/>
            <a:ext cx="6575728"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lvl="2"/>
            <a:r>
              <a:rPr lang="en-US" sz="2400" dirty="0">
                <a:solidFill>
                  <a:schemeClr val="accent3">
                    <a:lumMod val="50000"/>
                  </a:schemeClr>
                </a:solidFill>
              </a:rPr>
              <a:t>Amy:    I taught my dog to whistle.</a:t>
            </a:r>
          </a:p>
          <a:p>
            <a:pPr lvl="2"/>
            <a:r>
              <a:rPr lang="en-US" sz="2400" dirty="0">
                <a:solidFill>
                  <a:schemeClr val="accent3">
                    <a:lumMod val="50000"/>
                  </a:schemeClr>
                </a:solidFill>
              </a:rPr>
              <a:t>Betty:   Let’s hear it then.</a:t>
            </a:r>
          </a:p>
          <a:p>
            <a:pPr lvl="2"/>
            <a:r>
              <a:rPr lang="en-US" sz="2400" dirty="0">
                <a:solidFill>
                  <a:schemeClr val="accent3">
                    <a:lumMod val="50000"/>
                  </a:schemeClr>
                </a:solidFill>
              </a:rPr>
              <a:t>Amy:    He can’t whistle.</a:t>
            </a:r>
          </a:p>
          <a:p>
            <a:pPr lvl="2"/>
            <a:r>
              <a:rPr lang="en-US" sz="2400" dirty="0">
                <a:solidFill>
                  <a:schemeClr val="accent3">
                    <a:lumMod val="50000"/>
                  </a:schemeClr>
                </a:solidFill>
              </a:rPr>
              <a:t>Betty:   I thought you said that you taught</a:t>
            </a:r>
          </a:p>
          <a:p>
            <a:pPr lvl="2"/>
            <a:r>
              <a:rPr lang="en-US" sz="2400" dirty="0">
                <a:solidFill>
                  <a:schemeClr val="accent3">
                    <a:lumMod val="50000"/>
                  </a:schemeClr>
                </a:solidFill>
              </a:rPr>
              <a:t>                 him to whistle.</a:t>
            </a:r>
          </a:p>
          <a:p>
            <a:pPr lvl="2"/>
            <a:r>
              <a:rPr lang="en-US" sz="2400" dirty="0">
                <a:solidFill>
                  <a:schemeClr val="accent3">
                    <a:lumMod val="50000"/>
                  </a:schemeClr>
                </a:solidFill>
              </a:rPr>
              <a:t>Amy:    I did he just didn’t learn it.</a:t>
            </a:r>
          </a:p>
        </p:txBody>
      </p:sp>
      <p:sp>
        <p:nvSpPr>
          <p:cNvPr id="4" name="Footer Placeholder 3">
            <a:extLst>
              <a:ext uri="{FF2B5EF4-FFF2-40B4-BE49-F238E27FC236}">
                <a16:creationId xmlns="" xmlns:a16="http://schemas.microsoft.com/office/drawing/2014/main" id="{D553E185-74A6-4F42-9CD7-0ADC131DF35A}"/>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pic>
        <p:nvPicPr>
          <p:cNvPr id="8" name="Imagen 22" descr="/Users/antquearm/Desktop/IncluSMe icons/Icons as JPEG/4-4.jpg">
            <a:extLst>
              <a:ext uri="{FF2B5EF4-FFF2-40B4-BE49-F238E27FC236}">
                <a16:creationId xmlns="" xmlns:a16="http://schemas.microsoft.com/office/drawing/2014/main" id="{BB184C40-41B0-5C45-9829-5FAC37769D7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89354" y="895303"/>
            <a:ext cx="467995" cy="467995"/>
          </a:xfrm>
          <a:prstGeom prst="rect">
            <a:avLst/>
          </a:prstGeom>
          <a:noFill/>
          <a:ln>
            <a:noFill/>
          </a:ln>
        </p:spPr>
      </p:pic>
      <p:pic>
        <p:nvPicPr>
          <p:cNvPr id="10" name="Imagen 11" descr="/Users/antquearm/Desktop/IncluSMe icons/Icons as JPEG/5.jpg">
            <a:extLst>
              <a:ext uri="{FF2B5EF4-FFF2-40B4-BE49-F238E27FC236}">
                <a16:creationId xmlns="" xmlns:a16="http://schemas.microsoft.com/office/drawing/2014/main" id="{793400B4-DAE4-6440-B2D9-9612B605B98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42549" y="884508"/>
            <a:ext cx="467995" cy="467995"/>
          </a:xfrm>
          <a:prstGeom prst="rect">
            <a:avLst/>
          </a:prstGeom>
          <a:noFill/>
          <a:ln>
            <a:noFill/>
          </a:ln>
        </p:spPr>
      </p:pic>
      <p:pic>
        <p:nvPicPr>
          <p:cNvPr id="11" name="Bild 7" descr="C:\Users\Sophia\AppData\Local\Microsoft\Windows\Temporary Internet Files\Content.Word\3-1_5min_.png.png">
            <a:extLst>
              <a:ext uri="{FF2B5EF4-FFF2-40B4-BE49-F238E27FC236}">
                <a16:creationId xmlns="" xmlns:a16="http://schemas.microsoft.com/office/drawing/2014/main" id="{0FD02E51-06D7-EE49-B548-3D9419C8E423}"/>
              </a:ext>
            </a:extLst>
          </p:cNvPr>
          <p:cNvPicPr/>
          <p:nvPr/>
        </p:nvPicPr>
        <p:blipFill>
          <a:blip r:embed="rId4" cstate="print"/>
          <a:stretch>
            <a:fillRect/>
          </a:stretch>
        </p:blipFill>
        <p:spPr bwMode="auto">
          <a:xfrm>
            <a:off x="5772150" y="884508"/>
            <a:ext cx="481330" cy="478790"/>
          </a:xfrm>
          <a:prstGeom prst="rect">
            <a:avLst/>
          </a:prstGeom>
          <a:noFill/>
          <a:ln w="9525">
            <a:noFill/>
            <a:miter lim="800000"/>
            <a:headEnd/>
            <a:tailEnd/>
          </a:ln>
        </p:spPr>
      </p:pic>
    </p:spTree>
    <p:extLst>
      <p:ext uri="{BB962C8B-B14F-4D97-AF65-F5344CB8AC3E}">
        <p14:creationId xmlns:p14="http://schemas.microsoft.com/office/powerpoint/2010/main" val="20194136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 Designing Fairer Assessment Tasks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190907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7.1 Steps towards Equity and ‘Fairer’ Assessment</a:t>
            </a:r>
          </a:p>
        </p:txBody>
      </p:sp>
      <p:sp>
        <p:nvSpPr>
          <p:cNvPr id="3" name="Content Placeholder 2"/>
          <p:cNvSpPr>
            <a:spLocks noGrp="1"/>
          </p:cNvSpPr>
          <p:nvPr>
            <p:ph idx="1"/>
          </p:nvPr>
        </p:nvSpPr>
        <p:spPr/>
        <p:txBody>
          <a:bodyPr>
            <a:normAutofit fontScale="92500" lnSpcReduction="20000"/>
          </a:bodyPr>
          <a:lstStyle/>
          <a:p>
            <a:pPr marL="514350" indent="-514350">
              <a:buClr>
                <a:srgbClr val="FF0000"/>
              </a:buClr>
              <a:buAutoNum type="arabicPeriod"/>
            </a:pPr>
            <a:r>
              <a:rPr lang="en-US" dirty="0">
                <a:solidFill>
                  <a:srgbClr val="FF0000"/>
                </a:solidFill>
              </a:rPr>
              <a:t>Know every child</a:t>
            </a:r>
          </a:p>
          <a:p>
            <a:pPr marL="514350" indent="-514350">
              <a:buAutoNum type="arabicPeriod"/>
            </a:pPr>
            <a:endParaRPr lang="en-US" dirty="0">
              <a:solidFill>
                <a:srgbClr val="800000"/>
              </a:solidFill>
            </a:endParaRPr>
          </a:p>
          <a:p>
            <a:r>
              <a:rPr lang="en-US" dirty="0"/>
              <a:t>Ask each student to tell their story.</a:t>
            </a:r>
          </a:p>
          <a:p>
            <a:endParaRPr lang="en-US" dirty="0"/>
          </a:p>
          <a:p>
            <a:r>
              <a:rPr lang="en-US" dirty="0"/>
              <a:t>Share it with all the students in your class.</a:t>
            </a:r>
          </a:p>
          <a:p>
            <a:endParaRPr lang="en-US" dirty="0"/>
          </a:p>
          <a:p>
            <a:r>
              <a:rPr lang="en-US" dirty="0"/>
              <a:t>Ask students to bring with them an </a:t>
            </a:r>
            <a:r>
              <a:rPr lang="en-US" dirty="0" err="1"/>
              <a:t>artefact</a:t>
            </a:r>
            <a:r>
              <a:rPr lang="en-US" dirty="0"/>
              <a:t> from home that means something to them and describes their culture.</a:t>
            </a:r>
          </a:p>
          <a:p>
            <a:endParaRPr lang="en-US" dirty="0"/>
          </a:p>
          <a:p>
            <a:r>
              <a:rPr lang="en-US" dirty="0"/>
              <a:t>Build a story wall in each classroom.</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70</a:t>
            </a:fld>
            <a:endParaRPr lang="es-ES_tradnl" dirty="0"/>
          </a:p>
        </p:txBody>
      </p:sp>
      <p:pic>
        <p:nvPicPr>
          <p:cNvPr id="6" name="Bild 27" descr="C:\Users\Sophia\AppData\Local\Microsoft\Windows\Temporary Internet Files\Content.Word\4-4_group_work_.png.png">
            <a:extLst>
              <a:ext uri="{FF2B5EF4-FFF2-40B4-BE49-F238E27FC236}">
                <a16:creationId xmlns="" xmlns:a16="http://schemas.microsoft.com/office/drawing/2014/main" id="{849FC792-2D1E-9D49-9B83-9AB9C65287C7}"/>
              </a:ext>
            </a:extLst>
          </p:cNvPr>
          <p:cNvPicPr/>
          <p:nvPr/>
        </p:nvPicPr>
        <p:blipFill>
          <a:blip r:embed="rId2" cstate="print"/>
          <a:stretch>
            <a:fillRect/>
          </a:stretch>
        </p:blipFill>
        <p:spPr bwMode="auto">
          <a:xfrm>
            <a:off x="6196177" y="1447800"/>
            <a:ext cx="514350" cy="511175"/>
          </a:xfrm>
          <a:prstGeom prst="rect">
            <a:avLst/>
          </a:prstGeom>
          <a:noFill/>
          <a:ln w="9525">
            <a:noFill/>
            <a:miter lim="800000"/>
            <a:headEnd/>
            <a:tailEnd/>
          </a:ln>
        </p:spPr>
      </p:pic>
      <p:pic>
        <p:nvPicPr>
          <p:cNvPr id="7" name="Bild 7" descr="C:\Users\Sophia\AppData\Local\Microsoft\Windows\Temporary Internet Files\Content.Word\3-1_5min_.png.png">
            <a:extLst>
              <a:ext uri="{FF2B5EF4-FFF2-40B4-BE49-F238E27FC236}">
                <a16:creationId xmlns="" xmlns:a16="http://schemas.microsoft.com/office/drawing/2014/main" id="{D34478FA-FB8E-824A-ADC0-E79F0FE25966}"/>
              </a:ext>
            </a:extLst>
          </p:cNvPr>
          <p:cNvPicPr/>
          <p:nvPr/>
        </p:nvPicPr>
        <p:blipFill>
          <a:blip r:embed="rId3" cstate="print"/>
          <a:stretch>
            <a:fillRect/>
          </a:stretch>
        </p:blipFill>
        <p:spPr bwMode="auto">
          <a:xfrm>
            <a:off x="6976668" y="1447800"/>
            <a:ext cx="481330" cy="478790"/>
          </a:xfrm>
          <a:prstGeom prst="rect">
            <a:avLst/>
          </a:prstGeom>
          <a:noFill/>
          <a:ln>
            <a:noFill/>
          </a:ln>
        </p:spPr>
      </p:pic>
      <p:sp>
        <p:nvSpPr>
          <p:cNvPr id="4" name="Footer Placeholder 3">
            <a:extLst>
              <a:ext uri="{FF2B5EF4-FFF2-40B4-BE49-F238E27FC236}">
                <a16:creationId xmlns="" xmlns:a16="http://schemas.microsoft.com/office/drawing/2014/main" id="{5F2EC723-9574-E644-B5F5-38E883F5FE52}"/>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39994548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towards Equity and ‘Fairer’ Assessment</a:t>
            </a:r>
          </a:p>
        </p:txBody>
      </p:sp>
      <p:sp>
        <p:nvSpPr>
          <p:cNvPr id="3" name="Content Placeholder 2"/>
          <p:cNvSpPr>
            <a:spLocks noGrp="1"/>
          </p:cNvSpPr>
          <p:nvPr>
            <p:ph idx="1"/>
          </p:nvPr>
        </p:nvSpPr>
        <p:spPr/>
        <p:txBody>
          <a:bodyPr>
            <a:normAutofit/>
          </a:bodyPr>
          <a:lstStyle/>
          <a:p>
            <a:r>
              <a:rPr lang="en-US" dirty="0">
                <a:solidFill>
                  <a:srgbClr val="FF0000"/>
                </a:solidFill>
              </a:rPr>
              <a:t>2.  Develop a learning story for each student</a:t>
            </a:r>
          </a:p>
          <a:p>
            <a:endParaRPr lang="en-US" dirty="0">
              <a:solidFill>
                <a:srgbClr val="800000"/>
              </a:solidFill>
            </a:endParaRPr>
          </a:p>
          <a:p>
            <a:r>
              <a:rPr lang="en-US" dirty="0"/>
              <a:t>Gather information about how each student learns.</a:t>
            </a:r>
          </a:p>
          <a:p>
            <a:endParaRPr lang="en-US" dirty="0"/>
          </a:p>
          <a:p>
            <a:r>
              <a:rPr lang="en-US" dirty="0"/>
              <a:t>See what are their strengths and their weaknesses.</a:t>
            </a:r>
          </a:p>
          <a:p>
            <a:endParaRPr lang="en-US" dirty="0"/>
          </a:p>
          <a:p>
            <a:r>
              <a:rPr lang="en-US" dirty="0"/>
              <a:t>Observe which assessment tasks are completed easily and which the students struggle with.</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71</a:t>
            </a:fld>
            <a:endParaRPr lang="es-ES_tradnl" dirty="0"/>
          </a:p>
        </p:txBody>
      </p:sp>
      <p:sp>
        <p:nvSpPr>
          <p:cNvPr id="4" name="Footer Placeholder 3">
            <a:extLst>
              <a:ext uri="{FF2B5EF4-FFF2-40B4-BE49-F238E27FC236}">
                <a16:creationId xmlns="" xmlns:a16="http://schemas.microsoft.com/office/drawing/2014/main" id="{AEE9F199-A4D7-6B49-A770-9AE411480090}"/>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2729499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towards Equity and ‘Fairer’ Assessment</a:t>
            </a:r>
          </a:p>
        </p:txBody>
      </p:sp>
      <p:sp>
        <p:nvSpPr>
          <p:cNvPr id="3" name="Content Placeholder 2"/>
          <p:cNvSpPr>
            <a:spLocks noGrp="1"/>
          </p:cNvSpPr>
          <p:nvPr>
            <p:ph idx="1"/>
          </p:nvPr>
        </p:nvSpPr>
        <p:spPr/>
        <p:txBody>
          <a:bodyPr>
            <a:normAutofit/>
          </a:bodyPr>
          <a:lstStyle/>
          <a:p>
            <a:r>
              <a:rPr lang="en-US" dirty="0">
                <a:solidFill>
                  <a:srgbClr val="FF0000"/>
                </a:solidFill>
              </a:rPr>
              <a:t>3.  Believe in every student</a:t>
            </a:r>
          </a:p>
          <a:p>
            <a:endParaRPr lang="en-US" dirty="0">
              <a:solidFill>
                <a:srgbClr val="800000"/>
              </a:solidFill>
            </a:endParaRPr>
          </a:p>
          <a:p>
            <a:r>
              <a:rPr lang="en-US" dirty="0"/>
              <a:t>Believe that every student can succeed.</a:t>
            </a:r>
          </a:p>
          <a:p>
            <a:endParaRPr lang="en-US" dirty="0"/>
          </a:p>
          <a:p>
            <a:r>
              <a:rPr lang="en-US" dirty="0"/>
              <a:t>Make your science/mathematics classroom a safe place where students can be themselves.</a:t>
            </a:r>
          </a:p>
          <a:p>
            <a:endParaRPr lang="en-US" dirty="0"/>
          </a:p>
          <a:p>
            <a:r>
              <a:rPr lang="en-US" dirty="0"/>
              <a:t>Guide the students safely to their best potential.</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72</a:t>
            </a:fld>
            <a:endParaRPr lang="es-ES_tradnl" dirty="0"/>
          </a:p>
        </p:txBody>
      </p:sp>
      <p:sp>
        <p:nvSpPr>
          <p:cNvPr id="4" name="Footer Placeholder 3">
            <a:extLst>
              <a:ext uri="{FF2B5EF4-FFF2-40B4-BE49-F238E27FC236}">
                <a16:creationId xmlns="" xmlns:a16="http://schemas.microsoft.com/office/drawing/2014/main" id="{05AB2465-373C-4049-8992-FBFF0A7DDEC3}"/>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9221950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towards Equity and ‘Fairer’ Assessment</a:t>
            </a:r>
          </a:p>
        </p:txBody>
      </p:sp>
      <p:sp>
        <p:nvSpPr>
          <p:cNvPr id="3" name="Content Placeholder 2"/>
          <p:cNvSpPr>
            <a:spLocks noGrp="1"/>
          </p:cNvSpPr>
          <p:nvPr>
            <p:ph idx="1"/>
          </p:nvPr>
        </p:nvSpPr>
        <p:spPr/>
        <p:txBody>
          <a:bodyPr>
            <a:normAutofit fontScale="92500" lnSpcReduction="20000"/>
          </a:bodyPr>
          <a:lstStyle/>
          <a:p>
            <a:pPr marL="514350" indent="-514350">
              <a:buClr>
                <a:srgbClr val="FF0000"/>
              </a:buClr>
              <a:buAutoNum type="arabicPeriod" startAt="4"/>
            </a:pPr>
            <a:r>
              <a:rPr lang="en-US" dirty="0">
                <a:solidFill>
                  <a:srgbClr val="FF0000"/>
                </a:solidFill>
              </a:rPr>
              <a:t>Use different assessment tasks</a:t>
            </a:r>
          </a:p>
          <a:p>
            <a:endParaRPr lang="en-US" dirty="0">
              <a:solidFill>
                <a:srgbClr val="FF0000"/>
              </a:solidFill>
            </a:endParaRPr>
          </a:p>
          <a:p>
            <a:r>
              <a:rPr lang="en-US" dirty="0"/>
              <a:t>Develop assessment tasks that are different.</a:t>
            </a:r>
          </a:p>
          <a:p>
            <a:endParaRPr lang="en-US" dirty="0"/>
          </a:p>
          <a:p>
            <a:r>
              <a:rPr lang="en-US" dirty="0"/>
              <a:t>Develop tasks that assess different learning styles and knowledge.</a:t>
            </a:r>
          </a:p>
          <a:p>
            <a:endParaRPr lang="en-US" dirty="0"/>
          </a:p>
          <a:p>
            <a:r>
              <a:rPr lang="en-US" dirty="0"/>
              <a:t>Use oral, practical, problem-solving tasks.</a:t>
            </a:r>
          </a:p>
          <a:p>
            <a:endParaRPr lang="en-US" dirty="0"/>
          </a:p>
          <a:p>
            <a:r>
              <a:rPr lang="en-US" dirty="0"/>
              <a:t>Always give students feedback to help them progress from where they stand to where they could be.</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73</a:t>
            </a:fld>
            <a:endParaRPr lang="es-ES_tradnl" dirty="0"/>
          </a:p>
        </p:txBody>
      </p:sp>
      <p:sp>
        <p:nvSpPr>
          <p:cNvPr id="4" name="Footer Placeholder 3">
            <a:extLst>
              <a:ext uri="{FF2B5EF4-FFF2-40B4-BE49-F238E27FC236}">
                <a16:creationId xmlns="" xmlns:a16="http://schemas.microsoft.com/office/drawing/2014/main" id="{627E9786-AD0A-1547-B1B8-ADB40F62AA3C}"/>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8244529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towards Equity and ‘Fairer’ Assessment</a:t>
            </a:r>
          </a:p>
        </p:txBody>
      </p:sp>
      <p:sp>
        <p:nvSpPr>
          <p:cNvPr id="3" name="Content Placeholder 2"/>
          <p:cNvSpPr>
            <a:spLocks noGrp="1"/>
          </p:cNvSpPr>
          <p:nvPr>
            <p:ph idx="1"/>
          </p:nvPr>
        </p:nvSpPr>
        <p:spPr/>
        <p:txBody>
          <a:bodyPr>
            <a:normAutofit/>
          </a:bodyPr>
          <a:lstStyle/>
          <a:p>
            <a:pPr marL="514350" indent="-514350">
              <a:buClr>
                <a:srgbClr val="FF0000"/>
              </a:buClr>
              <a:buAutoNum type="arabicPeriod" startAt="5"/>
            </a:pPr>
            <a:r>
              <a:rPr lang="en-US" dirty="0">
                <a:solidFill>
                  <a:srgbClr val="FF0000"/>
                </a:solidFill>
              </a:rPr>
              <a:t>Use culture as a resource</a:t>
            </a:r>
          </a:p>
          <a:p>
            <a:pPr algn="l"/>
            <a:endParaRPr lang="en-US" dirty="0">
              <a:solidFill>
                <a:srgbClr val="FF0000"/>
              </a:solidFill>
            </a:endParaRPr>
          </a:p>
          <a:p>
            <a:pPr algn="l"/>
            <a:r>
              <a:rPr lang="en-US" dirty="0"/>
              <a:t>Help students actively involve their cultural knowledge to access challenging content.</a:t>
            </a:r>
          </a:p>
          <a:p>
            <a:pPr algn="l"/>
            <a:endParaRPr lang="en-US" dirty="0"/>
          </a:p>
          <a:p>
            <a:pPr algn="l"/>
            <a:r>
              <a:rPr lang="en-US" dirty="0"/>
              <a:t>Value their different learning styles.</a:t>
            </a:r>
          </a:p>
          <a:p>
            <a:pPr algn="l"/>
            <a:endParaRPr lang="en-US" dirty="0"/>
          </a:p>
          <a:p>
            <a:pPr algn="l"/>
            <a:r>
              <a:rPr lang="en-US" dirty="0"/>
              <a:t>Develop assessment tasks that take the students’ individual and cultural identity into consideration.</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74</a:t>
            </a:fld>
            <a:endParaRPr lang="es-ES_tradnl" dirty="0"/>
          </a:p>
        </p:txBody>
      </p:sp>
      <p:sp>
        <p:nvSpPr>
          <p:cNvPr id="4" name="Footer Placeholder 3">
            <a:extLst>
              <a:ext uri="{FF2B5EF4-FFF2-40B4-BE49-F238E27FC236}">
                <a16:creationId xmlns="" xmlns:a16="http://schemas.microsoft.com/office/drawing/2014/main" id="{C5F42881-9097-0F4A-A0C9-21CF7B4E0CC6}"/>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0908786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towards Equity and ‘Fairer’ Assessment</a:t>
            </a:r>
          </a:p>
        </p:txBody>
      </p:sp>
      <p:sp>
        <p:nvSpPr>
          <p:cNvPr id="3" name="Content Placeholder 2"/>
          <p:cNvSpPr>
            <a:spLocks noGrp="1"/>
          </p:cNvSpPr>
          <p:nvPr>
            <p:ph idx="1"/>
          </p:nvPr>
        </p:nvSpPr>
        <p:spPr/>
        <p:txBody>
          <a:bodyPr>
            <a:normAutofit/>
          </a:bodyPr>
          <a:lstStyle/>
          <a:p>
            <a:pPr marL="514350" indent="-514350">
              <a:buClr>
                <a:srgbClr val="FF0000"/>
              </a:buClr>
              <a:buAutoNum type="arabicPeriod" startAt="6"/>
            </a:pPr>
            <a:r>
              <a:rPr lang="en-US" dirty="0">
                <a:solidFill>
                  <a:srgbClr val="FF0000"/>
                </a:solidFill>
              </a:rPr>
              <a:t>Build trust</a:t>
            </a:r>
          </a:p>
          <a:p>
            <a:endParaRPr lang="en-US" dirty="0">
              <a:solidFill>
                <a:srgbClr val="FF0000"/>
              </a:solidFill>
            </a:endParaRPr>
          </a:p>
          <a:p>
            <a:r>
              <a:rPr lang="en-US" dirty="0"/>
              <a:t>Listen to your students.</a:t>
            </a:r>
          </a:p>
          <a:p>
            <a:endParaRPr lang="en-US" dirty="0"/>
          </a:p>
          <a:p>
            <a:r>
              <a:rPr lang="en-US" dirty="0"/>
              <a:t>Help them to trust you.</a:t>
            </a:r>
          </a:p>
          <a:p>
            <a:endParaRPr lang="en-US" dirty="0"/>
          </a:p>
          <a:p>
            <a:r>
              <a:rPr lang="en-US" dirty="0"/>
              <a:t>Understand their cultural background.  Trust them back.</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75</a:t>
            </a:fld>
            <a:endParaRPr lang="es-ES_tradnl" dirty="0"/>
          </a:p>
        </p:txBody>
      </p:sp>
      <p:sp>
        <p:nvSpPr>
          <p:cNvPr id="4" name="Footer Placeholder 3">
            <a:extLst>
              <a:ext uri="{FF2B5EF4-FFF2-40B4-BE49-F238E27FC236}">
                <a16:creationId xmlns="" xmlns:a16="http://schemas.microsoft.com/office/drawing/2014/main" id="{A678BC4A-4E5A-9341-ABC6-E378C9A2F5D7}"/>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18771023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7.2: Get to know someone </a:t>
            </a:r>
          </a:p>
        </p:txBody>
      </p:sp>
      <p:sp>
        <p:nvSpPr>
          <p:cNvPr id="3" name="Content Placeholder 2"/>
          <p:cNvSpPr>
            <a:spLocks noGrp="1"/>
          </p:cNvSpPr>
          <p:nvPr>
            <p:ph idx="1"/>
          </p:nvPr>
        </p:nvSpPr>
        <p:spPr>
          <a:xfrm>
            <a:off x="457200" y="1564241"/>
            <a:ext cx="8229600" cy="4525963"/>
          </a:xfrm>
        </p:spPr>
        <p:txBody>
          <a:bodyPr/>
          <a:lstStyle/>
          <a:p>
            <a:r>
              <a:rPr lang="en-US" dirty="0"/>
              <a:t>Sit next to someone you do not know.</a:t>
            </a:r>
          </a:p>
          <a:p>
            <a:endParaRPr lang="en-US" dirty="0"/>
          </a:p>
          <a:p>
            <a:r>
              <a:rPr lang="en-US" dirty="0"/>
              <a:t>Ask them to tell you three things about themselves.  Two are truths and one is an untruth.</a:t>
            </a:r>
          </a:p>
          <a:p>
            <a:r>
              <a:rPr lang="en-US" dirty="0"/>
              <a:t>Introduce your friend to the group.</a:t>
            </a:r>
          </a:p>
          <a:p>
            <a:endParaRPr lang="en-US" dirty="0"/>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76</a:t>
            </a:fld>
            <a:endParaRPr lang="es-ES_tradnl" dirty="0"/>
          </a:p>
        </p:txBody>
      </p:sp>
      <p:sp>
        <p:nvSpPr>
          <p:cNvPr id="4" name="TextBox 3"/>
          <p:cNvSpPr txBox="1"/>
          <p:nvPr/>
        </p:nvSpPr>
        <p:spPr>
          <a:xfrm>
            <a:off x="457201" y="4267653"/>
            <a:ext cx="8229600" cy="1569660"/>
          </a:xfrm>
          <a:prstGeom prst="rect">
            <a:avLst/>
          </a:prstGeom>
          <a:noFill/>
        </p:spPr>
        <p:txBody>
          <a:bodyPr wrap="square" rtlCol="0">
            <a:spAutoFit/>
          </a:bodyPr>
          <a:lstStyle/>
          <a:p>
            <a:r>
              <a:rPr lang="en-US" sz="2400" dirty="0"/>
              <a:t>What did you learn that you did not know before?  As a whole group try and find out the true identity of each individual.</a:t>
            </a:r>
          </a:p>
          <a:p>
            <a:r>
              <a:rPr lang="en-US" sz="2400" dirty="0"/>
              <a:t>How did you conclude that a particular statement is untrue? Is it due to stereotypes?</a:t>
            </a:r>
          </a:p>
        </p:txBody>
      </p:sp>
      <p:pic>
        <p:nvPicPr>
          <p:cNvPr id="8" name="Bild 13" descr="C:\Users\Sophia\AppData\Local\Microsoft\Windows\Temporary Internet Files\Content.Word\4-2_pair_work_.png.png">
            <a:extLst>
              <a:ext uri="{FF2B5EF4-FFF2-40B4-BE49-F238E27FC236}">
                <a16:creationId xmlns="" xmlns:a16="http://schemas.microsoft.com/office/drawing/2014/main" id="{FB0B1867-C8F1-3A48-B474-914322F3CF51}"/>
              </a:ext>
            </a:extLst>
          </p:cNvPr>
          <p:cNvPicPr/>
          <p:nvPr/>
        </p:nvPicPr>
        <p:blipFill>
          <a:blip r:embed="rId2" cstate="print"/>
          <a:srcRect/>
          <a:stretch>
            <a:fillRect/>
          </a:stretch>
        </p:blipFill>
        <p:spPr bwMode="auto">
          <a:xfrm>
            <a:off x="5219000" y="901052"/>
            <a:ext cx="492760" cy="489585"/>
          </a:xfrm>
          <a:prstGeom prst="rect">
            <a:avLst/>
          </a:prstGeom>
          <a:noFill/>
          <a:ln w="9525">
            <a:noFill/>
            <a:miter lim="800000"/>
            <a:headEnd/>
            <a:tailEnd/>
          </a:ln>
        </p:spPr>
      </p:pic>
      <p:pic>
        <p:nvPicPr>
          <p:cNvPr id="9" name="Bild 27" descr="C:\Users\Sophia\AppData\Local\Microsoft\Windows\Temporary Internet Files\Content.Word\4-4_group_work_.png.png">
            <a:extLst>
              <a:ext uri="{FF2B5EF4-FFF2-40B4-BE49-F238E27FC236}">
                <a16:creationId xmlns="" xmlns:a16="http://schemas.microsoft.com/office/drawing/2014/main" id="{6CFBDF4F-10EF-354F-854B-F3890C6F2D3D}"/>
              </a:ext>
            </a:extLst>
          </p:cNvPr>
          <p:cNvPicPr/>
          <p:nvPr/>
        </p:nvPicPr>
        <p:blipFill>
          <a:blip r:embed="rId3" cstate="print"/>
          <a:srcRect/>
          <a:stretch>
            <a:fillRect/>
          </a:stretch>
        </p:blipFill>
        <p:spPr bwMode="auto">
          <a:xfrm>
            <a:off x="6205070" y="917244"/>
            <a:ext cx="476885" cy="457200"/>
          </a:xfrm>
          <a:prstGeom prst="rect">
            <a:avLst/>
          </a:prstGeom>
          <a:noFill/>
          <a:ln w="9525">
            <a:noFill/>
            <a:miter lim="800000"/>
            <a:headEnd/>
            <a:tailEnd/>
          </a:ln>
        </p:spPr>
      </p:pic>
      <p:pic>
        <p:nvPicPr>
          <p:cNvPr id="10" name="Bild 7" descr="C:\Users\Sophia\AppData\Local\Microsoft\Windows\Temporary Internet Files\Content.Word\3-1_5min_.png.png">
            <a:extLst>
              <a:ext uri="{FF2B5EF4-FFF2-40B4-BE49-F238E27FC236}">
                <a16:creationId xmlns="" xmlns:a16="http://schemas.microsoft.com/office/drawing/2014/main" id="{366DFF41-0597-E74D-B264-3D1FB50BC277}"/>
              </a:ext>
            </a:extLst>
          </p:cNvPr>
          <p:cNvPicPr/>
          <p:nvPr/>
        </p:nvPicPr>
        <p:blipFill>
          <a:blip r:embed="rId4" cstate="print"/>
          <a:stretch>
            <a:fillRect/>
          </a:stretch>
        </p:blipFill>
        <p:spPr bwMode="auto">
          <a:xfrm>
            <a:off x="7091186" y="906450"/>
            <a:ext cx="481330" cy="478790"/>
          </a:xfrm>
          <a:prstGeom prst="rect">
            <a:avLst/>
          </a:prstGeom>
          <a:noFill/>
          <a:ln w="9525">
            <a:noFill/>
            <a:miter lim="800000"/>
            <a:headEnd/>
            <a:tailEnd/>
          </a:ln>
        </p:spPr>
      </p:pic>
      <p:sp>
        <p:nvSpPr>
          <p:cNvPr id="6" name="Footer Placeholder 5">
            <a:extLst>
              <a:ext uri="{FF2B5EF4-FFF2-40B4-BE49-F238E27FC236}">
                <a16:creationId xmlns="" xmlns:a16="http://schemas.microsoft.com/office/drawing/2014/main" id="{52E4430A-A2A9-3848-A380-1AC16CDF7A3D}"/>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32209002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7.3: </a:t>
            </a:r>
            <a:r>
              <a:rPr lang="de-DE" dirty="0"/>
              <a:t>Dealing with diversity </a:t>
            </a:r>
            <a:endParaRPr lang="en-US" dirty="0"/>
          </a:p>
        </p:txBody>
      </p:sp>
      <p:sp>
        <p:nvSpPr>
          <p:cNvPr id="3" name="Content Placeholder 2"/>
          <p:cNvSpPr>
            <a:spLocks noGrp="1"/>
          </p:cNvSpPr>
          <p:nvPr>
            <p:ph idx="1"/>
          </p:nvPr>
        </p:nvSpPr>
        <p:spPr/>
        <p:txBody>
          <a:bodyPr>
            <a:normAutofit fontScale="70000" lnSpcReduction="20000"/>
          </a:bodyPr>
          <a:lstStyle/>
          <a:p>
            <a:r>
              <a:rPr lang="en-US" dirty="0"/>
              <a:t>What types of assessments should I use to support diverse students?</a:t>
            </a:r>
          </a:p>
          <a:p>
            <a:endParaRPr lang="en-US" dirty="0"/>
          </a:p>
          <a:p>
            <a:r>
              <a:rPr lang="en-US" dirty="0"/>
              <a:t>Should content vary across assessments?</a:t>
            </a:r>
          </a:p>
          <a:p>
            <a:endParaRPr lang="en-US" dirty="0"/>
          </a:p>
          <a:p>
            <a:r>
              <a:rPr lang="en-US" dirty="0"/>
              <a:t>Should I assess some students using different assessment tasks?</a:t>
            </a:r>
          </a:p>
          <a:p>
            <a:endParaRPr lang="en-US" dirty="0"/>
          </a:p>
          <a:p>
            <a:r>
              <a:rPr lang="en-US" dirty="0"/>
              <a:t>Do my assessment tasks capture knowledge which some students might know but others do not?</a:t>
            </a:r>
          </a:p>
          <a:p>
            <a:endParaRPr lang="en-US" dirty="0"/>
          </a:p>
          <a:p>
            <a:r>
              <a:rPr lang="en-US" dirty="0"/>
              <a:t>Should I allow students to show what they know and can do in ways that they find easier?</a:t>
            </a:r>
          </a:p>
          <a:p>
            <a:endParaRPr lang="en-US" dirty="0"/>
          </a:p>
          <a:p>
            <a:r>
              <a:rPr lang="en-US" dirty="0"/>
              <a:t>Discuss.  Share one of your answers.									</a:t>
            </a:r>
          </a:p>
          <a:p>
            <a:r>
              <a:rPr lang="en-US" dirty="0"/>
              <a:t>									         					</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77</a:t>
            </a:fld>
            <a:endParaRPr lang="es-ES_tradnl" dirty="0"/>
          </a:p>
        </p:txBody>
      </p:sp>
      <p:pic>
        <p:nvPicPr>
          <p:cNvPr id="6" name="Bild 27" descr="C:\Users\Sophia\AppData\Local\Microsoft\Windows\Temporary Internet Files\Content.Word\4-4_group_work_.png.png">
            <a:extLst>
              <a:ext uri="{FF2B5EF4-FFF2-40B4-BE49-F238E27FC236}">
                <a16:creationId xmlns="" xmlns:a16="http://schemas.microsoft.com/office/drawing/2014/main" id="{0A11F640-0B2A-1748-8385-07AE6CE50DC0}"/>
              </a:ext>
            </a:extLst>
          </p:cNvPr>
          <p:cNvPicPr/>
          <p:nvPr/>
        </p:nvPicPr>
        <p:blipFill>
          <a:blip r:embed="rId2" cstate="print"/>
          <a:stretch>
            <a:fillRect/>
          </a:stretch>
        </p:blipFill>
        <p:spPr bwMode="auto">
          <a:xfrm>
            <a:off x="4934935" y="868315"/>
            <a:ext cx="514350" cy="511175"/>
          </a:xfrm>
          <a:prstGeom prst="rect">
            <a:avLst/>
          </a:prstGeom>
          <a:noFill/>
          <a:ln w="9525">
            <a:noFill/>
            <a:miter lim="800000"/>
            <a:headEnd/>
            <a:tailEnd/>
          </a:ln>
        </p:spPr>
      </p:pic>
      <p:pic>
        <p:nvPicPr>
          <p:cNvPr id="7" name="Bild 7" descr="C:\Users\Sophia\AppData\Local\Microsoft\Windows\Temporary Internet Files\Content.Word\3-1_5min_.png.png">
            <a:extLst>
              <a:ext uri="{FF2B5EF4-FFF2-40B4-BE49-F238E27FC236}">
                <a16:creationId xmlns="" xmlns:a16="http://schemas.microsoft.com/office/drawing/2014/main" id="{7FE7D9DC-96AB-8542-98C9-950386AE44E7}"/>
              </a:ext>
            </a:extLst>
          </p:cNvPr>
          <p:cNvPicPr/>
          <p:nvPr/>
        </p:nvPicPr>
        <p:blipFill>
          <a:blip r:embed="rId3" cstate="print"/>
          <a:stretch>
            <a:fillRect/>
          </a:stretch>
        </p:blipFill>
        <p:spPr bwMode="auto">
          <a:xfrm>
            <a:off x="5970949" y="884507"/>
            <a:ext cx="481330" cy="478790"/>
          </a:xfrm>
          <a:prstGeom prst="rect">
            <a:avLst/>
          </a:prstGeom>
          <a:noFill/>
          <a:ln w="9525">
            <a:noFill/>
            <a:miter lim="800000"/>
            <a:headEnd/>
            <a:tailEnd/>
          </a:ln>
        </p:spPr>
      </p:pic>
      <p:sp>
        <p:nvSpPr>
          <p:cNvPr id="4" name="Footer Placeholder 3">
            <a:extLst>
              <a:ext uri="{FF2B5EF4-FFF2-40B4-BE49-F238E27FC236}">
                <a16:creationId xmlns="" xmlns:a16="http://schemas.microsoft.com/office/drawing/2014/main" id="{A07146D0-1880-8149-A1D2-65E3543E7408}"/>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40786496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7.4: Design a lesson plan including assessment tasks</a:t>
            </a:r>
          </a:p>
        </p:txBody>
      </p:sp>
      <p:sp>
        <p:nvSpPr>
          <p:cNvPr id="3" name="Content Placeholder 2"/>
          <p:cNvSpPr>
            <a:spLocks noGrp="1"/>
          </p:cNvSpPr>
          <p:nvPr>
            <p:ph idx="1"/>
          </p:nvPr>
        </p:nvSpPr>
        <p:spPr>
          <a:xfrm>
            <a:off x="463801" y="1739606"/>
            <a:ext cx="8229600" cy="4525963"/>
          </a:xfrm>
        </p:spPr>
        <p:txBody>
          <a:bodyPr/>
          <a:lstStyle/>
          <a:p>
            <a:r>
              <a:rPr lang="en-US" dirty="0"/>
              <a:t>			</a:t>
            </a:r>
          </a:p>
          <a:p>
            <a:r>
              <a:rPr lang="en-US" dirty="0"/>
              <a:t>Design a lesson plan for a topic of your choice and include assessment tasks.</a:t>
            </a:r>
          </a:p>
          <a:p>
            <a:r>
              <a:rPr lang="en-US" dirty="0"/>
              <a:t>How did you try and be ‘fair’ and ‘equitable’?</a:t>
            </a:r>
          </a:p>
          <a:p>
            <a:pPr algn="l"/>
            <a:r>
              <a:rPr lang="en-US" dirty="0"/>
              <a:t>Discuss the challenges you faced in trying to develop ‘fairer’ assessment for science/ mathematics students.</a:t>
            </a:r>
          </a:p>
          <a:p>
            <a:endParaRPr lang="en-US" dirty="0"/>
          </a:p>
          <a:p>
            <a:endParaRPr lang="en-US" dirty="0"/>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78</a:t>
            </a:fld>
            <a:endParaRPr lang="es-ES_tradnl" dirty="0"/>
          </a:p>
        </p:txBody>
      </p:sp>
      <p:pic>
        <p:nvPicPr>
          <p:cNvPr id="6" name="Bild 27" descr="C:\Users\Sophia\AppData\Local\Microsoft\Windows\Temporary Internet Files\Content.Word\4-4_group_work_.png.png">
            <a:extLst>
              <a:ext uri="{FF2B5EF4-FFF2-40B4-BE49-F238E27FC236}">
                <a16:creationId xmlns="" xmlns:a16="http://schemas.microsoft.com/office/drawing/2014/main" id="{3610BACA-F4A4-7744-9B86-6315AB69F393}"/>
              </a:ext>
            </a:extLst>
          </p:cNvPr>
          <p:cNvPicPr/>
          <p:nvPr/>
        </p:nvPicPr>
        <p:blipFill>
          <a:blip r:embed="rId2" cstate="print"/>
          <a:stretch>
            <a:fillRect/>
          </a:stretch>
        </p:blipFill>
        <p:spPr bwMode="auto">
          <a:xfrm>
            <a:off x="8179051" y="826941"/>
            <a:ext cx="514350" cy="511175"/>
          </a:xfrm>
          <a:prstGeom prst="rect">
            <a:avLst/>
          </a:prstGeom>
          <a:noFill/>
          <a:ln w="9525">
            <a:noFill/>
            <a:miter lim="800000"/>
            <a:headEnd/>
            <a:tailEnd/>
          </a:ln>
        </p:spPr>
      </p:pic>
      <p:sp>
        <p:nvSpPr>
          <p:cNvPr id="4" name="Footer Placeholder 3">
            <a:extLst>
              <a:ext uri="{FF2B5EF4-FFF2-40B4-BE49-F238E27FC236}">
                <a16:creationId xmlns="" xmlns:a16="http://schemas.microsoft.com/office/drawing/2014/main" id="{EDC9A942-55D0-1341-AB27-672C7FFD884C}"/>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2706286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rgbClr val="800000"/>
                </a:solidFill>
              </a:rPr>
              <a:t>Assessment: the bridge between teaching and learning…</a:t>
            </a:r>
          </a:p>
        </p:txBody>
      </p:sp>
      <p:sp>
        <p:nvSpPr>
          <p:cNvPr id="3" name="Content Placeholder 2"/>
          <p:cNvSpPr>
            <a:spLocks noGrp="1"/>
          </p:cNvSpPr>
          <p:nvPr>
            <p:ph idx="1"/>
          </p:nvPr>
        </p:nvSpPr>
        <p:spPr/>
        <p:txBody>
          <a:bodyPr>
            <a:normAutofit/>
          </a:bodyPr>
          <a:lstStyle/>
          <a:p>
            <a:pPr algn="l"/>
            <a:r>
              <a:rPr lang="en-US" sz="2400" dirty="0">
                <a:solidFill>
                  <a:schemeClr val="accent1">
                    <a:lumMod val="75000"/>
                  </a:schemeClr>
                </a:solidFill>
                <a:latin typeface="Avenir Book"/>
                <a:cs typeface="Avenir Book"/>
              </a:rPr>
              <a:t>The teacher’s job is not to transmit knowledge, nor to facilitate learning.  It is to engineer effective learning environments for the students.  The key features of effective learning environments are that they create student engagement and allow teachers, learners, and their peers to ensure that learning is proceeding in the intended direction.  The only way we can do this is through assessment.  That is why </a:t>
            </a:r>
            <a:r>
              <a:rPr lang="en-US" sz="2400" dirty="0">
                <a:solidFill>
                  <a:srgbClr val="800000"/>
                </a:solidFill>
                <a:latin typeface="Avenir Book"/>
                <a:cs typeface="Avenir Book"/>
              </a:rPr>
              <a:t>assessment is indeed, the bridge between teaching and learning.</a:t>
            </a:r>
          </a:p>
          <a:p>
            <a:pPr algn="l"/>
            <a:endParaRPr lang="en-US" sz="2400" dirty="0">
              <a:solidFill>
                <a:srgbClr val="800000"/>
              </a:solidFill>
              <a:latin typeface="Avenir Book"/>
              <a:cs typeface="Avenir Book"/>
            </a:endParaRPr>
          </a:p>
          <a:p>
            <a:pPr algn="r"/>
            <a:r>
              <a:rPr lang="en-US" sz="2400" dirty="0">
                <a:latin typeface="+mj-lt"/>
              </a:rPr>
              <a:t>Dylan </a:t>
            </a:r>
            <a:r>
              <a:rPr lang="en-US" sz="2400" dirty="0" err="1">
                <a:latin typeface="+mj-lt"/>
              </a:rPr>
              <a:t>Wiliam</a:t>
            </a:r>
            <a:r>
              <a:rPr lang="en-US" sz="2400" dirty="0">
                <a:latin typeface="+mj-lt"/>
              </a:rPr>
              <a:t> (2013)</a:t>
            </a:r>
          </a:p>
        </p:txBody>
      </p:sp>
      <p:sp>
        <p:nvSpPr>
          <p:cNvPr id="5" name="Slide Number Placeholder 4"/>
          <p:cNvSpPr>
            <a:spLocks noGrp="1"/>
          </p:cNvSpPr>
          <p:nvPr>
            <p:ph type="sldNum" sz="quarter" idx="11"/>
          </p:nvPr>
        </p:nvSpPr>
        <p:spPr/>
        <p:txBody>
          <a:bodyPr/>
          <a:lstStyle/>
          <a:p>
            <a:r>
              <a:rPr lang="es-ES_tradnl" sz="1200"/>
              <a:t>|  </a:t>
            </a:r>
            <a:fld id="{9DD0088F-7E4A-9C4B-9ED2-72FAF1293163}" type="slidenum">
              <a:rPr lang="es-ES_tradnl" smtClean="0"/>
              <a:pPr/>
              <a:t>7</a:t>
            </a:fld>
            <a:endParaRPr lang="es-ES_tradnl" dirty="0"/>
          </a:p>
        </p:txBody>
      </p:sp>
      <p:sp>
        <p:nvSpPr>
          <p:cNvPr id="4" name="Footer Placeholder 3">
            <a:extLst>
              <a:ext uri="{FF2B5EF4-FFF2-40B4-BE49-F238E27FC236}">
                <a16:creationId xmlns="" xmlns:a16="http://schemas.microsoft.com/office/drawing/2014/main" id="{EA41EFF4-06BC-5D46-A6A0-17498786C478}"/>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Tree>
    <p:extLst>
      <p:ext uri="{BB962C8B-B14F-4D97-AF65-F5344CB8AC3E}">
        <p14:creationId xmlns:p14="http://schemas.microsoft.com/office/powerpoint/2010/main" val="40692241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383822" y="677200"/>
            <a:ext cx="8376356" cy="3539430"/>
          </a:xfrm>
          <a:prstGeom prst="rect">
            <a:avLst/>
          </a:prstGeom>
        </p:spPr>
        <p:txBody>
          <a:bodyPr wrap="square">
            <a:spAutoFit/>
          </a:bodyPr>
          <a:lstStyle/>
          <a:p>
            <a:pPr algn="just">
              <a:spcAft>
                <a:spcPts val="0"/>
              </a:spcAft>
            </a:pPr>
            <a:r>
              <a:rPr lang="en-US" sz="1600" dirty="0">
                <a:solidFill>
                  <a:srgbClr val="34698C"/>
                </a:solidFill>
                <a:latin typeface="Avenir Book" charset="0"/>
                <a:ea typeface="Calibri" charset="0"/>
                <a:cs typeface="Times New Roman" charset="0"/>
              </a:rPr>
              <a:t>This presentation is based on the work within the project Intercultural learning in mathematics and science </a:t>
            </a:r>
            <a:r>
              <a:rPr lang="en-US" sz="1600" dirty="0" smtClean="0">
                <a:solidFill>
                  <a:srgbClr val="34698C"/>
                </a:solidFill>
                <a:latin typeface="Avenir Book" charset="0"/>
                <a:ea typeface="Calibri" charset="0"/>
                <a:cs typeface="Times New Roman" charset="0"/>
              </a:rPr>
              <a:t>initial teacher education </a:t>
            </a:r>
            <a:r>
              <a:rPr lang="en-US" sz="1600" dirty="0">
                <a:solidFill>
                  <a:srgbClr val="34698C"/>
                </a:solidFill>
                <a:latin typeface="Avenir Book" charset="0"/>
                <a:ea typeface="Calibri" charset="0"/>
                <a:cs typeface="Times New Roman" charset="0"/>
              </a:rPr>
              <a:t>(</a:t>
            </a:r>
            <a:r>
              <a:rPr lang="en-US" sz="1600" dirty="0" err="1">
                <a:solidFill>
                  <a:srgbClr val="34698C"/>
                </a:solidFill>
                <a:latin typeface="Avenir Book" charset="0"/>
                <a:ea typeface="Calibri" charset="0"/>
                <a:cs typeface="Times New Roman" charset="0"/>
              </a:rPr>
              <a:t>IncluSMe</a:t>
            </a:r>
            <a:r>
              <a:rPr lang="en-US" sz="1600" dirty="0">
                <a:solidFill>
                  <a:srgbClr val="34698C"/>
                </a:solidFill>
                <a:latin typeface="Avenir Book" charset="0"/>
                <a:ea typeface="Calibri" charset="0"/>
                <a:cs typeface="Times New Roman" charset="0"/>
              </a:rPr>
              <a:t>). </a:t>
            </a:r>
            <a:r>
              <a:rPr lang="en-GB" sz="1600" dirty="0">
                <a:solidFill>
                  <a:srgbClr val="34698C"/>
                </a:solidFill>
                <a:latin typeface="Avenir Book" charset="0"/>
                <a:ea typeface="Calibri" charset="0"/>
                <a:cs typeface="Times New Roman" charset="0"/>
              </a:rPr>
              <a:t>Coordination: </a:t>
            </a:r>
            <a:r>
              <a:rPr lang="en-GB" sz="1600" dirty="0" err="1">
                <a:solidFill>
                  <a:srgbClr val="34698C"/>
                </a:solidFill>
                <a:latin typeface="Avenir Book" charset="0"/>
                <a:ea typeface="Calibri" charset="0"/>
                <a:cs typeface="Times New Roman" charset="0"/>
              </a:rPr>
              <a:t>Prof.</a:t>
            </a:r>
            <a:r>
              <a:rPr lang="en-GB" sz="1600" dirty="0">
                <a:solidFill>
                  <a:srgbClr val="34698C"/>
                </a:solidFill>
                <a:latin typeface="Avenir Book" charset="0"/>
                <a:ea typeface="Calibri" charset="0"/>
                <a:cs typeface="Times New Roman" charset="0"/>
              </a:rPr>
              <a:t> </a:t>
            </a:r>
            <a:r>
              <a:rPr lang="en-GB" sz="1600" dirty="0" err="1">
                <a:solidFill>
                  <a:srgbClr val="34698C"/>
                </a:solidFill>
                <a:latin typeface="Avenir Book" charset="0"/>
                <a:ea typeface="Calibri" charset="0"/>
                <a:cs typeface="Times New Roman" charset="0"/>
              </a:rPr>
              <a:t>Dr.</a:t>
            </a:r>
            <a:r>
              <a:rPr lang="en-GB" sz="1600" dirty="0">
                <a:solidFill>
                  <a:srgbClr val="34698C"/>
                </a:solidFill>
                <a:latin typeface="Avenir Book" charset="0"/>
                <a:ea typeface="Calibri" charset="0"/>
                <a:cs typeface="Times New Roman" charset="0"/>
              </a:rPr>
              <a:t> </a:t>
            </a:r>
            <a:r>
              <a:rPr lang="en-GB" sz="1600" dirty="0" err="1">
                <a:solidFill>
                  <a:srgbClr val="34698C"/>
                </a:solidFill>
                <a:latin typeface="Avenir Book" charset="0"/>
                <a:ea typeface="Calibri" charset="0"/>
                <a:cs typeface="Times New Roman" charset="0"/>
              </a:rPr>
              <a:t>Katja</a:t>
            </a:r>
            <a:r>
              <a:rPr lang="en-GB" sz="1600" dirty="0">
                <a:solidFill>
                  <a:srgbClr val="34698C"/>
                </a:solidFill>
                <a:latin typeface="Avenir Book" charset="0"/>
                <a:ea typeface="Calibri" charset="0"/>
                <a:cs typeface="Times New Roman" charset="0"/>
              </a:rPr>
              <a:t> </a:t>
            </a:r>
            <a:r>
              <a:rPr lang="en-GB" sz="1600" dirty="0" err="1">
                <a:solidFill>
                  <a:srgbClr val="34698C"/>
                </a:solidFill>
                <a:latin typeface="Avenir Book" charset="0"/>
                <a:ea typeface="Calibri" charset="0"/>
                <a:cs typeface="Times New Roman" charset="0"/>
              </a:rPr>
              <a:t>Maaß</a:t>
            </a:r>
            <a:r>
              <a:rPr lang="en-GB" sz="1600" dirty="0">
                <a:solidFill>
                  <a:srgbClr val="34698C"/>
                </a:solidFill>
                <a:latin typeface="Avenir Book" charset="0"/>
                <a:ea typeface="Calibri" charset="0"/>
                <a:cs typeface="Times New Roman" charset="0"/>
              </a:rPr>
              <a:t>, International Centre for STEM Education (ICSE) at the University of Education Freiburg, Germany. Partners: University of Nicosia, Cyprus; University of Hradec </a:t>
            </a:r>
            <a:r>
              <a:rPr lang="en-GB" sz="1600" dirty="0" err="1">
                <a:solidFill>
                  <a:srgbClr val="34698C"/>
                </a:solidFill>
                <a:latin typeface="Avenir Book" charset="0"/>
                <a:ea typeface="Calibri" charset="0"/>
                <a:cs typeface="Times New Roman" charset="0"/>
              </a:rPr>
              <a:t>Králové</a:t>
            </a:r>
            <a:r>
              <a:rPr lang="en-GB" sz="1600" dirty="0">
                <a:solidFill>
                  <a:srgbClr val="34698C"/>
                </a:solidFill>
                <a:latin typeface="Avenir Book" charset="0"/>
                <a:ea typeface="Calibri" charset="0"/>
                <a:cs typeface="Times New Roman" charset="0"/>
              </a:rPr>
              <a:t>, Czech Republic; University of Jaen, Spain; National and </a:t>
            </a:r>
            <a:r>
              <a:rPr lang="en-GB" sz="1600" dirty="0" err="1">
                <a:solidFill>
                  <a:srgbClr val="34698C"/>
                </a:solidFill>
                <a:latin typeface="Avenir Book" charset="0"/>
                <a:ea typeface="Calibri" charset="0"/>
                <a:cs typeface="Times New Roman" charset="0"/>
              </a:rPr>
              <a:t>Kapodistrian</a:t>
            </a:r>
            <a:r>
              <a:rPr lang="en-GB" sz="1600" dirty="0">
                <a:solidFill>
                  <a:srgbClr val="34698C"/>
                </a:solidFill>
                <a:latin typeface="Avenir Book" charset="0"/>
                <a:ea typeface="Calibri" charset="0"/>
                <a:cs typeface="Times New Roman" charset="0"/>
              </a:rPr>
              <a:t> University of Athens, Greece; Vilnius University, Lithuania; University of Malta, Malta; Utrecht University, Netherlands; Norwegian University of Science and Technology, Norway; Jönköping University, Sweden; Constantine the Philosopher University, Slovakia.</a:t>
            </a:r>
            <a:endParaRPr lang="es-ES_tradnl" sz="1600" dirty="0">
              <a:latin typeface="Calibri" charset="0"/>
              <a:ea typeface="Calibri" charset="0"/>
              <a:cs typeface="Times New Roman" charset="0"/>
            </a:endParaRPr>
          </a:p>
          <a:p>
            <a:pPr algn="just">
              <a:spcAft>
                <a:spcPts val="0"/>
              </a:spcAft>
            </a:pPr>
            <a:r>
              <a:rPr lang="en-US" sz="1600" dirty="0">
                <a:solidFill>
                  <a:srgbClr val="25487B"/>
                </a:solidFill>
                <a:latin typeface="Avenir Book" charset="0"/>
                <a:ea typeface="Calibri" charset="0"/>
                <a:cs typeface="Times New Roman" charset="0"/>
              </a:rPr>
              <a:t> </a:t>
            </a:r>
            <a:endParaRPr lang="es-ES_tradnl" sz="1600" dirty="0">
              <a:solidFill>
                <a:srgbClr val="25487B"/>
              </a:solidFill>
              <a:latin typeface="Calibri" charset="0"/>
              <a:ea typeface="Calibri" charset="0"/>
              <a:cs typeface="Times New Roman" charset="0"/>
            </a:endParaRPr>
          </a:p>
          <a:p>
            <a:pPr algn="just">
              <a:spcAft>
                <a:spcPts val="0"/>
              </a:spcAft>
            </a:pPr>
            <a:r>
              <a:rPr lang="en-GB" sz="1600" dirty="0">
                <a:solidFill>
                  <a:srgbClr val="34698C"/>
                </a:solidFill>
                <a:latin typeface="Avenir Book" charset="0"/>
                <a:ea typeface="Calibri" charset="0"/>
                <a:cs typeface="Times New Roman" charset="0"/>
              </a:rPr>
              <a:t>The project Intercultural learning in mathematics and science </a:t>
            </a:r>
            <a:r>
              <a:rPr lang="en-GB" sz="1600" smtClean="0">
                <a:solidFill>
                  <a:srgbClr val="34698C"/>
                </a:solidFill>
                <a:latin typeface="Avenir Book" charset="0"/>
                <a:ea typeface="Calibri" charset="0"/>
                <a:cs typeface="Times New Roman" charset="0"/>
              </a:rPr>
              <a:t>initial teacher education </a:t>
            </a:r>
            <a:r>
              <a:rPr lang="en-GB" sz="1600" dirty="0">
                <a:solidFill>
                  <a:srgbClr val="34698C"/>
                </a:solidFill>
                <a:latin typeface="Avenir Book" charset="0"/>
                <a:ea typeface="Calibri" charset="0"/>
                <a:cs typeface="Times New Roman" charset="0"/>
              </a:rPr>
              <a:t>(</a:t>
            </a:r>
            <a:r>
              <a:rPr lang="en-GB" sz="1600" dirty="0" err="1">
                <a:solidFill>
                  <a:srgbClr val="34698C"/>
                </a:solidFill>
                <a:latin typeface="Avenir Book" charset="0"/>
                <a:ea typeface="Calibri" charset="0"/>
                <a:cs typeface="Times New Roman" charset="0"/>
              </a:rPr>
              <a:t>IncluSMe</a:t>
            </a:r>
            <a:r>
              <a:rPr lang="en-GB" sz="1600" dirty="0">
                <a:solidFill>
                  <a:srgbClr val="34698C"/>
                </a:solidFill>
                <a:latin typeface="Avenir Book" charset="0"/>
                <a:ea typeface="Calibri" charset="0"/>
                <a:cs typeface="Times New Roman" charset="0"/>
              </a:rPr>
              <a:t>) has received co-funding by the Erasmus+ programme of the European Union under grant no. 2016-1-DE01-KA203-002910. Neither the European Union/European Commission nor the project's national funding agency DAAD are responsible for the content or liable for any losses or damage resulting of the use of these resources.</a:t>
            </a:r>
            <a:endParaRPr lang="es-ES_tradnl" sz="1600" dirty="0">
              <a:solidFill>
                <a:srgbClr val="34698C"/>
              </a:solidFill>
              <a:latin typeface="Avenir Book" charset="0"/>
              <a:ea typeface="Calibri" charset="0"/>
              <a:cs typeface="Times New Roman" charset="0"/>
            </a:endParaRPr>
          </a:p>
        </p:txBody>
      </p:sp>
      <p:pic>
        <p:nvPicPr>
          <p:cNvPr id="9" name="Grafik 25" descr="Y:\Gruppen\PRIMAS\MASCIL\Work_packages\WP1_Management\IPR_Foreground_Publications_ECAS\CSSA Lizenz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916" y="4802332"/>
            <a:ext cx="1411148" cy="498087"/>
          </a:xfrm>
          <a:prstGeom prst="rect">
            <a:avLst/>
          </a:prstGeom>
          <a:noFill/>
          <a:ln>
            <a:noFill/>
          </a:ln>
        </p:spPr>
      </p:pic>
      <p:sp>
        <p:nvSpPr>
          <p:cNvPr id="11" name="Rectángulo 10"/>
          <p:cNvSpPr/>
          <p:nvPr/>
        </p:nvSpPr>
        <p:spPr>
          <a:xfrm>
            <a:off x="383822" y="4802332"/>
            <a:ext cx="6543920" cy="1323439"/>
          </a:xfrm>
          <a:prstGeom prst="rect">
            <a:avLst/>
          </a:prstGeom>
        </p:spPr>
        <p:txBody>
          <a:bodyPr wrap="square">
            <a:spAutoFit/>
          </a:bodyPr>
          <a:lstStyle/>
          <a:p>
            <a:pPr algn="just"/>
            <a:r>
              <a:rPr lang="en-GB" sz="1600" dirty="0" err="1" smtClean="0">
                <a:solidFill>
                  <a:srgbClr val="34698C"/>
                </a:solidFill>
                <a:latin typeface="Avenir Book" charset="0"/>
                <a:ea typeface="Calibri" charset="0"/>
                <a:cs typeface="Times New Roman" charset="0"/>
              </a:rPr>
              <a:t>IncluSMe</a:t>
            </a:r>
            <a:r>
              <a:rPr lang="en-GB" sz="1600" dirty="0" smtClean="0">
                <a:solidFill>
                  <a:srgbClr val="34698C"/>
                </a:solidFill>
                <a:latin typeface="Avenir Book" charset="0"/>
                <a:ea typeface="Calibri" charset="0"/>
                <a:cs typeface="Times New Roman" charset="0"/>
              </a:rPr>
              <a:t> </a:t>
            </a:r>
            <a:r>
              <a:rPr lang="en-GB" sz="1600" dirty="0">
                <a:solidFill>
                  <a:srgbClr val="34698C"/>
                </a:solidFill>
                <a:latin typeface="Avenir Book" charset="0"/>
                <a:ea typeface="Calibri" charset="0"/>
                <a:cs typeface="Times New Roman" charset="0"/>
              </a:rPr>
              <a:t>project (grant no. 2016-1-DE01-KA203-002910) 2016-2019, lead contributions by </a:t>
            </a:r>
            <a:r>
              <a:rPr lang="en-GB" sz="1600" dirty="0" err="1">
                <a:solidFill>
                  <a:srgbClr val="34698C"/>
                </a:solidFill>
                <a:latin typeface="Avenir Book" charset="0"/>
                <a:ea typeface="Calibri" charset="0"/>
                <a:cs typeface="Times New Roman" charset="0"/>
              </a:rPr>
              <a:t>Chetcuti</a:t>
            </a:r>
            <a:r>
              <a:rPr lang="en-GB" sz="1600" dirty="0">
                <a:solidFill>
                  <a:srgbClr val="34698C"/>
                </a:solidFill>
                <a:latin typeface="Avenir Book" charset="0"/>
                <a:ea typeface="Calibri" charset="0"/>
                <a:cs typeface="Times New Roman" charset="0"/>
              </a:rPr>
              <a:t>, D., Farrugia, J. and </a:t>
            </a:r>
            <a:r>
              <a:rPr lang="en-GB" sz="1600" dirty="0" err="1">
                <a:solidFill>
                  <a:srgbClr val="34698C"/>
                </a:solidFill>
                <a:latin typeface="Avenir Book" charset="0"/>
                <a:ea typeface="Calibri" charset="0"/>
                <a:cs typeface="Times New Roman" charset="0"/>
              </a:rPr>
              <a:t>Buhagiar</a:t>
            </a:r>
            <a:r>
              <a:rPr lang="en-GB" sz="1600" dirty="0">
                <a:solidFill>
                  <a:srgbClr val="34698C"/>
                </a:solidFill>
                <a:latin typeface="Avenir Book" charset="0"/>
                <a:ea typeface="Calibri" charset="0"/>
                <a:cs typeface="Times New Roman" charset="0"/>
              </a:rPr>
              <a:t>, M. University of Malta, Malta. </a:t>
            </a:r>
            <a:endParaRPr lang="en-GB" sz="1600" dirty="0" smtClean="0">
              <a:solidFill>
                <a:srgbClr val="34698C"/>
              </a:solidFill>
              <a:latin typeface="Avenir Book" charset="0"/>
              <a:ea typeface="Calibri" charset="0"/>
              <a:cs typeface="Times New Roman" charset="0"/>
            </a:endParaRPr>
          </a:p>
          <a:p>
            <a:pPr algn="just"/>
            <a:r>
              <a:rPr lang="es-ES_tradnl" sz="1600" dirty="0">
                <a:solidFill>
                  <a:srgbClr val="34698C"/>
                </a:solidFill>
                <a:latin typeface="Avenir Book" charset="0"/>
                <a:ea typeface="Calibri" charset="0"/>
                <a:cs typeface="Times New Roman" charset="0"/>
              </a:rPr>
              <a:t>CC-BY-NC-SA 4.0 </a:t>
            </a:r>
            <a:r>
              <a:rPr lang="es-ES_tradnl" sz="1600" dirty="0" err="1">
                <a:solidFill>
                  <a:srgbClr val="34698C"/>
                </a:solidFill>
                <a:latin typeface="Avenir Book" charset="0"/>
                <a:ea typeface="Calibri" charset="0"/>
                <a:cs typeface="Times New Roman" charset="0"/>
              </a:rPr>
              <a:t>license</a:t>
            </a:r>
            <a:r>
              <a:rPr lang="es-ES_tradnl" sz="1600" dirty="0">
                <a:solidFill>
                  <a:srgbClr val="34698C"/>
                </a:solidFill>
                <a:latin typeface="Avenir Book" charset="0"/>
                <a:ea typeface="Calibri" charset="0"/>
                <a:cs typeface="Times New Roman" charset="0"/>
              </a:rPr>
              <a:t> </a:t>
            </a:r>
            <a:r>
              <a:rPr lang="es-ES_tradnl" sz="1600" dirty="0" err="1">
                <a:solidFill>
                  <a:srgbClr val="34698C"/>
                </a:solidFill>
                <a:latin typeface="Avenir Book" charset="0"/>
                <a:ea typeface="Calibri" charset="0"/>
                <a:cs typeface="Times New Roman" charset="0"/>
              </a:rPr>
              <a:t>granted</a:t>
            </a:r>
            <a:r>
              <a:rPr lang="es-ES_tradnl" sz="1600" dirty="0">
                <a:solidFill>
                  <a:srgbClr val="34698C"/>
                </a:solidFill>
                <a:latin typeface="Avenir Book" charset="0"/>
                <a:ea typeface="Calibri" charset="0"/>
                <a:cs typeface="Times New Roman" charset="0"/>
              </a:rPr>
              <a:t> (</a:t>
            </a:r>
            <a:r>
              <a:rPr lang="en-US" sz="1600" dirty="0">
                <a:solidFill>
                  <a:srgbClr val="34698C"/>
                </a:solidFill>
                <a:latin typeface="Avenir Book" charset="0"/>
                <a:ea typeface="Calibri" charset="0"/>
                <a:cs typeface="Times New Roman" charset="0"/>
              </a:rPr>
              <a:t>find explicit terms of use at: https://</a:t>
            </a:r>
            <a:r>
              <a:rPr lang="en-US" sz="1600" dirty="0" err="1">
                <a:solidFill>
                  <a:srgbClr val="34698C"/>
                </a:solidFill>
                <a:latin typeface="Avenir Book" charset="0"/>
                <a:ea typeface="Calibri" charset="0"/>
                <a:cs typeface="Times New Roman" charset="0"/>
              </a:rPr>
              <a:t>creativecommons.org</a:t>
            </a:r>
            <a:r>
              <a:rPr lang="en-US" sz="1600" dirty="0">
                <a:solidFill>
                  <a:srgbClr val="34698C"/>
                </a:solidFill>
                <a:latin typeface="Avenir Book" charset="0"/>
                <a:ea typeface="Calibri" charset="0"/>
                <a:cs typeface="Times New Roman" charset="0"/>
              </a:rPr>
              <a:t>/licenses/by-</a:t>
            </a:r>
            <a:r>
              <a:rPr lang="en-US" sz="1600" dirty="0" err="1">
                <a:solidFill>
                  <a:srgbClr val="34698C"/>
                </a:solidFill>
                <a:latin typeface="Avenir Book" charset="0"/>
                <a:ea typeface="Calibri" charset="0"/>
                <a:cs typeface="Times New Roman" charset="0"/>
              </a:rPr>
              <a:t>nc</a:t>
            </a:r>
            <a:r>
              <a:rPr lang="en-US" sz="1600" dirty="0">
                <a:solidFill>
                  <a:srgbClr val="34698C"/>
                </a:solidFill>
                <a:latin typeface="Avenir Book" charset="0"/>
                <a:ea typeface="Calibri" charset="0"/>
                <a:cs typeface="Times New Roman" charset="0"/>
              </a:rPr>
              <a:t>-</a:t>
            </a:r>
            <a:r>
              <a:rPr lang="en-US" sz="1600" dirty="0" err="1">
                <a:solidFill>
                  <a:srgbClr val="34698C"/>
                </a:solidFill>
                <a:latin typeface="Avenir Book" charset="0"/>
                <a:ea typeface="Calibri" charset="0"/>
                <a:cs typeface="Times New Roman" charset="0"/>
              </a:rPr>
              <a:t>sa</a:t>
            </a:r>
            <a:r>
              <a:rPr lang="en-US" sz="1600" dirty="0">
                <a:solidFill>
                  <a:srgbClr val="34698C"/>
                </a:solidFill>
                <a:latin typeface="Avenir Book" charset="0"/>
                <a:ea typeface="Calibri" charset="0"/>
                <a:cs typeface="Times New Roman" charset="0"/>
              </a:rPr>
              <a:t>/4.0/</a:t>
            </a:r>
            <a:r>
              <a:rPr lang="en-US" sz="1600" dirty="0" err="1">
                <a:solidFill>
                  <a:srgbClr val="34698C"/>
                </a:solidFill>
                <a:latin typeface="Avenir Book" charset="0"/>
                <a:ea typeface="Calibri" charset="0"/>
                <a:cs typeface="Times New Roman" charset="0"/>
              </a:rPr>
              <a:t>deed.en</a:t>
            </a:r>
            <a:r>
              <a:rPr lang="en-US" sz="1600" dirty="0">
                <a:solidFill>
                  <a:srgbClr val="34698C"/>
                </a:solidFill>
                <a:latin typeface="Avenir Book" charset="0"/>
                <a:ea typeface="Calibri" charset="0"/>
                <a:cs typeface="Times New Roman" charset="0"/>
              </a:rPr>
              <a:t>)</a:t>
            </a:r>
            <a:r>
              <a:rPr lang="es-ES_tradnl" sz="1600" dirty="0">
                <a:solidFill>
                  <a:srgbClr val="34698C"/>
                </a:solidFill>
                <a:latin typeface="Avenir Book" charset="0"/>
                <a:ea typeface="Calibri" charset="0"/>
                <a:cs typeface="Times New Roman" charset="0"/>
              </a:rPr>
              <a:t> </a:t>
            </a:r>
          </a:p>
        </p:txBody>
      </p:sp>
      <p:sp>
        <p:nvSpPr>
          <p:cNvPr id="2" name="Footer Placeholder 1">
            <a:extLst>
              <a:ext uri="{FF2B5EF4-FFF2-40B4-BE49-F238E27FC236}">
                <a16:creationId xmlns="" xmlns:a16="http://schemas.microsoft.com/office/drawing/2014/main" id="{5ED972A3-862F-3B4F-954D-B87EF77F6290}"/>
              </a:ext>
            </a:extLst>
          </p:cNvPr>
          <p:cNvSpPr>
            <a:spLocks noGrp="1"/>
          </p:cNvSpPr>
          <p:nvPr>
            <p:ph type="ftr" sz="quarter" idx="10"/>
          </p:nvPr>
        </p:nvSpPr>
        <p:spPr/>
        <p:txBody>
          <a:bodyPr/>
          <a:lstStyle/>
          <a:p>
            <a:r>
              <a:rPr lang="es-ES_tradnl">
                <a:solidFill>
                  <a:srgbClr val="CC023B"/>
                </a:solidFill>
              </a:rPr>
              <a:t>ASSESSMENT IN MULTICULTURAL CONTEXTS</a:t>
            </a:r>
            <a:endParaRPr lang="es-ES_tradnl" dirty="0">
              <a:solidFill>
                <a:srgbClr val="CC023B"/>
              </a:solidFill>
            </a:endParaRPr>
          </a:p>
        </p:txBody>
      </p:sp>
      <p:sp>
        <p:nvSpPr>
          <p:cNvPr id="3" name="Slide Number Placeholder 2">
            <a:extLst>
              <a:ext uri="{FF2B5EF4-FFF2-40B4-BE49-F238E27FC236}">
                <a16:creationId xmlns="" xmlns:a16="http://schemas.microsoft.com/office/drawing/2014/main" id="{FE12E988-4AB8-3B47-8FEE-0C0788CA231B}"/>
              </a:ext>
            </a:extLst>
          </p:cNvPr>
          <p:cNvSpPr>
            <a:spLocks noGrp="1"/>
          </p:cNvSpPr>
          <p:nvPr>
            <p:ph type="sldNum" sz="quarter" idx="11"/>
          </p:nvPr>
        </p:nvSpPr>
        <p:spPr/>
        <p:txBody>
          <a:bodyPr/>
          <a:lstStyle/>
          <a:p>
            <a:r>
              <a:rPr lang="es-ES_tradnl" sz="1200"/>
              <a:t>|  </a:t>
            </a:r>
            <a:fld id="{9DD0088F-7E4A-9C4B-9ED2-72FAF1293163}" type="slidenum">
              <a:rPr lang="es-ES_tradnl" smtClean="0"/>
              <a:pPr/>
              <a:t>79</a:t>
            </a:fld>
            <a:endParaRPr lang="es-ES_tradnl" dirty="0"/>
          </a:p>
        </p:txBody>
      </p:sp>
    </p:spTree>
    <p:extLst>
      <p:ext uri="{BB962C8B-B14F-4D97-AF65-F5344CB8AC3E}">
        <p14:creationId xmlns:p14="http://schemas.microsoft.com/office/powerpoint/2010/main" val="465962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 What are the purposes of assessment? </a:t>
            </a:r>
          </a:p>
        </p:txBody>
      </p:sp>
    </p:spTree>
    <p:extLst>
      <p:ext uri="{BB962C8B-B14F-4D97-AF65-F5344CB8AC3E}">
        <p14:creationId xmlns:p14="http://schemas.microsoft.com/office/powerpoint/2010/main" val="796480507"/>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17739</TotalTime>
  <Words>3965</Words>
  <Application>Microsoft Macintosh PowerPoint</Application>
  <PresentationFormat>Presentación en pantalla (4:3)</PresentationFormat>
  <Paragraphs>587</Paragraphs>
  <Slides>80</Slides>
  <Notes>5</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80</vt:i4>
      </vt:variant>
    </vt:vector>
  </HeadingPairs>
  <TitlesOfParts>
    <vt:vector size="88" baseType="lpstr">
      <vt:lpstr>Avenir Book</vt:lpstr>
      <vt:lpstr>Calibri</vt:lpstr>
      <vt:lpstr>Courier New</vt:lpstr>
      <vt:lpstr>Lucida Grande</vt:lpstr>
      <vt:lpstr>Times New Roman</vt:lpstr>
      <vt:lpstr>Wingdings</vt:lpstr>
      <vt:lpstr>Arial</vt:lpstr>
      <vt:lpstr>Office-Design</vt:lpstr>
      <vt:lpstr>ASSESSMENT IN MATHEMATICS AND SCIENCE IN MULTICULTURAL CONTEXTS</vt:lpstr>
      <vt:lpstr>Aims</vt:lpstr>
      <vt:lpstr>Structure of the module</vt:lpstr>
      <vt:lpstr>1. Introduction: Assessment the bridge between teaching and learning…</vt:lpstr>
      <vt:lpstr>1.1 Your personal experience</vt:lpstr>
      <vt:lpstr>1.2: Reflection </vt:lpstr>
      <vt:lpstr>1.3: Discuss... </vt:lpstr>
      <vt:lpstr>Assessment: the bridge between teaching and learning…</vt:lpstr>
      <vt:lpstr>2. What are the purposes of assessment? </vt:lpstr>
      <vt:lpstr>2.1: Case study</vt:lpstr>
      <vt:lpstr>The Purposes of Assessment</vt:lpstr>
      <vt:lpstr>The Purposes of assessment </vt:lpstr>
      <vt:lpstr>3. Formative and Summative Assessment</vt:lpstr>
      <vt:lpstr>3.1 Introduction </vt:lpstr>
      <vt:lpstr>Presentación de PowerPoint</vt:lpstr>
      <vt:lpstr>Presentación de PowerPoint</vt:lpstr>
      <vt:lpstr>Presentación de PowerPoint</vt:lpstr>
      <vt:lpstr>Formative and Summative Assessment</vt:lpstr>
      <vt:lpstr>Formative and Summative Assessment</vt:lpstr>
      <vt:lpstr>Key features of Formative Assessment (Wiliam, 2011)</vt:lpstr>
      <vt:lpstr>Formative and Summative Assessment</vt:lpstr>
      <vt:lpstr>3.2: Case study </vt:lpstr>
      <vt:lpstr>3.3: High stakes examinations</vt:lpstr>
      <vt:lpstr>When do examinations become high stakes?</vt:lpstr>
      <vt:lpstr>If we acknowledge these high stakes…</vt:lpstr>
      <vt:lpstr>Look at the following statements and discuss in groups…</vt:lpstr>
      <vt:lpstr>Presentación de PowerPoint</vt:lpstr>
      <vt:lpstr>Presentación de PowerPoint</vt:lpstr>
      <vt:lpstr>Presentación de PowerPoint</vt:lpstr>
      <vt:lpstr>Now look at this…</vt:lpstr>
      <vt:lpstr>3.4  Case Study </vt:lpstr>
      <vt:lpstr>Presentación de PowerPoint</vt:lpstr>
      <vt:lpstr>Examinations are considered to be fair because…</vt:lpstr>
      <vt:lpstr>Examination Boards try to make examinations fair by…</vt:lpstr>
      <vt:lpstr>These assumptions are constantly being challenged…</vt:lpstr>
      <vt:lpstr>Presentación de PowerPoint</vt:lpstr>
      <vt:lpstr>4. Why do Assessment and Educational Achievement Matter ?</vt:lpstr>
      <vt:lpstr>4.1 Why does assessment matter ?</vt:lpstr>
      <vt:lpstr>Formative evaluation improves student achievement…</vt:lpstr>
      <vt:lpstr>The Question…</vt:lpstr>
      <vt:lpstr>4.2: Role Play</vt:lpstr>
      <vt:lpstr>4.3 Homework </vt:lpstr>
      <vt:lpstr>5. Fairness in Assessment:              Equality or Equity ?</vt:lpstr>
      <vt:lpstr>Fairness…</vt:lpstr>
      <vt:lpstr>5.1:  Game </vt:lpstr>
      <vt:lpstr>Equality or Equity…</vt:lpstr>
      <vt:lpstr>Equality or Equity…</vt:lpstr>
      <vt:lpstr>5.2 Equality vs Equity </vt:lpstr>
      <vt:lpstr>Equality vs Equity</vt:lpstr>
      <vt:lpstr>5.3:  Discuss</vt:lpstr>
      <vt:lpstr>5.4:  Discuss </vt:lpstr>
      <vt:lpstr>Equality or Equity…</vt:lpstr>
      <vt:lpstr>6. Assessment Strategies</vt:lpstr>
      <vt:lpstr>6.1 Re-examining our assessment practices </vt:lpstr>
      <vt:lpstr>Framework to support ‘fairer’ assessment </vt:lpstr>
      <vt:lpstr>6.2: Groups I identify with</vt:lpstr>
      <vt:lpstr>Presentación de PowerPoint</vt:lpstr>
      <vt:lpstr>Presentación de PowerPoint</vt:lpstr>
      <vt:lpstr>Presentación de PowerPoint</vt:lpstr>
      <vt:lpstr>Culture can be defined as…</vt:lpstr>
      <vt:lpstr>It can also mean…</vt:lpstr>
      <vt:lpstr>6.3: Case study</vt:lpstr>
      <vt:lpstr>An equitable approach…</vt:lpstr>
      <vt:lpstr>6.4: Models of responding to diversity </vt:lpstr>
      <vt:lpstr>Models of responding to diversity…</vt:lpstr>
      <vt:lpstr>Culturally responsive assessment…</vt:lpstr>
      <vt:lpstr>Culturally responsive assessment practices…</vt:lpstr>
      <vt:lpstr>6.5: Homework</vt:lpstr>
      <vt:lpstr>6.6: Read and Discuss</vt:lpstr>
      <vt:lpstr>7. Designing Fairer Assessment Tasks</vt:lpstr>
      <vt:lpstr>7.1 Steps towards Equity and ‘Fairer’ Assessment</vt:lpstr>
      <vt:lpstr>Steps towards Equity and ‘Fairer’ Assessment</vt:lpstr>
      <vt:lpstr>Steps towards Equity and ‘Fairer’ Assessment</vt:lpstr>
      <vt:lpstr>Steps towards Equity and ‘Fairer’ Assessment</vt:lpstr>
      <vt:lpstr>Steps towards Equity and ‘Fairer’ Assessment</vt:lpstr>
      <vt:lpstr>Steps towards Equity and ‘Fairer’ Assessment</vt:lpstr>
      <vt:lpstr>7.2: Get to know someone </vt:lpstr>
      <vt:lpstr>7.3: Dealing with diversity </vt:lpstr>
      <vt:lpstr>7.4: Design a lesson plan including assessment tasks</vt:lpstr>
      <vt:lpstr>Presentación de PowerPoint</vt:lpstr>
    </vt:vector>
  </TitlesOfParts>
  <Manager/>
  <Company/>
  <LinksUpToDate>false</LinksUpToDate>
  <SharedDoc>false</SharedDoc>
  <HyperlinkBase/>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IN MATHEMATICS AND SCIENCE IN MULTICULTURAL CONTEXTS</dc:title>
  <dc:subject/>
  <dc:creator/>
  <cp:keywords/>
  <dc:description/>
  <cp:lastModifiedBy>Shsk</cp:lastModifiedBy>
  <cp:revision>339</cp:revision>
  <dcterms:created xsi:type="dcterms:W3CDTF">2017-02-28T10:46:16Z</dcterms:created>
  <dcterms:modified xsi:type="dcterms:W3CDTF">2019-08-03T17:15:28Z</dcterms:modified>
  <cp:category/>
</cp:coreProperties>
</file>