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45"/>
  </p:notesMasterIdLst>
  <p:handoutMasterIdLst>
    <p:handoutMasterId r:id="rId46"/>
  </p:handoutMasterIdLst>
  <p:sldIdLst>
    <p:sldId id="256" r:id="rId3"/>
    <p:sldId id="280" r:id="rId4"/>
    <p:sldId id="277" r:id="rId5"/>
    <p:sldId id="301" r:id="rId6"/>
    <p:sldId id="279" r:id="rId7"/>
    <p:sldId id="281" r:id="rId8"/>
    <p:sldId id="312" r:id="rId9"/>
    <p:sldId id="313" r:id="rId10"/>
    <p:sldId id="333" r:id="rId11"/>
    <p:sldId id="282" r:id="rId12"/>
    <p:sldId id="295" r:id="rId13"/>
    <p:sldId id="283" r:id="rId14"/>
    <p:sldId id="297" r:id="rId15"/>
    <p:sldId id="299" r:id="rId16"/>
    <p:sldId id="296" r:id="rId17"/>
    <p:sldId id="300" r:id="rId18"/>
    <p:sldId id="302" r:id="rId19"/>
    <p:sldId id="298" r:id="rId20"/>
    <p:sldId id="319" r:id="rId21"/>
    <p:sldId id="320" r:id="rId22"/>
    <p:sldId id="311" r:id="rId23"/>
    <p:sldId id="310" r:id="rId24"/>
    <p:sldId id="314" r:id="rId25"/>
    <p:sldId id="315" r:id="rId26"/>
    <p:sldId id="317" r:id="rId27"/>
    <p:sldId id="327" r:id="rId28"/>
    <p:sldId id="328" r:id="rId29"/>
    <p:sldId id="322" r:id="rId30"/>
    <p:sldId id="318" r:id="rId31"/>
    <p:sldId id="307" r:id="rId32"/>
    <p:sldId id="309" r:id="rId33"/>
    <p:sldId id="304" r:id="rId34"/>
    <p:sldId id="306" r:id="rId35"/>
    <p:sldId id="334" r:id="rId36"/>
    <p:sldId id="305" r:id="rId37"/>
    <p:sldId id="331" r:id="rId38"/>
    <p:sldId id="335" r:id="rId39"/>
    <p:sldId id="326" r:id="rId40"/>
    <p:sldId id="325" r:id="rId41"/>
    <p:sldId id="329" r:id="rId42"/>
    <p:sldId id="330" r:id="rId43"/>
    <p:sldId id="259" r:id="rId4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051"/>
    <a:srgbClr val="C1D260"/>
    <a:srgbClr val="CC023B"/>
    <a:srgbClr val="4C5F7E"/>
    <a:srgbClr val="3B4C6A"/>
    <a:srgbClr val="002369"/>
    <a:srgbClr val="001470"/>
    <a:srgbClr val="BE002D"/>
    <a:srgbClr val="B4C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89248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400" y="176"/>
      </p:cViewPr>
      <p:guideLst>
        <p:guide orient="horz" pos="2205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B10D0-8DF1-4219-93A6-84AC00649B7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1075863-DEA6-40F7-933B-86F15D30A3A2}">
      <dgm:prSet phldrT="[Text]"/>
      <dgm:spPr/>
      <dgm:t>
        <a:bodyPr/>
        <a:lstStyle/>
        <a:p>
          <a:r>
            <a:rPr lang="hr-HR" dirty="0" err="1"/>
            <a:t>Culturally</a:t>
          </a:r>
          <a:r>
            <a:rPr lang="hr-HR" dirty="0"/>
            <a:t> </a:t>
          </a:r>
          <a:r>
            <a:rPr lang="hr-HR" dirty="0" err="1"/>
            <a:t>responsive</a:t>
          </a:r>
          <a:r>
            <a:rPr lang="hr-HR" dirty="0"/>
            <a:t> </a:t>
          </a:r>
          <a:r>
            <a:rPr lang="hr-HR" dirty="0" err="1"/>
            <a:t>teaching</a:t>
          </a:r>
          <a:endParaRPr lang="en-GB" dirty="0"/>
        </a:p>
      </dgm:t>
    </dgm:pt>
    <dgm:pt modelId="{00DA3CEB-D794-4FC1-8503-0E0CA0A2265F}" type="parTrans" cxnId="{18700C7F-645D-45D7-900B-59B2317DE354}">
      <dgm:prSet/>
      <dgm:spPr/>
      <dgm:t>
        <a:bodyPr/>
        <a:lstStyle/>
        <a:p>
          <a:endParaRPr lang="en-GB"/>
        </a:p>
      </dgm:t>
    </dgm:pt>
    <dgm:pt modelId="{C222BE8D-03B1-42CE-8014-10E5A5F379F8}" type="sibTrans" cxnId="{18700C7F-645D-45D7-900B-59B2317DE354}">
      <dgm:prSet/>
      <dgm:spPr/>
      <dgm:t>
        <a:bodyPr/>
        <a:lstStyle/>
        <a:p>
          <a:endParaRPr lang="en-GB"/>
        </a:p>
      </dgm:t>
    </dgm:pt>
    <dgm:pt modelId="{8AA49EED-7BC9-45E4-87DA-FCF8FAB08567}">
      <dgm:prSet phldrT="[Text]" custT="1"/>
      <dgm:spPr/>
      <dgm:t>
        <a:bodyPr/>
        <a:lstStyle/>
        <a:p>
          <a:r>
            <a:rPr lang="hr-HR" sz="2000" dirty="0" err="1"/>
            <a:t>Teacher</a:t>
          </a:r>
          <a:r>
            <a:rPr lang="hr-HR" sz="2000" dirty="0"/>
            <a:t>’s </a:t>
          </a:r>
          <a:r>
            <a:rPr lang="hr-HR" sz="2000" dirty="0" err="1"/>
            <a:t>beliefs</a:t>
          </a:r>
          <a:r>
            <a:rPr lang="hr-HR" sz="2000" dirty="0"/>
            <a:t>, </a:t>
          </a:r>
          <a:r>
            <a:rPr lang="hr-HR" sz="2000" dirty="0" err="1"/>
            <a:t>values</a:t>
          </a:r>
          <a:r>
            <a:rPr lang="hr-HR" sz="2000" dirty="0"/>
            <a:t> </a:t>
          </a:r>
          <a:r>
            <a:rPr lang="hr-HR" sz="2000" dirty="0" err="1"/>
            <a:t>and</a:t>
          </a:r>
          <a:r>
            <a:rPr lang="hr-HR" sz="2000" dirty="0"/>
            <a:t> </a:t>
          </a:r>
          <a:r>
            <a:rPr lang="hr-HR" sz="2000" dirty="0" err="1"/>
            <a:t>attitudes</a:t>
          </a:r>
          <a:endParaRPr lang="en-GB" sz="2000" dirty="0"/>
        </a:p>
      </dgm:t>
    </dgm:pt>
    <dgm:pt modelId="{BB738241-3E56-49D1-AD01-0E73F1B7568A}" type="parTrans" cxnId="{F22855EC-6738-4361-B699-55FCEE3D6D94}">
      <dgm:prSet/>
      <dgm:spPr/>
      <dgm:t>
        <a:bodyPr/>
        <a:lstStyle/>
        <a:p>
          <a:endParaRPr lang="en-GB"/>
        </a:p>
      </dgm:t>
    </dgm:pt>
    <dgm:pt modelId="{8502180D-F52D-4672-9855-CFE0C6391023}" type="sibTrans" cxnId="{F22855EC-6738-4361-B699-55FCEE3D6D94}">
      <dgm:prSet/>
      <dgm:spPr/>
      <dgm:t>
        <a:bodyPr/>
        <a:lstStyle/>
        <a:p>
          <a:endParaRPr lang="en-GB"/>
        </a:p>
      </dgm:t>
    </dgm:pt>
    <dgm:pt modelId="{F3A88BB2-9C5C-4549-A003-DFC85CD206ED}">
      <dgm:prSet phldrT="[Text]" custT="1"/>
      <dgm:spPr/>
      <dgm:t>
        <a:bodyPr/>
        <a:lstStyle/>
        <a:p>
          <a:r>
            <a:rPr lang="hr-HR" sz="2000" dirty="0" err="1"/>
            <a:t>Awareness</a:t>
          </a:r>
          <a:r>
            <a:rPr lang="hr-HR" sz="2000" dirty="0"/>
            <a:t> </a:t>
          </a:r>
          <a:r>
            <a:rPr lang="hr-HR" sz="2000" dirty="0" err="1"/>
            <a:t>of</a:t>
          </a:r>
          <a:r>
            <a:rPr lang="hr-HR" sz="2000" dirty="0"/>
            <a:t> </a:t>
          </a:r>
          <a:r>
            <a:rPr lang="hr-HR" sz="2000" dirty="0" err="1"/>
            <a:t>self</a:t>
          </a:r>
          <a:r>
            <a:rPr lang="hr-HR" sz="2000" dirty="0"/>
            <a:t> </a:t>
          </a:r>
          <a:r>
            <a:rPr lang="hr-HR" sz="2000" dirty="0" err="1"/>
            <a:t>and</a:t>
          </a:r>
          <a:r>
            <a:rPr lang="hr-HR" sz="2000" dirty="0"/>
            <a:t> </a:t>
          </a:r>
          <a:r>
            <a:rPr lang="hr-HR" sz="2000" dirty="0" err="1"/>
            <a:t>social</a:t>
          </a:r>
          <a:r>
            <a:rPr lang="hr-HR" sz="2000" dirty="0"/>
            <a:t> </a:t>
          </a:r>
          <a:r>
            <a:rPr lang="hr-HR" sz="2000" dirty="0" err="1"/>
            <a:t>circumstances</a:t>
          </a:r>
          <a:endParaRPr lang="en-GB" sz="2000" dirty="0"/>
        </a:p>
      </dgm:t>
    </dgm:pt>
    <dgm:pt modelId="{7C038BCA-4A5F-496C-8FAA-BC0CE9541BF7}" type="parTrans" cxnId="{ED832003-7766-416C-8139-A3D563367A5D}">
      <dgm:prSet/>
      <dgm:spPr/>
      <dgm:t>
        <a:bodyPr/>
        <a:lstStyle/>
        <a:p>
          <a:endParaRPr lang="en-GB"/>
        </a:p>
      </dgm:t>
    </dgm:pt>
    <dgm:pt modelId="{4DA858FA-102A-48D7-844F-53C0DFF121FB}" type="sibTrans" cxnId="{ED832003-7766-416C-8139-A3D563367A5D}">
      <dgm:prSet/>
      <dgm:spPr/>
      <dgm:t>
        <a:bodyPr/>
        <a:lstStyle/>
        <a:p>
          <a:endParaRPr lang="en-GB"/>
        </a:p>
      </dgm:t>
    </dgm:pt>
    <dgm:pt modelId="{A1AB331E-019C-4D72-A16A-40D357CEBB19}">
      <dgm:prSet phldrT="[Text]" custT="1"/>
      <dgm:spPr/>
      <dgm:t>
        <a:bodyPr/>
        <a:lstStyle/>
        <a:p>
          <a:r>
            <a:rPr lang="hr-HR" sz="2000" dirty="0" err="1"/>
            <a:t>Subject</a:t>
          </a:r>
          <a:r>
            <a:rPr lang="hr-HR" sz="2000" dirty="0"/>
            <a:t> </a:t>
          </a:r>
          <a:r>
            <a:rPr lang="hr-HR" sz="2000" dirty="0" err="1"/>
            <a:t>knowledge</a:t>
          </a:r>
          <a:r>
            <a:rPr lang="hr-HR" sz="2000" dirty="0"/>
            <a:t> &amp;</a:t>
          </a:r>
        </a:p>
        <a:p>
          <a:r>
            <a:rPr lang="hr-HR" sz="2000" dirty="0" err="1"/>
            <a:t>Pedagogical</a:t>
          </a:r>
          <a:r>
            <a:rPr lang="hr-HR" sz="2000" dirty="0"/>
            <a:t> </a:t>
          </a:r>
          <a:r>
            <a:rPr lang="hr-HR" sz="2000" dirty="0" err="1"/>
            <a:t>knowledge</a:t>
          </a:r>
          <a:endParaRPr lang="en-GB" sz="2000" dirty="0"/>
        </a:p>
      </dgm:t>
    </dgm:pt>
    <dgm:pt modelId="{80AE5A76-E9A2-463C-8A12-71F1EE2CE23D}" type="parTrans" cxnId="{1B7FC9B8-33DC-43FC-9F3A-9B19A528BFFD}">
      <dgm:prSet/>
      <dgm:spPr/>
      <dgm:t>
        <a:bodyPr/>
        <a:lstStyle/>
        <a:p>
          <a:endParaRPr lang="en-GB"/>
        </a:p>
      </dgm:t>
    </dgm:pt>
    <dgm:pt modelId="{B42C716F-C531-44B8-A90B-B876FAF5C379}" type="sibTrans" cxnId="{1B7FC9B8-33DC-43FC-9F3A-9B19A528BFFD}">
      <dgm:prSet/>
      <dgm:spPr/>
      <dgm:t>
        <a:bodyPr/>
        <a:lstStyle/>
        <a:p>
          <a:endParaRPr lang="en-GB"/>
        </a:p>
      </dgm:t>
    </dgm:pt>
    <dgm:pt modelId="{55FDE455-5ED1-4209-8273-6DE87F2FF2A5}" type="pres">
      <dgm:prSet presAssocID="{BD7B10D0-8DF1-4219-93A6-84AC00649B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D2B38E-9269-4859-85EC-E5963D202A4C}" type="pres">
      <dgm:prSet presAssocID="{41075863-DEA6-40F7-933B-86F15D30A3A2}" presName="centerShape" presStyleLbl="node0" presStyleIdx="0" presStyleCnt="1"/>
      <dgm:spPr/>
      <dgm:t>
        <a:bodyPr/>
        <a:lstStyle/>
        <a:p>
          <a:endParaRPr lang="en-GB"/>
        </a:p>
      </dgm:t>
    </dgm:pt>
    <dgm:pt modelId="{617B97A3-6C2E-41B7-A44D-21CA7FD47881}" type="pres">
      <dgm:prSet presAssocID="{BB738241-3E56-49D1-AD01-0E73F1B7568A}" presName="parTrans" presStyleLbl="bgSibTrans2D1" presStyleIdx="0" presStyleCnt="3" custLinFactNeighborX="-14596" custLinFactNeighborY="26035"/>
      <dgm:spPr/>
      <dgm:t>
        <a:bodyPr/>
        <a:lstStyle/>
        <a:p>
          <a:endParaRPr lang="en-GB"/>
        </a:p>
      </dgm:t>
    </dgm:pt>
    <dgm:pt modelId="{204D200E-5179-4AAB-9043-693698A2FD53}" type="pres">
      <dgm:prSet presAssocID="{8AA49EED-7BC9-45E4-87DA-FCF8FAB08567}" presName="node" presStyleLbl="node1" presStyleIdx="0" presStyleCnt="3" custScaleX="121909" custScaleY="55587" custRadScaleRad="103693" custRadScaleInc="46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5CA03-F758-4E43-8373-A63DEB132F9D}" type="pres">
      <dgm:prSet presAssocID="{7C038BCA-4A5F-496C-8FAA-BC0CE9541BF7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B58ED099-593A-4CCA-A07D-CF103CC77670}" type="pres">
      <dgm:prSet presAssocID="{F3A88BB2-9C5C-4549-A003-DFC85CD206ED}" presName="node" presStyleLbl="node1" presStyleIdx="1" presStyleCnt="3" custScaleX="165198" custScaleY="634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AC8926-3A44-4D80-B85C-DF7444526304}" type="pres">
      <dgm:prSet presAssocID="{80AE5A76-E9A2-463C-8A12-71F1EE2CE23D}" presName="parTrans" presStyleLbl="bgSibTrans2D1" presStyleIdx="2" presStyleCnt="3" custLinFactNeighborX="18107" custLinFactNeighborY="18225"/>
      <dgm:spPr/>
      <dgm:t>
        <a:bodyPr/>
        <a:lstStyle/>
        <a:p>
          <a:endParaRPr lang="en-GB"/>
        </a:p>
      </dgm:t>
    </dgm:pt>
    <dgm:pt modelId="{5ED3F225-225B-4E18-9158-4DD47768D9D5}" type="pres">
      <dgm:prSet presAssocID="{A1AB331E-019C-4D72-A16A-40D357CEBB19}" presName="node" presStyleLbl="node1" presStyleIdx="2" presStyleCnt="3" custScaleX="147297" custScaleY="59619" custRadScaleRad="107499" custRadScaleInc="-8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9B6654-D1D9-4DC1-9DE5-D021B77552B5}" type="presOf" srcId="{80AE5A76-E9A2-463C-8A12-71F1EE2CE23D}" destId="{82AC8926-3A44-4D80-B85C-DF7444526304}" srcOrd="0" destOrd="0" presId="urn:microsoft.com/office/officeart/2005/8/layout/radial4"/>
    <dgm:cxn modelId="{384EBBAF-DE92-4F65-9C76-763FC67DB23B}" type="presOf" srcId="{7C038BCA-4A5F-496C-8FAA-BC0CE9541BF7}" destId="{7B05CA03-F758-4E43-8373-A63DEB132F9D}" srcOrd="0" destOrd="0" presId="urn:microsoft.com/office/officeart/2005/8/layout/radial4"/>
    <dgm:cxn modelId="{F22855EC-6738-4361-B699-55FCEE3D6D94}" srcId="{41075863-DEA6-40F7-933B-86F15D30A3A2}" destId="{8AA49EED-7BC9-45E4-87DA-FCF8FAB08567}" srcOrd="0" destOrd="0" parTransId="{BB738241-3E56-49D1-AD01-0E73F1B7568A}" sibTransId="{8502180D-F52D-4672-9855-CFE0C6391023}"/>
    <dgm:cxn modelId="{7AC9D910-D074-453D-8831-F0FEDC60E18D}" type="presOf" srcId="{41075863-DEA6-40F7-933B-86F15D30A3A2}" destId="{60D2B38E-9269-4859-85EC-E5963D202A4C}" srcOrd="0" destOrd="0" presId="urn:microsoft.com/office/officeart/2005/8/layout/radial4"/>
    <dgm:cxn modelId="{DABE11D5-6D3C-4F93-A20F-9F60A2338300}" type="presOf" srcId="{BB738241-3E56-49D1-AD01-0E73F1B7568A}" destId="{617B97A3-6C2E-41B7-A44D-21CA7FD47881}" srcOrd="0" destOrd="0" presId="urn:microsoft.com/office/officeart/2005/8/layout/radial4"/>
    <dgm:cxn modelId="{A5764B41-5DD2-4EF2-AEED-BC3B6805C228}" type="presOf" srcId="{8AA49EED-7BC9-45E4-87DA-FCF8FAB08567}" destId="{204D200E-5179-4AAB-9043-693698A2FD53}" srcOrd="0" destOrd="0" presId="urn:microsoft.com/office/officeart/2005/8/layout/radial4"/>
    <dgm:cxn modelId="{18700C7F-645D-45D7-900B-59B2317DE354}" srcId="{BD7B10D0-8DF1-4219-93A6-84AC00649B78}" destId="{41075863-DEA6-40F7-933B-86F15D30A3A2}" srcOrd="0" destOrd="0" parTransId="{00DA3CEB-D794-4FC1-8503-0E0CA0A2265F}" sibTransId="{C222BE8D-03B1-42CE-8014-10E5A5F379F8}"/>
    <dgm:cxn modelId="{B278FFB9-4FF1-4D4B-A0E3-A50D11B158B5}" type="presOf" srcId="{A1AB331E-019C-4D72-A16A-40D357CEBB19}" destId="{5ED3F225-225B-4E18-9158-4DD47768D9D5}" srcOrd="0" destOrd="0" presId="urn:microsoft.com/office/officeart/2005/8/layout/radial4"/>
    <dgm:cxn modelId="{ED832003-7766-416C-8139-A3D563367A5D}" srcId="{41075863-DEA6-40F7-933B-86F15D30A3A2}" destId="{F3A88BB2-9C5C-4549-A003-DFC85CD206ED}" srcOrd="1" destOrd="0" parTransId="{7C038BCA-4A5F-496C-8FAA-BC0CE9541BF7}" sibTransId="{4DA858FA-102A-48D7-844F-53C0DFF121FB}"/>
    <dgm:cxn modelId="{1B7FC9B8-33DC-43FC-9F3A-9B19A528BFFD}" srcId="{41075863-DEA6-40F7-933B-86F15D30A3A2}" destId="{A1AB331E-019C-4D72-A16A-40D357CEBB19}" srcOrd="2" destOrd="0" parTransId="{80AE5A76-E9A2-463C-8A12-71F1EE2CE23D}" sibTransId="{B42C716F-C531-44B8-A90B-B876FAF5C379}"/>
    <dgm:cxn modelId="{7DD29266-C578-4FD5-8BEF-1652D25CC5C0}" type="presOf" srcId="{BD7B10D0-8DF1-4219-93A6-84AC00649B78}" destId="{55FDE455-5ED1-4209-8273-6DE87F2FF2A5}" srcOrd="0" destOrd="0" presId="urn:microsoft.com/office/officeart/2005/8/layout/radial4"/>
    <dgm:cxn modelId="{08017C87-931C-42BD-8D8C-5404FD233004}" type="presOf" srcId="{F3A88BB2-9C5C-4549-A003-DFC85CD206ED}" destId="{B58ED099-593A-4CCA-A07D-CF103CC77670}" srcOrd="0" destOrd="0" presId="urn:microsoft.com/office/officeart/2005/8/layout/radial4"/>
    <dgm:cxn modelId="{7BC6DBCB-2020-4BBE-94C0-817C862E8817}" type="presParOf" srcId="{55FDE455-5ED1-4209-8273-6DE87F2FF2A5}" destId="{60D2B38E-9269-4859-85EC-E5963D202A4C}" srcOrd="0" destOrd="0" presId="urn:microsoft.com/office/officeart/2005/8/layout/radial4"/>
    <dgm:cxn modelId="{DFB8294A-B912-46BC-B8F1-FB74CF50452B}" type="presParOf" srcId="{55FDE455-5ED1-4209-8273-6DE87F2FF2A5}" destId="{617B97A3-6C2E-41B7-A44D-21CA7FD47881}" srcOrd="1" destOrd="0" presId="urn:microsoft.com/office/officeart/2005/8/layout/radial4"/>
    <dgm:cxn modelId="{F0466EE1-B358-4D23-93B0-BA988538633C}" type="presParOf" srcId="{55FDE455-5ED1-4209-8273-6DE87F2FF2A5}" destId="{204D200E-5179-4AAB-9043-693698A2FD53}" srcOrd="2" destOrd="0" presId="urn:microsoft.com/office/officeart/2005/8/layout/radial4"/>
    <dgm:cxn modelId="{685E78BD-966C-485F-A39E-524BB9524AAE}" type="presParOf" srcId="{55FDE455-5ED1-4209-8273-6DE87F2FF2A5}" destId="{7B05CA03-F758-4E43-8373-A63DEB132F9D}" srcOrd="3" destOrd="0" presId="urn:microsoft.com/office/officeart/2005/8/layout/radial4"/>
    <dgm:cxn modelId="{B22F3F63-EF7F-4956-8123-443D829149F6}" type="presParOf" srcId="{55FDE455-5ED1-4209-8273-6DE87F2FF2A5}" destId="{B58ED099-593A-4CCA-A07D-CF103CC77670}" srcOrd="4" destOrd="0" presId="urn:microsoft.com/office/officeart/2005/8/layout/radial4"/>
    <dgm:cxn modelId="{AB99E32F-91C1-466E-8878-DDE7C17188DC}" type="presParOf" srcId="{55FDE455-5ED1-4209-8273-6DE87F2FF2A5}" destId="{82AC8926-3A44-4D80-B85C-DF7444526304}" srcOrd="5" destOrd="0" presId="urn:microsoft.com/office/officeart/2005/8/layout/radial4"/>
    <dgm:cxn modelId="{4D4B110F-6841-4460-B7E0-3F68FD13B41D}" type="presParOf" srcId="{55FDE455-5ED1-4209-8273-6DE87F2FF2A5}" destId="{5ED3F225-225B-4E18-9158-4DD47768D9D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2B38E-9269-4859-85EC-E5963D202A4C}">
      <dsp:nvSpPr>
        <dsp:cNvPr id="0" name=""/>
        <dsp:cNvSpPr/>
      </dsp:nvSpPr>
      <dsp:spPr>
        <a:xfrm>
          <a:off x="3001131" y="2231937"/>
          <a:ext cx="1987641" cy="1987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Culturally</a:t>
          </a:r>
          <a:r>
            <a:rPr lang="hr-HR" sz="2400" kern="1200" dirty="0"/>
            <a:t> </a:t>
          </a:r>
          <a:r>
            <a:rPr lang="hr-HR" sz="2400" kern="1200" dirty="0" err="1"/>
            <a:t>responsive</a:t>
          </a:r>
          <a:r>
            <a:rPr lang="hr-HR" sz="2400" kern="1200" dirty="0"/>
            <a:t> </a:t>
          </a:r>
          <a:r>
            <a:rPr lang="hr-HR" sz="2400" kern="1200" dirty="0" err="1"/>
            <a:t>teaching</a:t>
          </a:r>
          <a:endParaRPr lang="en-GB" sz="2400" kern="1200" dirty="0"/>
        </a:p>
      </dsp:txBody>
      <dsp:txXfrm>
        <a:off x="3292214" y="2523020"/>
        <a:ext cx="1405475" cy="1405475"/>
      </dsp:txXfrm>
    </dsp:sp>
    <dsp:sp modelId="{617B97A3-6C2E-41B7-A44D-21CA7FD47881}">
      <dsp:nvSpPr>
        <dsp:cNvPr id="0" name=""/>
        <dsp:cNvSpPr/>
      </dsp:nvSpPr>
      <dsp:spPr>
        <a:xfrm rot="13068984">
          <a:off x="1452662" y="1927352"/>
          <a:ext cx="1616660" cy="566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D200E-5179-4AAB-9043-693698A2FD53}">
      <dsp:nvSpPr>
        <dsp:cNvPr id="0" name=""/>
        <dsp:cNvSpPr/>
      </dsp:nvSpPr>
      <dsp:spPr>
        <a:xfrm>
          <a:off x="707416" y="1147644"/>
          <a:ext cx="2301957" cy="8397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Teacher</a:t>
          </a:r>
          <a:r>
            <a:rPr lang="hr-HR" sz="2000" kern="1200" dirty="0"/>
            <a:t>’s </a:t>
          </a:r>
          <a:r>
            <a:rPr lang="hr-HR" sz="2000" kern="1200" dirty="0" err="1"/>
            <a:t>beliefs</a:t>
          </a:r>
          <a:r>
            <a:rPr lang="hr-HR" sz="2000" kern="1200" dirty="0"/>
            <a:t>, </a:t>
          </a:r>
          <a:r>
            <a:rPr lang="hr-HR" sz="2000" kern="1200" dirty="0" err="1"/>
            <a:t>values</a:t>
          </a:r>
          <a:r>
            <a:rPr lang="hr-HR" sz="2000" kern="1200" dirty="0"/>
            <a:t> </a:t>
          </a:r>
          <a:r>
            <a:rPr lang="hr-HR" sz="2000" kern="1200" dirty="0" err="1"/>
            <a:t>and</a:t>
          </a:r>
          <a:r>
            <a:rPr lang="hr-HR" sz="2000" kern="1200" dirty="0"/>
            <a:t> </a:t>
          </a:r>
          <a:r>
            <a:rPr lang="hr-HR" sz="2000" kern="1200" dirty="0" err="1"/>
            <a:t>attitudes</a:t>
          </a:r>
          <a:endParaRPr lang="en-GB" sz="2000" kern="1200" dirty="0"/>
        </a:p>
      </dsp:txBody>
      <dsp:txXfrm>
        <a:off x="732010" y="1172238"/>
        <a:ext cx="2252769" cy="790513"/>
      </dsp:txXfrm>
    </dsp:sp>
    <dsp:sp modelId="{7B05CA03-F758-4E43-8373-A63DEB132F9D}">
      <dsp:nvSpPr>
        <dsp:cNvPr id="0" name=""/>
        <dsp:cNvSpPr/>
      </dsp:nvSpPr>
      <dsp:spPr>
        <a:xfrm rot="16200000">
          <a:off x="3232134" y="1097087"/>
          <a:ext cx="1525635" cy="566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ED099-593A-4CCA-A07D-CF103CC77670}">
      <dsp:nvSpPr>
        <dsp:cNvPr id="0" name=""/>
        <dsp:cNvSpPr/>
      </dsp:nvSpPr>
      <dsp:spPr>
        <a:xfrm>
          <a:off x="2435268" y="138109"/>
          <a:ext cx="3119366" cy="958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Awareness</a:t>
          </a:r>
          <a:r>
            <a:rPr lang="hr-HR" sz="2000" kern="1200" dirty="0"/>
            <a:t> </a:t>
          </a:r>
          <a:r>
            <a:rPr lang="hr-HR" sz="2000" kern="1200" dirty="0" err="1"/>
            <a:t>of</a:t>
          </a:r>
          <a:r>
            <a:rPr lang="hr-HR" sz="2000" kern="1200" dirty="0"/>
            <a:t> </a:t>
          </a:r>
          <a:r>
            <a:rPr lang="hr-HR" sz="2000" kern="1200" dirty="0" err="1"/>
            <a:t>self</a:t>
          </a:r>
          <a:r>
            <a:rPr lang="hr-HR" sz="2000" kern="1200" dirty="0"/>
            <a:t> </a:t>
          </a:r>
          <a:r>
            <a:rPr lang="hr-HR" sz="2000" kern="1200" dirty="0" err="1"/>
            <a:t>and</a:t>
          </a:r>
          <a:r>
            <a:rPr lang="hr-HR" sz="2000" kern="1200" dirty="0"/>
            <a:t> </a:t>
          </a:r>
          <a:r>
            <a:rPr lang="hr-HR" sz="2000" kern="1200" dirty="0" err="1"/>
            <a:t>social</a:t>
          </a:r>
          <a:r>
            <a:rPr lang="hr-HR" sz="2000" kern="1200" dirty="0"/>
            <a:t> </a:t>
          </a:r>
          <a:r>
            <a:rPr lang="hr-HR" sz="2000" kern="1200" dirty="0" err="1"/>
            <a:t>circumstances</a:t>
          </a:r>
          <a:endParaRPr lang="en-GB" sz="2000" kern="1200" dirty="0"/>
        </a:p>
      </dsp:txBody>
      <dsp:txXfrm>
        <a:off x="2463350" y="166191"/>
        <a:ext cx="3063202" cy="902633"/>
      </dsp:txXfrm>
    </dsp:sp>
    <dsp:sp modelId="{82AC8926-3A44-4D80-B85C-DF7444526304}">
      <dsp:nvSpPr>
        <dsp:cNvPr id="0" name=""/>
        <dsp:cNvSpPr/>
      </dsp:nvSpPr>
      <dsp:spPr>
        <a:xfrm rot="19469148">
          <a:off x="5035542" y="1913804"/>
          <a:ext cx="1710470" cy="566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3F225-225B-4E18-9158-4DD47768D9D5}">
      <dsp:nvSpPr>
        <dsp:cNvPr id="0" name=""/>
        <dsp:cNvSpPr/>
      </dsp:nvSpPr>
      <dsp:spPr>
        <a:xfrm>
          <a:off x="4886525" y="1146688"/>
          <a:ext cx="2781349" cy="900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Subject</a:t>
          </a:r>
          <a:r>
            <a:rPr lang="hr-HR" sz="2000" kern="1200" dirty="0"/>
            <a:t> </a:t>
          </a:r>
          <a:r>
            <a:rPr lang="hr-HR" sz="2000" kern="1200" dirty="0" err="1"/>
            <a:t>knowledge</a:t>
          </a:r>
          <a:r>
            <a:rPr lang="hr-HR" sz="2000" kern="1200" dirty="0"/>
            <a:t> &amp;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Pedagogical</a:t>
          </a:r>
          <a:r>
            <a:rPr lang="hr-HR" sz="2000" kern="1200" dirty="0"/>
            <a:t> </a:t>
          </a:r>
          <a:r>
            <a:rPr lang="hr-HR" sz="2000" kern="1200" dirty="0" err="1"/>
            <a:t>knowledge</a:t>
          </a:r>
          <a:endParaRPr lang="en-GB" sz="2000" kern="1200" dirty="0"/>
        </a:p>
      </dsp:txBody>
      <dsp:txXfrm>
        <a:off x="4912903" y="1173066"/>
        <a:ext cx="2728593" cy="847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ACCOMPANYING PROSPECTIVE TEACHERS IN MAKING INTERCULTURAL EXPERIENCES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12E3-6E8D-B74B-A314-4616D5A79846}" type="datetimeFigureOut">
              <a:rPr lang="de-DE" smtClean="0"/>
              <a:t>03.08.19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FC96-1CB5-7641-9934-75B343D83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9247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ACCOMPANYING PROSPECTIVE TEACHERS IN MAKING INTERCULTURAL EXPERIENCES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5981-0A6E-DC4F-9DC9-F24078E0FA09}" type="datetimeFigureOut">
              <a:rPr lang="de-DE" smtClean="0"/>
              <a:t>03.08.19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BD4E-16D0-5348-910F-B34FEBD0A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470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7</a:t>
            </a:fld>
            <a:endParaRPr lang="de-DE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38975132-6BFF-4711-B64A-8C9CC17DE7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ACCOMPANYING PROSPECTIVE TEACHERS IN MAKING INTERCULTURAL EXPERIENCES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92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8</a:t>
            </a:fld>
            <a:endParaRPr lang="de-DE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D40A095A-6175-4795-A5F3-487F1735AE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ACCOMPANYING PROSPECTIVE TEACHERS IN MAKING INTERCULTURAL EXPERIENCES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92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9</a:t>
            </a:fld>
            <a:endParaRPr lang="de-DE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9A48B1AF-7103-47DA-A8EC-C3724CAC9B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ACCOMPANYING PROSPECTIVE TEACHERS IN MAKING INTERCULTURAL EXPERIENCES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00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13</a:t>
            </a:fld>
            <a:endParaRPr lang="de-DE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BDA6B48A-0ACA-4BA8-8C77-F7E80570B0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ACCOMPANYING PROSPECTIVE TEACHERS IN MAKING INTERCULTURAL EXPERIENCES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55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17</a:t>
            </a:fld>
            <a:endParaRPr lang="de-DE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4AC678B3-1660-4242-BD33-81B0FCD9DC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ACCOMPANYING PROSPECTIVE TEACHERS IN MAKING INTERCULTURAL EXPERIENCES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01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33</a:t>
            </a:fld>
            <a:endParaRPr lang="de-DE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E344005E-E64B-4F18-AE67-1293E978F07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ACCOMPANYING PROSPECTIVE TEACHERS IN MAKING INTERCULTURAL EXPERIENCES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0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ABD4E-16D0-5348-910F-B34FEBD0AA0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D44F2F13-4949-41AD-8145-7F31101447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ACCOMPANYING PROSPECTIVE TEACHERS IN MAKING INTERCULTURAL EXPERIENCES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88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36600" y="3674746"/>
            <a:ext cx="768708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8676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GB" noProof="0"/>
              <a:t>Mastertextformat bearbeiten with li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6" name="Marcador de pie de página 17"/>
          <p:cNvSpPr>
            <a:spLocks noGrp="1"/>
          </p:cNvSpPr>
          <p:nvPr>
            <p:ph type="ftr" sz="quarter" idx="10"/>
          </p:nvPr>
        </p:nvSpPr>
        <p:spPr>
          <a:xfrm>
            <a:off x="5605890" y="55318"/>
            <a:ext cx="2647951" cy="365125"/>
          </a:xfrm>
        </p:spPr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MODULE TITLE</a:t>
            </a:r>
            <a:endParaRPr lang="es-ES_tradnl" dirty="0">
              <a:solidFill>
                <a:srgbClr val="CC0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1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and Text withou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just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6" name="Marcador de pie de página 17"/>
          <p:cNvSpPr>
            <a:spLocks noGrp="1"/>
          </p:cNvSpPr>
          <p:nvPr>
            <p:ph type="ftr" sz="quarter" idx="10"/>
          </p:nvPr>
        </p:nvSpPr>
        <p:spPr>
          <a:xfrm>
            <a:off x="5605890" y="55318"/>
            <a:ext cx="2647951" cy="365125"/>
          </a:xfrm>
        </p:spPr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MODULE TITLE</a:t>
            </a:r>
            <a:endParaRPr lang="es-ES_tradnl" dirty="0">
              <a:solidFill>
                <a:srgbClr val="CC0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1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/Example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 algn="just"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Activity/Example number: Title of Activity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714505"/>
            <a:ext cx="8229600" cy="4357684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6" name="Marcador de pie de página 17"/>
          <p:cNvSpPr>
            <a:spLocks noGrp="1"/>
          </p:cNvSpPr>
          <p:nvPr>
            <p:ph type="ftr" sz="quarter" idx="10"/>
          </p:nvPr>
        </p:nvSpPr>
        <p:spPr>
          <a:xfrm>
            <a:off x="5772150" y="55318"/>
            <a:ext cx="2647951" cy="365125"/>
          </a:xfrm>
        </p:spPr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MODULE TITLE</a:t>
            </a:r>
            <a:endParaRPr lang="es-ES_tradnl" dirty="0">
              <a:solidFill>
                <a:srgbClr val="CC0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7" name="Marcador de pie de página 17"/>
          <p:cNvSpPr>
            <a:spLocks noGrp="1"/>
          </p:cNvSpPr>
          <p:nvPr>
            <p:ph type="ftr" sz="quarter" idx="10"/>
          </p:nvPr>
        </p:nvSpPr>
        <p:spPr>
          <a:xfrm>
            <a:off x="5605890" y="55318"/>
            <a:ext cx="2647951" cy="365125"/>
          </a:xfrm>
        </p:spPr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MODULE TITLE</a:t>
            </a:r>
            <a:endParaRPr lang="es-ES_tradnl" dirty="0">
              <a:solidFill>
                <a:srgbClr val="CC0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2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9" name="Marcador de pie de página 17"/>
          <p:cNvSpPr>
            <a:spLocks noGrp="1"/>
          </p:cNvSpPr>
          <p:nvPr>
            <p:ph type="ftr" sz="quarter" idx="10"/>
          </p:nvPr>
        </p:nvSpPr>
        <p:spPr>
          <a:xfrm>
            <a:off x="5550470" y="55318"/>
            <a:ext cx="2647951" cy="365125"/>
          </a:xfrm>
        </p:spPr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MODULE TITLE</a:t>
            </a:r>
            <a:endParaRPr lang="es-ES_tradnl" dirty="0">
              <a:solidFill>
                <a:srgbClr val="CC0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8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1438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51438"/>
            <a:ext cx="5111750" cy="53747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18923"/>
            <a:ext cx="3008313" cy="41072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8" name="Marcador de pie de página 17"/>
          <p:cNvSpPr>
            <a:spLocks noGrp="1"/>
          </p:cNvSpPr>
          <p:nvPr>
            <p:ph type="ftr" sz="quarter" idx="10"/>
          </p:nvPr>
        </p:nvSpPr>
        <p:spPr>
          <a:xfrm>
            <a:off x="5522760" y="55318"/>
            <a:ext cx="2647951" cy="365125"/>
          </a:xfrm>
        </p:spPr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MODULE TITLE</a:t>
            </a:r>
            <a:endParaRPr lang="es-ES_tradnl" dirty="0">
              <a:solidFill>
                <a:srgbClr val="CC0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63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2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7" name="Marcador de pie de página 17"/>
          <p:cNvSpPr>
            <a:spLocks noGrp="1"/>
          </p:cNvSpPr>
          <p:nvPr>
            <p:ph type="ftr" sz="quarter" idx="10"/>
          </p:nvPr>
        </p:nvSpPr>
        <p:spPr>
          <a:xfrm>
            <a:off x="5522760" y="55318"/>
            <a:ext cx="2647951" cy="365125"/>
          </a:xfrm>
        </p:spPr>
        <p:txBody>
          <a:bodyPr/>
          <a:lstStyle/>
          <a:p>
            <a:r>
              <a:rPr lang="es-ES" dirty="0">
                <a:solidFill>
                  <a:srgbClr val="CC023B"/>
                </a:solidFill>
              </a:rPr>
              <a:t>MODULE TITLE</a:t>
            </a:r>
            <a:endParaRPr lang="es-ES_tradnl" dirty="0">
              <a:solidFill>
                <a:srgbClr val="CC0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1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138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and Text withou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just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748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/Example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 algn="just"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Activity/Example number: Title of  Activity/Example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714505"/>
            <a:ext cx="8229600" cy="4357684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84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010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922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1438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51438"/>
            <a:ext cx="5111750" cy="53747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18923"/>
            <a:ext cx="3008313" cy="41072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481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2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35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36600" y="3674746"/>
            <a:ext cx="768708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09968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emf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emf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CSE_fond.jpg"/>
          <p:cNvPicPr>
            <a:picLocks noChangeAspect="1"/>
          </p:cNvPicPr>
          <p:nvPr userDrawn="1"/>
        </p:nvPicPr>
        <p:blipFill rotWithShape="1">
          <a:blip r:embed="rId10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b="10531"/>
          <a:stretch/>
        </p:blipFill>
        <p:spPr>
          <a:xfrm>
            <a:off x="-1" y="1417638"/>
            <a:ext cx="5140767" cy="544036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87771" y="6087873"/>
            <a:ext cx="1227604" cy="63360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454466" y="6675756"/>
            <a:ext cx="5040000" cy="45719"/>
          </a:xfrm>
          <a:prstGeom prst="rect">
            <a:avLst/>
          </a:prstGeom>
          <a:solidFill>
            <a:srgbClr val="B4CB4D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26000" y="6675756"/>
            <a:ext cx="190800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" y="6100572"/>
            <a:ext cx="1329884" cy="5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04785" y="55317"/>
            <a:ext cx="58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24" name="Marcador de pie de página 23"/>
          <p:cNvSpPr>
            <a:spLocks noGrp="1"/>
          </p:cNvSpPr>
          <p:nvPr>
            <p:ph type="ftr" sz="quarter" idx="3"/>
          </p:nvPr>
        </p:nvSpPr>
        <p:spPr>
          <a:xfrm>
            <a:off x="5772150" y="55318"/>
            <a:ext cx="2647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" dirty="0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pic>
        <p:nvPicPr>
          <p:cNvPr id="29" name="Bild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0" y="6374367"/>
            <a:ext cx="1807900" cy="193903"/>
          </a:xfrm>
          <a:prstGeom prst="rect">
            <a:avLst/>
          </a:prstGeom>
        </p:spPr>
      </p:pic>
      <p:pic>
        <p:nvPicPr>
          <p:cNvPr id="12" name="Bild 5" descr="eu_flag_co_funded_pos_[rgb]_lef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6" y="6400800"/>
            <a:ext cx="781909" cy="1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1" r:id="rId4"/>
    <p:sldLayoutId id="2147483652" r:id="rId5"/>
    <p:sldLayoutId id="2147483653" r:id="rId6"/>
    <p:sldLayoutId id="2147483656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C5F7E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002D"/>
        </a:buClr>
        <a:buFont typeface="Arial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4CB4D"/>
        </a:buClr>
        <a:buFont typeface="Arial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1470"/>
        </a:buClr>
        <a:buFont typeface="Arial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CSE_fond.jpg"/>
          <p:cNvPicPr>
            <a:picLocks noChangeAspect="1"/>
          </p:cNvPicPr>
          <p:nvPr userDrawn="1"/>
        </p:nvPicPr>
        <p:blipFill rotWithShape="1">
          <a:blip r:embed="rId10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b="10531"/>
          <a:stretch/>
        </p:blipFill>
        <p:spPr>
          <a:xfrm>
            <a:off x="-1" y="1417638"/>
            <a:ext cx="5140767" cy="544036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87771" y="6087873"/>
            <a:ext cx="1227604" cy="63360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454466" y="6675756"/>
            <a:ext cx="5040000" cy="45719"/>
          </a:xfrm>
          <a:prstGeom prst="rect">
            <a:avLst/>
          </a:prstGeom>
          <a:solidFill>
            <a:srgbClr val="B4CB4D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26000" y="6675756"/>
            <a:ext cx="190800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" y="6100572"/>
            <a:ext cx="1329884" cy="5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04785" y="55317"/>
            <a:ext cx="58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24" name="Marcador de pie de página 23"/>
          <p:cNvSpPr>
            <a:spLocks noGrp="1"/>
          </p:cNvSpPr>
          <p:nvPr>
            <p:ph type="ftr" sz="quarter" idx="3"/>
          </p:nvPr>
        </p:nvSpPr>
        <p:spPr>
          <a:xfrm>
            <a:off x="5772150" y="55318"/>
            <a:ext cx="2647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" dirty="0">
                <a:solidFill>
                  <a:srgbClr val="CC023B"/>
                </a:solidFill>
              </a:rPr>
              <a:t>MODULE TITLE</a:t>
            </a:r>
            <a:endParaRPr lang="es-ES_tradnl" dirty="0">
              <a:solidFill>
                <a:srgbClr val="CC023B"/>
              </a:solidFill>
            </a:endParaRPr>
          </a:p>
        </p:txBody>
      </p:sp>
      <p:pic>
        <p:nvPicPr>
          <p:cNvPr id="29" name="Bild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0" y="6374367"/>
            <a:ext cx="1807900" cy="193903"/>
          </a:xfrm>
          <a:prstGeom prst="rect">
            <a:avLst/>
          </a:prstGeom>
        </p:spPr>
      </p:pic>
      <p:pic>
        <p:nvPicPr>
          <p:cNvPr id="12" name="Bild 5" descr="eu_flag_co_funded_pos_[rgb]_lef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6" y="6400800"/>
            <a:ext cx="781909" cy="1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0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C5F7E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002D"/>
        </a:buClr>
        <a:buFont typeface="Arial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4CB4D"/>
        </a:buClr>
        <a:buFont typeface="Arial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1470"/>
        </a:buClr>
        <a:buFont typeface="Arial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implicit.harvard.edu/implicit/takeatest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mplicit.harvard.edu/implicit/faqs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166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ACCOMPANYING PROSPECTIVE TEACHERS IN MAKING INTERCULTURAL EXPERIENCES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i="1" dirty="0"/>
              <a:t>Module 13</a:t>
            </a:r>
            <a:endParaRPr lang="de-DE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5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1.3. </a:t>
            </a:r>
            <a:r>
              <a:rPr lang="hr-HR" dirty="0" err="1"/>
              <a:t>Defining</a:t>
            </a:r>
            <a:r>
              <a:rPr lang="hr-HR" dirty="0"/>
              <a:t> </a:t>
            </a:r>
            <a:r>
              <a:rPr lang="hr-HR" dirty="0" err="1"/>
              <a:t>beliefs</a:t>
            </a:r>
            <a:r>
              <a:rPr lang="hr-HR" dirty="0"/>
              <a:t>, </a:t>
            </a:r>
            <a:r>
              <a:rPr lang="hr-HR" dirty="0" err="1"/>
              <a:t>values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attitudes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7962901" cy="4525963"/>
          </a:xfrm>
        </p:spPr>
        <p:txBody>
          <a:bodyPr>
            <a:normAutofit/>
          </a:bodyPr>
          <a:lstStyle/>
          <a:p>
            <a:pPr fontAlgn="base"/>
            <a:r>
              <a:rPr lang="hr-HR" sz="2000" dirty="0" err="1"/>
              <a:t>Belief</a:t>
            </a:r>
            <a:r>
              <a:rPr lang="hr-HR" sz="2000" dirty="0"/>
              <a:t> - </a:t>
            </a:r>
            <a:r>
              <a:rPr lang="hr-HR" sz="2000" dirty="0" err="1"/>
              <a:t>an</a:t>
            </a:r>
            <a:r>
              <a:rPr lang="hr-HR" sz="2000" dirty="0"/>
              <a:t> </a:t>
            </a:r>
            <a:r>
              <a:rPr lang="hr-HR" sz="2000" dirty="0" err="1"/>
              <a:t>idea</a:t>
            </a:r>
            <a:r>
              <a:rPr lang="hr-HR" sz="2000" dirty="0"/>
              <a:t> a </a:t>
            </a:r>
            <a:r>
              <a:rPr lang="hr-HR" sz="2000" dirty="0" err="1"/>
              <a:t>person</a:t>
            </a:r>
            <a:r>
              <a:rPr lang="hr-HR" sz="2000" dirty="0"/>
              <a:t> </a:t>
            </a:r>
            <a:r>
              <a:rPr lang="hr-HR" sz="2000" dirty="0" err="1"/>
              <a:t>holds</a:t>
            </a:r>
            <a:r>
              <a:rPr lang="hr-HR" sz="2000" dirty="0"/>
              <a:t> </a:t>
            </a:r>
            <a:r>
              <a:rPr lang="hr-HR" sz="2000" dirty="0" err="1"/>
              <a:t>true</a:t>
            </a:r>
            <a:r>
              <a:rPr lang="hr-HR" sz="2000" dirty="0"/>
              <a:t>; </a:t>
            </a:r>
            <a:r>
              <a:rPr lang="hr-HR" sz="2000" dirty="0" err="1"/>
              <a:t>based</a:t>
            </a:r>
            <a:r>
              <a:rPr lang="hr-HR" sz="2000" dirty="0"/>
              <a:t> on </a:t>
            </a:r>
            <a:r>
              <a:rPr lang="en-US" sz="2000" dirty="0"/>
              <a:t>own experience</a:t>
            </a:r>
            <a:r>
              <a:rPr lang="hr-HR" sz="2000" dirty="0"/>
              <a:t>, </a:t>
            </a:r>
            <a:r>
              <a:rPr lang="en-US" sz="2000" dirty="0"/>
              <a:t>acceptance of cultural and societal norms </a:t>
            </a:r>
            <a:r>
              <a:rPr lang="hr-HR" sz="2000" dirty="0"/>
              <a:t>or other external sources</a:t>
            </a:r>
            <a:endParaRPr lang="sv-SE" sz="2000" dirty="0"/>
          </a:p>
          <a:p>
            <a:pPr fontAlgn="base"/>
            <a:endParaRPr lang="hr-HR" sz="2000" dirty="0"/>
          </a:p>
          <a:p>
            <a:pPr fontAlgn="base"/>
            <a:r>
              <a:rPr lang="hr-HR" sz="2000" dirty="0" err="1"/>
              <a:t>Value</a:t>
            </a:r>
            <a:r>
              <a:rPr lang="hr-HR" sz="2000" dirty="0"/>
              <a:t> - </a:t>
            </a:r>
            <a:r>
              <a:rPr lang="en-US" sz="2000" dirty="0"/>
              <a:t>stable long-lasting beliefs about what is important to a person</a:t>
            </a:r>
            <a:r>
              <a:rPr lang="hr-HR" sz="2000" dirty="0"/>
              <a:t>, higher order concept – offers a structure for organization of attitudes</a:t>
            </a:r>
            <a:endParaRPr lang="sv-SE" sz="2000" dirty="0"/>
          </a:p>
          <a:p>
            <a:pPr fontAlgn="base"/>
            <a:endParaRPr lang="hr-HR" sz="2000" dirty="0"/>
          </a:p>
          <a:p>
            <a:pPr fontAlgn="base"/>
            <a:r>
              <a:rPr lang="hr-HR" sz="2000" dirty="0" err="1"/>
              <a:t>Attitude</a:t>
            </a:r>
            <a:r>
              <a:rPr lang="hr-HR" sz="2000" dirty="0"/>
              <a:t> - </a:t>
            </a:r>
            <a:r>
              <a:rPr lang="hr-HR" sz="2000" dirty="0" err="1"/>
              <a:t>stable</a:t>
            </a:r>
            <a:r>
              <a:rPr lang="hr-HR" sz="2000" dirty="0"/>
              <a:t>, </a:t>
            </a:r>
            <a:r>
              <a:rPr lang="hr-HR" sz="2000" dirty="0" err="1"/>
              <a:t>positive</a:t>
            </a:r>
            <a:r>
              <a:rPr lang="hr-HR" sz="2000" dirty="0"/>
              <a:t> or negative </a:t>
            </a:r>
            <a:r>
              <a:rPr lang="hr-HR" sz="2000" dirty="0" err="1"/>
              <a:t>evaluation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people</a:t>
            </a:r>
            <a:r>
              <a:rPr lang="hr-HR" sz="2000" dirty="0"/>
              <a:t>, </a:t>
            </a:r>
            <a:r>
              <a:rPr lang="hr-HR" sz="2000" dirty="0" err="1"/>
              <a:t>objects</a:t>
            </a:r>
            <a:r>
              <a:rPr lang="hr-HR" sz="2000" dirty="0"/>
              <a:t> or </a:t>
            </a:r>
            <a:r>
              <a:rPr lang="hr-HR" sz="2000" dirty="0" err="1"/>
              <a:t>ideas</a:t>
            </a:r>
            <a:r>
              <a:rPr lang="hr-HR" sz="2000" dirty="0"/>
              <a:t>; </a:t>
            </a:r>
            <a:r>
              <a:rPr lang="hr-HR" sz="2000" dirty="0" err="1"/>
              <a:t>has</a:t>
            </a:r>
            <a:r>
              <a:rPr lang="hr-HR" sz="2000" dirty="0"/>
              <a:t> a </a:t>
            </a:r>
            <a:r>
              <a:rPr lang="hr-HR" sz="2000" dirty="0" err="1"/>
              <a:t>cognitive</a:t>
            </a:r>
            <a:r>
              <a:rPr lang="hr-HR" sz="2000" dirty="0"/>
              <a:t>, </a:t>
            </a:r>
            <a:r>
              <a:rPr lang="hr-HR" sz="2000" dirty="0" err="1"/>
              <a:t>affective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behavioral</a:t>
            </a:r>
            <a:r>
              <a:rPr lang="hr-HR" sz="2000" dirty="0"/>
              <a:t> </a:t>
            </a:r>
            <a:r>
              <a:rPr lang="hr-HR" sz="2000" dirty="0" err="1"/>
              <a:t>component</a:t>
            </a:r>
            <a:r>
              <a:rPr lang="hr-HR" sz="2000" dirty="0"/>
              <a:t>.</a:t>
            </a:r>
          </a:p>
          <a:p>
            <a:pPr fontAlgn="base"/>
            <a:endParaRPr lang="hr-HR" sz="2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0959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78426"/>
            <a:ext cx="8229600" cy="769374"/>
          </a:xfrm>
        </p:spPr>
        <p:txBody>
          <a:bodyPr>
            <a:normAutofit fontScale="90000"/>
          </a:bodyPr>
          <a:lstStyle/>
          <a:p>
            <a:r>
              <a:rPr lang="hr-HR" dirty="0"/>
              <a:t>1.3. </a:t>
            </a:r>
            <a:r>
              <a:rPr lang="hr-HR" dirty="0" err="1"/>
              <a:t>Attitudes</a:t>
            </a:r>
            <a:r>
              <a:rPr lang="hr-HR" dirty="0"/>
              <a:t>, </a:t>
            </a:r>
            <a:r>
              <a:rPr lang="hr-HR" dirty="0" err="1"/>
              <a:t>values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beliefs</a:t>
            </a:r>
            <a:r>
              <a:rPr lang="hr-HR" dirty="0"/>
              <a:t/>
            </a:r>
            <a:br>
              <a:rPr lang="hr-HR" dirty="0"/>
            </a:br>
            <a:r>
              <a:rPr lang="hr-HR" sz="1800" b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r-HR" sz="1800" b="0" dirty="0" err="1">
                <a:solidFill>
                  <a:schemeClr val="bg1">
                    <a:lumMod val="50000"/>
                  </a:schemeClr>
                </a:solidFill>
              </a:rPr>
              <a:t>Fazio</a:t>
            </a:r>
            <a:r>
              <a:rPr lang="hr-HR" sz="1800" b="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hr-HR" sz="1800" b="0" dirty="0" err="1">
                <a:solidFill>
                  <a:schemeClr val="bg1">
                    <a:lumMod val="50000"/>
                  </a:schemeClr>
                </a:solidFill>
              </a:rPr>
              <a:t>Olson</a:t>
            </a:r>
            <a:r>
              <a:rPr lang="hr-HR" sz="1800" b="0" dirty="0">
                <a:solidFill>
                  <a:schemeClr val="bg1">
                    <a:lumMod val="50000"/>
                  </a:schemeClr>
                </a:solidFill>
              </a:rPr>
              <a:t>, 2003)</a:t>
            </a:r>
            <a:endParaRPr lang="en-US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</a:t>
            </a:r>
            <a:r>
              <a:rPr lang="hr-HR" dirty="0"/>
              <a:t> do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need</a:t>
            </a:r>
            <a:r>
              <a:rPr lang="hr-HR" dirty="0"/>
              <a:t> </a:t>
            </a:r>
            <a:r>
              <a:rPr lang="hr-HR" dirty="0" err="1"/>
              <a:t>values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attitudes</a:t>
            </a:r>
            <a:r>
              <a:rPr lang="hr-HR" dirty="0"/>
              <a:t>?</a:t>
            </a:r>
          </a:p>
          <a:p>
            <a:pPr lvl="1"/>
            <a:r>
              <a:rPr lang="en-US" dirty="0"/>
              <a:t>Knowledge function - need for structure, categorization, consistency and predictability</a:t>
            </a:r>
          </a:p>
          <a:p>
            <a:pPr lvl="1"/>
            <a:r>
              <a:rPr lang="en-US" dirty="0"/>
              <a:t>Value expressive - Self-expression and identification with others</a:t>
            </a:r>
          </a:p>
          <a:p>
            <a:pPr lvl="1"/>
            <a:r>
              <a:rPr lang="en-US" dirty="0"/>
              <a:t>Utilitarian - maximizing award and minimizing punishment (developing attitudes that help us)</a:t>
            </a:r>
          </a:p>
          <a:p>
            <a:pPr lvl="1"/>
            <a:r>
              <a:rPr lang="en-US" dirty="0"/>
              <a:t>Ego-defense – explaining own negative feelings, protecting the ‘self’</a:t>
            </a:r>
          </a:p>
          <a:p>
            <a:r>
              <a:rPr lang="hr-HR" dirty="0" err="1"/>
              <a:t>Think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values</a:t>
            </a:r>
            <a:r>
              <a:rPr lang="hr-HR" dirty="0"/>
              <a:t> </a:t>
            </a:r>
            <a:r>
              <a:rPr lang="en-US" dirty="0"/>
              <a:t>and how they are connected with attitudes</a:t>
            </a:r>
            <a:r>
              <a:rPr lang="hr-HR" dirty="0"/>
              <a:t>. </a:t>
            </a:r>
            <a:r>
              <a:rPr lang="hr-HR" dirty="0" err="1"/>
              <a:t>Discuss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pairs</a:t>
            </a:r>
            <a:r>
              <a:rPr lang="hr-HR" dirty="0"/>
              <a:t>.		</a:t>
            </a:r>
          </a:p>
          <a:p>
            <a:pPr marL="2286000" lvl="5" indent="0">
              <a:buNone/>
            </a:pPr>
            <a:r>
              <a:rPr lang="hr-HR" dirty="0"/>
              <a:t>                                                                </a:t>
            </a:r>
            <a:r>
              <a:rPr lang="hr-HR" sz="2200" dirty="0"/>
              <a:t>5 min</a:t>
            </a:r>
            <a:endParaRPr lang="de-DE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10</a:t>
            </a:r>
          </a:p>
        </p:txBody>
      </p:sp>
      <p:pic>
        <p:nvPicPr>
          <p:cNvPr id="7" name="Imagen 49" descr="../IncluSMe%20icons/Sophya/IncluSMe%20icons/Icons%20as%20JPEG/4-4_group_work_+-grouping_class_.jpg">
            <a:extLst>
              <a:ext uri="{FF2B5EF4-FFF2-40B4-BE49-F238E27FC236}">
                <a16:creationId xmlns:a16="http://schemas.microsoft.com/office/drawing/2014/main" xmlns="" id="{3C5D7D84-59F5-4BA8-80E4-339F03C438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73" y="5114612"/>
            <a:ext cx="686173" cy="718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9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1.4. </a:t>
            </a:r>
            <a:r>
              <a:rPr lang="hr-HR" dirty="0" err="1"/>
              <a:t>Implicit</a:t>
            </a:r>
            <a:r>
              <a:rPr lang="hr-HR" dirty="0"/>
              <a:t> </a:t>
            </a:r>
            <a:r>
              <a:rPr lang="hr-HR" dirty="0" err="1"/>
              <a:t>Association</a:t>
            </a:r>
            <a:r>
              <a:rPr lang="hr-HR" dirty="0"/>
              <a:t> Test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https://implicit.harvard.edu/implicit/takeatest.html</a:t>
            </a:r>
            <a:endParaRPr lang="hr-HR" dirty="0"/>
          </a:p>
          <a:p>
            <a:endParaRPr lang="hr-HR" dirty="0"/>
          </a:p>
          <a:p>
            <a:r>
              <a:rPr lang="hr-HR" dirty="0"/>
              <a:t>OR</a:t>
            </a:r>
          </a:p>
          <a:p>
            <a:endParaRPr lang="hr-HR" dirty="0"/>
          </a:p>
          <a:p>
            <a:r>
              <a:rPr lang="hr-HR" dirty="0" err="1"/>
              <a:t>Simulate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experiment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classroom</a:t>
            </a:r>
            <a:endParaRPr lang="hr-H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2383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1.4. </a:t>
            </a:r>
            <a:r>
              <a:rPr lang="hr-HR" dirty="0" err="1"/>
              <a:t>Implicit</a:t>
            </a:r>
            <a:r>
              <a:rPr lang="hr-HR" dirty="0"/>
              <a:t> </a:t>
            </a:r>
            <a:r>
              <a:rPr lang="hr-HR" dirty="0" err="1"/>
              <a:t>Association</a:t>
            </a:r>
            <a:r>
              <a:rPr lang="hr-HR" dirty="0"/>
              <a:t>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8" y="1827363"/>
            <a:ext cx="7900086" cy="4298800"/>
          </a:xfrm>
        </p:spPr>
        <p:txBody>
          <a:bodyPr>
            <a:normAutofit/>
          </a:bodyPr>
          <a:lstStyle/>
          <a:p>
            <a:r>
              <a:rPr lang="hr-HR" sz="2400" dirty="0"/>
              <a:t>1. Hold both of your hands above the desk. Read  a list of words including positive and negative words and Western and Muslim names. </a:t>
            </a:r>
            <a:endParaRPr lang="sv-SE" sz="2400" dirty="0"/>
          </a:p>
          <a:p>
            <a:endParaRPr lang="hr-HR" sz="2400" dirty="0"/>
          </a:p>
          <a:p>
            <a:r>
              <a:rPr lang="hr-HR" sz="2400" dirty="0" err="1"/>
              <a:t>Tap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desk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>
                <a:solidFill>
                  <a:srgbClr val="C00000"/>
                </a:solidFill>
              </a:rPr>
              <a:t>left</a:t>
            </a:r>
            <a:r>
              <a:rPr lang="hr-HR" sz="2400" dirty="0"/>
              <a:t> </a:t>
            </a:r>
            <a:r>
              <a:rPr lang="hr-HR" sz="2400" dirty="0" err="1"/>
              <a:t>hand</a:t>
            </a:r>
            <a:r>
              <a:rPr lang="hr-HR" sz="2400" dirty="0"/>
              <a:t> </a:t>
            </a:r>
            <a:r>
              <a:rPr lang="hr-HR" sz="2400" dirty="0" err="1"/>
              <a:t>after</a:t>
            </a:r>
            <a:r>
              <a:rPr lang="hr-HR" sz="2400" dirty="0"/>
              <a:t> </a:t>
            </a:r>
            <a:r>
              <a:rPr lang="hr-HR" sz="2400" dirty="0" err="1"/>
              <a:t>reading</a:t>
            </a:r>
            <a:r>
              <a:rPr lang="hr-HR" sz="2400" dirty="0"/>
              <a:t> a </a:t>
            </a:r>
            <a:r>
              <a:rPr lang="hr-HR" sz="2400" dirty="0">
                <a:solidFill>
                  <a:srgbClr val="C00000"/>
                </a:solidFill>
              </a:rPr>
              <a:t>negative</a:t>
            </a:r>
            <a:r>
              <a:rPr lang="hr-HR" sz="2400" dirty="0"/>
              <a:t> </a:t>
            </a:r>
            <a:r>
              <a:rPr lang="hr-HR" sz="2400" dirty="0" err="1"/>
              <a:t>word</a:t>
            </a:r>
            <a:r>
              <a:rPr lang="hr-HR" sz="2400" dirty="0"/>
              <a:t> or a </a:t>
            </a:r>
            <a:r>
              <a:rPr lang="hr-HR" sz="2400" dirty="0" err="1">
                <a:solidFill>
                  <a:srgbClr val="C00000"/>
                </a:solidFill>
              </a:rPr>
              <a:t>Western</a:t>
            </a:r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400" dirty="0" err="1"/>
              <a:t>sounding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. </a:t>
            </a:r>
            <a:r>
              <a:rPr lang="hr-HR" sz="2400" dirty="0" err="1"/>
              <a:t>Tap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desk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>
                <a:solidFill>
                  <a:srgbClr val="92D050"/>
                </a:solidFill>
              </a:rPr>
              <a:t>right</a:t>
            </a:r>
            <a:r>
              <a:rPr lang="hr-HR" sz="2400" dirty="0">
                <a:solidFill>
                  <a:srgbClr val="92D050"/>
                </a:solidFill>
              </a:rPr>
              <a:t> </a:t>
            </a:r>
            <a:r>
              <a:rPr lang="hr-HR" sz="2400" dirty="0" err="1"/>
              <a:t>hand</a:t>
            </a:r>
            <a:r>
              <a:rPr lang="hr-HR" sz="2400" dirty="0"/>
              <a:t> </a:t>
            </a:r>
            <a:r>
              <a:rPr lang="hr-HR" sz="2400" dirty="0" err="1"/>
              <a:t>after</a:t>
            </a:r>
            <a:r>
              <a:rPr lang="hr-HR" sz="2400" dirty="0"/>
              <a:t> </a:t>
            </a:r>
            <a:r>
              <a:rPr lang="hr-HR" sz="2400" dirty="0" err="1"/>
              <a:t>reading</a:t>
            </a:r>
            <a:r>
              <a:rPr lang="hr-HR" sz="2400" dirty="0"/>
              <a:t> a </a:t>
            </a:r>
            <a:r>
              <a:rPr lang="hr-HR" sz="2400" dirty="0" err="1">
                <a:solidFill>
                  <a:srgbClr val="92D050"/>
                </a:solidFill>
              </a:rPr>
              <a:t>positive</a:t>
            </a:r>
            <a:r>
              <a:rPr lang="hr-HR" sz="2400" dirty="0">
                <a:solidFill>
                  <a:srgbClr val="92D050"/>
                </a:solidFill>
              </a:rPr>
              <a:t> </a:t>
            </a:r>
            <a:r>
              <a:rPr lang="hr-HR" sz="2400" dirty="0" err="1"/>
              <a:t>word</a:t>
            </a:r>
            <a:r>
              <a:rPr lang="hr-HR" sz="2400" dirty="0"/>
              <a:t> or a </a:t>
            </a:r>
            <a:r>
              <a:rPr lang="hr-HR" sz="2400" dirty="0" err="1">
                <a:solidFill>
                  <a:srgbClr val="92D050"/>
                </a:solidFill>
              </a:rPr>
              <a:t>Muslim</a:t>
            </a:r>
            <a:r>
              <a:rPr lang="hr-HR" sz="2400" dirty="0">
                <a:solidFill>
                  <a:srgbClr val="92D050"/>
                </a:solidFill>
              </a:rPr>
              <a:t> </a:t>
            </a:r>
            <a:r>
              <a:rPr lang="hr-HR" sz="2400" dirty="0" err="1"/>
              <a:t>sounding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.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6233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1.4. </a:t>
            </a:r>
            <a:r>
              <a:rPr lang="hr-HR" dirty="0" err="1"/>
              <a:t>Implicit</a:t>
            </a:r>
            <a:r>
              <a:rPr lang="hr-HR" dirty="0"/>
              <a:t> </a:t>
            </a:r>
            <a:r>
              <a:rPr lang="hr-HR" dirty="0" err="1"/>
              <a:t>Association</a:t>
            </a:r>
            <a:r>
              <a:rPr lang="hr-HR" dirty="0"/>
              <a:t> Test – </a:t>
            </a:r>
            <a:r>
              <a:rPr lang="hr-HR" dirty="0" err="1"/>
              <a:t>Reading</a:t>
            </a:r>
            <a:r>
              <a:rPr lang="hr-HR" dirty="0"/>
              <a:t> list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4" spcCol="108000"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Happy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Akbar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Evil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Salim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Anthony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Excellent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 err="1"/>
              <a:t>Muhsin</a:t>
            </a:r>
            <a:r>
              <a:rPr lang="en-GB" dirty="0"/>
              <a:t> Pleasure Michael</a:t>
            </a:r>
            <a:endParaRPr lang="hr-HR" dirty="0"/>
          </a:p>
          <a:p>
            <a:pPr>
              <a:spcBef>
                <a:spcPts val="0"/>
              </a:spcBef>
            </a:pP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Pain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Karim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Joy 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Robert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Tragic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Emil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Yousef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Celebrate 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Habib</a:t>
            </a:r>
            <a:endParaRPr lang="hr-HR" dirty="0"/>
          </a:p>
          <a:p>
            <a:pPr>
              <a:spcBef>
                <a:spcPts val="0"/>
              </a:spcBef>
            </a:pP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F</a:t>
            </a:r>
            <a:r>
              <a:rPr lang="hr-HR" dirty="0"/>
              <a:t>r</a:t>
            </a:r>
            <a:r>
              <a:rPr lang="en-GB" dirty="0" err="1"/>
              <a:t>iend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Hakim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Disaster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Honesty</a:t>
            </a:r>
          </a:p>
          <a:p>
            <a:pPr>
              <a:spcBef>
                <a:spcPts val="0"/>
              </a:spcBef>
            </a:pPr>
            <a:r>
              <a:rPr lang="en-GB" dirty="0"/>
              <a:t>Philippe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Dirty Horrible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Andrew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Peter</a:t>
            </a:r>
            <a:endParaRPr lang="hr-HR" dirty="0"/>
          </a:p>
          <a:p>
            <a:pPr>
              <a:spcBef>
                <a:spcPts val="0"/>
              </a:spcBef>
            </a:pP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Ugly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Sick</a:t>
            </a:r>
          </a:p>
          <a:p>
            <a:pPr>
              <a:spcBef>
                <a:spcPts val="0"/>
              </a:spcBef>
            </a:pPr>
            <a:r>
              <a:rPr lang="en-GB" dirty="0"/>
              <a:t>Sharif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Ashraf</a:t>
            </a:r>
          </a:p>
          <a:p>
            <a:pPr>
              <a:spcBef>
                <a:spcPts val="0"/>
              </a:spcBef>
            </a:pPr>
            <a:r>
              <a:rPr lang="en-GB" dirty="0"/>
              <a:t>Matthias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Smile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Alex</a:t>
            </a:r>
            <a:endParaRPr lang="hr-HR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866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1.4. </a:t>
            </a:r>
            <a:r>
              <a:rPr lang="hr-HR" dirty="0" err="1"/>
              <a:t>Implicit</a:t>
            </a:r>
            <a:r>
              <a:rPr lang="hr-HR" dirty="0"/>
              <a:t> </a:t>
            </a:r>
            <a:r>
              <a:rPr lang="hr-HR" dirty="0" err="1"/>
              <a:t>Association</a:t>
            </a:r>
            <a:r>
              <a:rPr lang="hr-HR" dirty="0"/>
              <a:t>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2. </a:t>
            </a:r>
            <a:r>
              <a:rPr lang="hr-HR" dirty="0" err="1"/>
              <a:t>Hold</a:t>
            </a:r>
            <a:r>
              <a:rPr lang="hr-HR" dirty="0"/>
              <a:t> </a:t>
            </a:r>
            <a:r>
              <a:rPr lang="hr-HR" dirty="0" err="1"/>
              <a:t>both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hands</a:t>
            </a:r>
            <a:r>
              <a:rPr lang="hr-HR" dirty="0"/>
              <a:t> </a:t>
            </a:r>
            <a:r>
              <a:rPr lang="hr-HR" dirty="0" err="1"/>
              <a:t>above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desk. </a:t>
            </a:r>
            <a:r>
              <a:rPr lang="hr-HR" dirty="0" err="1"/>
              <a:t>Read</a:t>
            </a:r>
            <a:r>
              <a:rPr lang="hr-HR" dirty="0"/>
              <a:t>  a list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including</a:t>
            </a:r>
            <a:r>
              <a:rPr lang="hr-HR" dirty="0"/>
              <a:t> </a:t>
            </a:r>
            <a:r>
              <a:rPr lang="hr-HR" dirty="0" err="1"/>
              <a:t>positive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negative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Western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Muslim</a:t>
            </a:r>
            <a:r>
              <a:rPr lang="hr-HR" dirty="0"/>
              <a:t> </a:t>
            </a:r>
            <a:r>
              <a:rPr lang="hr-HR" dirty="0" err="1"/>
              <a:t>names</a:t>
            </a:r>
            <a:r>
              <a:rPr lang="hr-HR" dirty="0"/>
              <a:t>. </a:t>
            </a:r>
          </a:p>
          <a:p>
            <a:r>
              <a:rPr lang="hr-HR" dirty="0" err="1"/>
              <a:t>Tap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desk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>
                <a:solidFill>
                  <a:srgbClr val="C00000"/>
                </a:solidFill>
              </a:rPr>
              <a:t>left</a:t>
            </a: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err="1"/>
              <a:t>hand</a:t>
            </a:r>
            <a:r>
              <a:rPr lang="hr-HR" dirty="0"/>
              <a:t> </a:t>
            </a:r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reading</a:t>
            </a:r>
            <a:r>
              <a:rPr lang="hr-HR" dirty="0"/>
              <a:t> a </a:t>
            </a:r>
            <a:r>
              <a:rPr lang="hr-HR" dirty="0">
                <a:solidFill>
                  <a:srgbClr val="C00000"/>
                </a:solidFill>
              </a:rPr>
              <a:t>negative</a:t>
            </a:r>
            <a:r>
              <a:rPr lang="hr-HR" dirty="0"/>
              <a:t> </a:t>
            </a:r>
            <a:r>
              <a:rPr lang="hr-HR" dirty="0" err="1"/>
              <a:t>word</a:t>
            </a:r>
            <a:r>
              <a:rPr lang="hr-HR" dirty="0"/>
              <a:t> or a </a:t>
            </a:r>
            <a:r>
              <a:rPr lang="hr-HR" dirty="0" err="1">
                <a:solidFill>
                  <a:srgbClr val="C00000"/>
                </a:solidFill>
              </a:rPr>
              <a:t>Muslim</a:t>
            </a: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err="1"/>
              <a:t>sounding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. </a:t>
            </a:r>
            <a:r>
              <a:rPr lang="hr-HR" dirty="0" err="1"/>
              <a:t>Tap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desk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>
                <a:solidFill>
                  <a:srgbClr val="92D050"/>
                </a:solidFill>
              </a:rPr>
              <a:t>right</a:t>
            </a:r>
            <a:r>
              <a:rPr lang="hr-HR" dirty="0">
                <a:solidFill>
                  <a:srgbClr val="92D050"/>
                </a:solidFill>
              </a:rPr>
              <a:t> </a:t>
            </a:r>
            <a:r>
              <a:rPr lang="hr-HR" dirty="0" err="1"/>
              <a:t>hand</a:t>
            </a:r>
            <a:r>
              <a:rPr lang="hr-HR" dirty="0"/>
              <a:t> </a:t>
            </a:r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reading</a:t>
            </a:r>
            <a:r>
              <a:rPr lang="hr-HR" dirty="0"/>
              <a:t> a </a:t>
            </a:r>
            <a:r>
              <a:rPr lang="hr-HR" dirty="0" err="1">
                <a:solidFill>
                  <a:srgbClr val="92D050"/>
                </a:solidFill>
              </a:rPr>
              <a:t>positive</a:t>
            </a:r>
            <a:r>
              <a:rPr lang="hr-HR" dirty="0">
                <a:solidFill>
                  <a:srgbClr val="92D050"/>
                </a:solidFill>
              </a:rPr>
              <a:t> </a:t>
            </a:r>
            <a:r>
              <a:rPr lang="hr-HR" dirty="0" err="1"/>
              <a:t>word</a:t>
            </a:r>
            <a:r>
              <a:rPr lang="hr-HR" dirty="0"/>
              <a:t> or a </a:t>
            </a:r>
            <a:r>
              <a:rPr lang="hr-HR" dirty="0" err="1">
                <a:solidFill>
                  <a:srgbClr val="92D050"/>
                </a:solidFill>
              </a:rPr>
              <a:t>Western</a:t>
            </a:r>
            <a:r>
              <a:rPr lang="hr-HR" dirty="0">
                <a:solidFill>
                  <a:srgbClr val="92D050"/>
                </a:solidFill>
              </a:rPr>
              <a:t> </a:t>
            </a:r>
            <a:r>
              <a:rPr lang="hr-HR" dirty="0" err="1"/>
              <a:t>sounding</a:t>
            </a:r>
            <a:r>
              <a:rPr lang="hr-HR" dirty="0"/>
              <a:t> </a:t>
            </a:r>
            <a:r>
              <a:rPr lang="hr-HR" dirty="0" err="1"/>
              <a:t>name</a:t>
            </a:r>
            <a:r>
              <a:rPr lang="hr-HR" dirty="0"/>
              <a:t>. 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8052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1.4. </a:t>
            </a:r>
            <a:r>
              <a:rPr lang="hr-HR" dirty="0" err="1"/>
              <a:t>Implicit</a:t>
            </a:r>
            <a:r>
              <a:rPr lang="hr-HR" dirty="0"/>
              <a:t> </a:t>
            </a:r>
            <a:r>
              <a:rPr lang="hr-HR" dirty="0" err="1"/>
              <a:t>Association</a:t>
            </a:r>
            <a:r>
              <a:rPr lang="hr-HR" dirty="0"/>
              <a:t> – </a:t>
            </a:r>
            <a:r>
              <a:rPr lang="hr-HR" dirty="0" err="1"/>
              <a:t>Reading</a:t>
            </a:r>
            <a:r>
              <a:rPr lang="hr-HR" dirty="0"/>
              <a:t> list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15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 numCol="4" spcCol="108000"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Pain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Karim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Joy 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Robert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Tragic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Emil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Yousef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Celebrate 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Habib</a:t>
            </a:r>
            <a:endParaRPr lang="hr-HR" dirty="0"/>
          </a:p>
          <a:p>
            <a:pPr>
              <a:spcBef>
                <a:spcPts val="0"/>
              </a:spcBef>
            </a:pP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Happy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Akbar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Evil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Salim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Anthony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Excellent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 err="1"/>
              <a:t>Muhsin</a:t>
            </a:r>
            <a:r>
              <a:rPr lang="en-GB" dirty="0"/>
              <a:t> Pleasure Michael</a:t>
            </a:r>
            <a:endParaRPr lang="hr-HR" dirty="0"/>
          </a:p>
          <a:p>
            <a:pPr>
              <a:spcBef>
                <a:spcPts val="0"/>
              </a:spcBef>
            </a:pP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Ugly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Sick</a:t>
            </a:r>
          </a:p>
          <a:p>
            <a:pPr>
              <a:spcBef>
                <a:spcPts val="0"/>
              </a:spcBef>
            </a:pPr>
            <a:r>
              <a:rPr lang="en-GB" dirty="0"/>
              <a:t>Sharif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Ashraf</a:t>
            </a:r>
          </a:p>
          <a:p>
            <a:pPr>
              <a:spcBef>
                <a:spcPts val="0"/>
              </a:spcBef>
            </a:pPr>
            <a:r>
              <a:rPr lang="en-GB" dirty="0"/>
              <a:t>Matthias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Smile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Alex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F</a:t>
            </a:r>
            <a:r>
              <a:rPr lang="hr-HR" dirty="0"/>
              <a:t>r</a:t>
            </a:r>
            <a:r>
              <a:rPr lang="en-GB" dirty="0" err="1"/>
              <a:t>iend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Hakim</a:t>
            </a:r>
            <a:endParaRPr lang="hr-HR" dirty="0"/>
          </a:p>
          <a:p>
            <a:pPr>
              <a:spcBef>
                <a:spcPts val="0"/>
              </a:spcBef>
            </a:pP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Disaster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Honesty</a:t>
            </a:r>
          </a:p>
          <a:p>
            <a:pPr>
              <a:spcBef>
                <a:spcPts val="0"/>
              </a:spcBef>
            </a:pPr>
            <a:r>
              <a:rPr lang="en-GB" dirty="0"/>
              <a:t>Philippe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Dirty Horrible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Andrew</a:t>
            </a:r>
            <a:endParaRPr lang="hr-HR" dirty="0"/>
          </a:p>
          <a:p>
            <a:pPr>
              <a:spcBef>
                <a:spcPts val="0"/>
              </a:spcBef>
            </a:pPr>
            <a:r>
              <a:rPr lang="en-GB" dirty="0"/>
              <a:t>Peter</a:t>
            </a:r>
            <a:endParaRPr lang="hr-HR" dirty="0"/>
          </a:p>
          <a:p>
            <a:pPr>
              <a:spcBef>
                <a:spcPts val="0"/>
              </a:spcBef>
            </a:pPr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43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1.4. </a:t>
            </a:r>
            <a:r>
              <a:rPr lang="hr-HR" dirty="0" err="1"/>
              <a:t>Implicit</a:t>
            </a:r>
            <a:r>
              <a:rPr lang="hr-HR" dirty="0"/>
              <a:t> </a:t>
            </a:r>
            <a:r>
              <a:rPr lang="hr-HR" dirty="0" err="1"/>
              <a:t>attitudes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5" y="1600200"/>
            <a:ext cx="8082117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Preference for ‘in group’ over ‘out group’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Socialization effects and media – negative portrayals</a:t>
            </a:r>
            <a:endParaRPr lang="hr-H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err="1"/>
              <a:t>Read</a:t>
            </a:r>
            <a:r>
              <a:rPr lang="hr-HR" dirty="0"/>
              <a:t> more at:</a:t>
            </a:r>
          </a:p>
          <a:p>
            <a:r>
              <a:rPr lang="en-US" dirty="0">
                <a:hlinkClick r:id="rId3"/>
              </a:rPr>
              <a:t>https://implicit.harvard.edu/implicit/</a:t>
            </a:r>
            <a:r>
              <a:rPr lang="hr-HR" dirty="0" err="1">
                <a:hlinkClick r:id="rId3"/>
              </a:rPr>
              <a:t>faqs.html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6452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01" y="800006"/>
            <a:ext cx="8229600" cy="647794"/>
          </a:xfrm>
        </p:spPr>
        <p:txBody>
          <a:bodyPr/>
          <a:lstStyle/>
          <a:p>
            <a:r>
              <a:rPr lang="hr-HR" dirty="0"/>
              <a:t>1.4. </a:t>
            </a:r>
            <a:r>
              <a:rPr lang="hr-HR" dirty="0" err="1"/>
              <a:t>Implicit</a:t>
            </a:r>
            <a:r>
              <a:rPr lang="hr-HR" dirty="0"/>
              <a:t> </a:t>
            </a:r>
            <a:r>
              <a:rPr lang="hr-HR" dirty="0" err="1"/>
              <a:t>attitudes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The solution? </a:t>
            </a:r>
            <a:endParaRPr lang="hr-HR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dirty="0"/>
              <a:t>S</a:t>
            </a:r>
            <a:r>
              <a:rPr lang="en-US" dirty="0" err="1"/>
              <a:t>chemas</a:t>
            </a:r>
            <a:r>
              <a:rPr lang="en-US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en-US" dirty="0"/>
              <a:t>change over time</a:t>
            </a:r>
            <a:r>
              <a:rPr lang="hr-HR" dirty="0"/>
              <a:t> but </a:t>
            </a:r>
            <a:r>
              <a:rPr lang="hr-HR" dirty="0" err="1"/>
              <a:t>slowly</a:t>
            </a:r>
            <a:endParaRPr lang="hr-HR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dirty="0" err="1"/>
              <a:t>Becoming</a:t>
            </a:r>
            <a:r>
              <a:rPr lang="hr-HR" dirty="0"/>
              <a:t> </a:t>
            </a:r>
            <a:r>
              <a:rPr lang="hr-HR" dirty="0" err="1"/>
              <a:t>aware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implicit</a:t>
            </a:r>
            <a:r>
              <a:rPr lang="hr-HR" dirty="0"/>
              <a:t> </a:t>
            </a:r>
            <a:r>
              <a:rPr lang="hr-HR" dirty="0" err="1"/>
              <a:t>biases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hold</a:t>
            </a:r>
            <a:r>
              <a:rPr lang="hr-HR" dirty="0"/>
              <a:t>; </a:t>
            </a:r>
            <a:r>
              <a:rPr lang="hr-HR" dirty="0" err="1"/>
              <a:t>keeping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mind</a:t>
            </a:r>
            <a:r>
              <a:rPr lang="hr-HR" dirty="0"/>
              <a:t>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interacting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cultural</a:t>
            </a:r>
            <a:r>
              <a:rPr lang="hr-HR" dirty="0"/>
              <a:t> </a:t>
            </a:r>
            <a:r>
              <a:rPr lang="hr-HR" dirty="0" err="1"/>
              <a:t>minorities</a:t>
            </a:r>
            <a:r>
              <a:rPr lang="hr-HR" dirty="0"/>
              <a:t> </a:t>
            </a:r>
            <a:r>
              <a:rPr lang="hr-HR" dirty="0">
                <a:latin typeface="Calibri"/>
              </a:rPr>
              <a:t>→</a:t>
            </a:r>
            <a:r>
              <a:rPr lang="hr-HR" dirty="0"/>
              <a:t> </a:t>
            </a:r>
            <a:r>
              <a:rPr lang="hr-HR" dirty="0" err="1"/>
              <a:t>keeping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 ‘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check</a:t>
            </a:r>
            <a:r>
              <a:rPr lang="hr-HR" dirty="0"/>
              <a:t>’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dirty="0">
              <a:latin typeface="Avenir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075446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01" y="545690"/>
            <a:ext cx="8229600" cy="604684"/>
          </a:xfrm>
        </p:spPr>
        <p:txBody>
          <a:bodyPr/>
          <a:lstStyle/>
          <a:p>
            <a:r>
              <a:rPr lang="hr-HR" dirty="0"/>
              <a:t>1.5. </a:t>
            </a:r>
            <a:r>
              <a:rPr lang="hr-HR" dirty="0" err="1"/>
              <a:t>Cultural</a:t>
            </a:r>
            <a:r>
              <a:rPr lang="hr-HR" dirty="0"/>
              <a:t> </a:t>
            </a:r>
            <a:r>
              <a:rPr lang="hr-HR" dirty="0" err="1"/>
              <a:t>values</a:t>
            </a:r>
            <a:r>
              <a:rPr lang="hr-HR" dirty="0"/>
              <a:t> - </a:t>
            </a:r>
            <a:r>
              <a:rPr lang="hr-HR" dirty="0" err="1"/>
              <a:t>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7" y="1356852"/>
            <a:ext cx="8383684" cy="4769311"/>
          </a:xfrm>
        </p:spPr>
        <p:txBody>
          <a:bodyPr>
            <a:norm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sz="2200" dirty="0" err="1">
                <a:latin typeface="Avenir Book"/>
              </a:rPr>
              <a:t>Think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about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cultural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values</a:t>
            </a:r>
            <a:r>
              <a:rPr lang="hr-HR" sz="2200" dirty="0">
                <a:latin typeface="Avenir Book"/>
              </a:rPr>
              <a:t>, </a:t>
            </a:r>
            <a:r>
              <a:rPr lang="hr-HR" sz="2200" dirty="0" err="1">
                <a:latin typeface="Avenir Book"/>
              </a:rPr>
              <a:t>including</a:t>
            </a:r>
            <a:r>
              <a:rPr lang="hr-HR" sz="2200" dirty="0">
                <a:latin typeface="Avenir Book"/>
              </a:rPr>
              <a:t> moral </a:t>
            </a:r>
            <a:r>
              <a:rPr lang="hr-HR" sz="2200" dirty="0" err="1">
                <a:latin typeface="Avenir Book"/>
              </a:rPr>
              <a:t>values</a:t>
            </a:r>
            <a:r>
              <a:rPr lang="hr-HR" sz="2200" dirty="0">
                <a:latin typeface="Avenir Book"/>
              </a:rPr>
              <a:t>, </a:t>
            </a:r>
            <a:r>
              <a:rPr lang="hr-HR" sz="2200" dirty="0" err="1">
                <a:latin typeface="Avenir Book"/>
              </a:rPr>
              <a:t>traditional</a:t>
            </a:r>
            <a:r>
              <a:rPr lang="hr-HR" sz="2200" dirty="0">
                <a:latin typeface="Avenir Book"/>
              </a:rPr>
              <a:t> or </a:t>
            </a:r>
            <a:r>
              <a:rPr lang="hr-HR" sz="2200" dirty="0" err="1">
                <a:latin typeface="Avenir Book"/>
              </a:rPr>
              <a:t>family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values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that</a:t>
            </a:r>
            <a:r>
              <a:rPr lang="hr-HR" sz="2200" dirty="0">
                <a:latin typeface="Avenir Book"/>
              </a:rPr>
              <a:t> are normative or </a:t>
            </a:r>
            <a:r>
              <a:rPr lang="hr-HR" sz="2200" dirty="0" err="1">
                <a:latin typeface="Avenir Book"/>
              </a:rPr>
              <a:t>desirable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in</a:t>
            </a:r>
            <a:r>
              <a:rPr lang="hr-HR" sz="2200" dirty="0">
                <a:latin typeface="Avenir Book"/>
              </a:rPr>
              <a:t> some, </a:t>
            </a:r>
            <a:r>
              <a:rPr lang="hr-HR" sz="2200" dirty="0" err="1">
                <a:latin typeface="Avenir Book"/>
              </a:rPr>
              <a:t>and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controversial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in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other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cultures</a:t>
            </a:r>
            <a:endParaRPr lang="hr-HR" sz="2200" dirty="0">
              <a:latin typeface="Avenir Book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sz="2200" dirty="0" err="1">
                <a:latin typeface="Avenir Book"/>
              </a:rPr>
              <a:t>Examples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from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Shweder</a:t>
            </a:r>
            <a:r>
              <a:rPr lang="hr-HR" sz="2200" dirty="0">
                <a:latin typeface="Avenir Book"/>
              </a:rPr>
              <a:t> (1994):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/>
              </a:rPr>
              <a:t>women </a:t>
            </a:r>
            <a:r>
              <a:rPr lang="hr-HR" sz="2000" dirty="0">
                <a:latin typeface="Avenir Book"/>
              </a:rPr>
              <a:t>(</a:t>
            </a:r>
            <a:r>
              <a:rPr lang="hr-HR" sz="2000" dirty="0" err="1">
                <a:latin typeface="Avenir Book"/>
              </a:rPr>
              <a:t>not</a:t>
            </a:r>
            <a:r>
              <a:rPr lang="hr-HR" sz="2000" dirty="0">
                <a:latin typeface="Avenir Book"/>
              </a:rPr>
              <a:t>) </a:t>
            </a:r>
            <a:r>
              <a:rPr lang="en-US" sz="2000" dirty="0">
                <a:latin typeface="Avenir Book"/>
              </a:rPr>
              <a:t>being allowed to work, atheism, idol worship, d</a:t>
            </a:r>
            <a:r>
              <a:rPr lang="hr-HR" sz="2000" dirty="0">
                <a:latin typeface="Avenir Book"/>
              </a:rPr>
              <a:t>ivo</a:t>
            </a:r>
            <a:r>
              <a:rPr lang="en-US" sz="2000" dirty="0" err="1">
                <a:latin typeface="Avenir Book"/>
              </a:rPr>
              <a:t>rce</a:t>
            </a:r>
            <a:r>
              <a:rPr lang="en-US" sz="2000" dirty="0">
                <a:latin typeface="Avenir Book"/>
              </a:rPr>
              <a:t>, arranged marriage, alcohol consumption, meat eating, medical inoculations, sexual abstinence, abortion, corporal punishment</a:t>
            </a:r>
            <a:r>
              <a:rPr lang="hr-HR" sz="2000" dirty="0">
                <a:latin typeface="Avenir Book"/>
              </a:rPr>
              <a:t>…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sz="2200" dirty="0" err="1">
                <a:latin typeface="Avenir Book"/>
              </a:rPr>
              <a:t>Discuss</a:t>
            </a:r>
            <a:r>
              <a:rPr lang="hr-HR" sz="2200" dirty="0">
                <a:latin typeface="Avenir Book"/>
              </a:rPr>
              <a:t>. </a:t>
            </a:r>
            <a:r>
              <a:rPr lang="hr-HR" sz="2200" dirty="0" err="1">
                <a:latin typeface="Avenir Book"/>
              </a:rPr>
              <a:t>Did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you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have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contact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with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people</a:t>
            </a:r>
            <a:r>
              <a:rPr lang="hr-HR" sz="2200" dirty="0">
                <a:latin typeface="Avenir Book"/>
              </a:rPr>
              <a:t> </a:t>
            </a:r>
          </a:p>
          <a:p>
            <a:pPr fontAlgn="base"/>
            <a:r>
              <a:rPr lang="hr-HR" sz="2200" dirty="0">
                <a:latin typeface="Avenir Book"/>
              </a:rPr>
              <a:t>	(</a:t>
            </a:r>
            <a:r>
              <a:rPr lang="hr-HR" sz="2200" dirty="0" err="1">
                <a:latin typeface="Avenir Book"/>
              </a:rPr>
              <a:t>even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from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the</a:t>
            </a:r>
            <a:r>
              <a:rPr lang="hr-HR" sz="2200" dirty="0">
                <a:latin typeface="Avenir Book"/>
              </a:rPr>
              <a:t> same </a:t>
            </a:r>
            <a:r>
              <a:rPr lang="hr-HR" sz="2200" dirty="0" err="1">
                <a:latin typeface="Avenir Book"/>
              </a:rPr>
              <a:t>culture</a:t>
            </a:r>
            <a:r>
              <a:rPr lang="hr-HR" sz="2200" dirty="0">
                <a:latin typeface="Avenir Book"/>
              </a:rPr>
              <a:t>) </a:t>
            </a:r>
            <a:r>
              <a:rPr lang="hr-HR" sz="2200" dirty="0" err="1">
                <a:latin typeface="Avenir Book"/>
              </a:rPr>
              <a:t>with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whom</a:t>
            </a:r>
            <a:r>
              <a:rPr lang="hr-HR" sz="2200" dirty="0">
                <a:latin typeface="Avenir Book"/>
              </a:rPr>
              <a:t> </a:t>
            </a:r>
          </a:p>
          <a:p>
            <a:pPr fontAlgn="base"/>
            <a:r>
              <a:rPr lang="hr-HR" sz="2200" dirty="0">
                <a:latin typeface="Avenir Book"/>
              </a:rPr>
              <a:t>	</a:t>
            </a:r>
            <a:r>
              <a:rPr lang="hr-HR" sz="2200" dirty="0" err="1">
                <a:latin typeface="Avenir Book"/>
              </a:rPr>
              <a:t>you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disagreed</a:t>
            </a:r>
            <a:r>
              <a:rPr lang="hr-HR" sz="2200" dirty="0">
                <a:latin typeface="Avenir Book"/>
              </a:rPr>
              <a:t> on some </a:t>
            </a:r>
            <a:r>
              <a:rPr lang="hr-HR" sz="2200" dirty="0" err="1">
                <a:latin typeface="Avenir Book"/>
              </a:rPr>
              <a:t>of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these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topics</a:t>
            </a:r>
            <a:r>
              <a:rPr lang="hr-HR" sz="2200" dirty="0">
                <a:latin typeface="Avenir Book"/>
              </a:rPr>
              <a:t>? 					  </a:t>
            </a:r>
            <a:r>
              <a:rPr lang="hr-HR" sz="1600" dirty="0">
                <a:latin typeface="Avenir Book"/>
              </a:rPr>
              <a:t>5 min</a:t>
            </a:r>
          </a:p>
          <a:p>
            <a:pPr fontAlgn="base"/>
            <a:r>
              <a:rPr lang="hr-HR" sz="2200" dirty="0">
                <a:latin typeface="Avenir Book"/>
              </a:rPr>
              <a:t>	</a:t>
            </a:r>
            <a:r>
              <a:rPr lang="hr-HR" sz="2200" dirty="0" err="1">
                <a:latin typeface="Avenir Book"/>
              </a:rPr>
              <a:t>How</a:t>
            </a:r>
            <a:r>
              <a:rPr lang="hr-HR" sz="2200" dirty="0">
                <a:latin typeface="Avenir Book"/>
              </a:rPr>
              <a:t> are a </a:t>
            </a:r>
            <a:r>
              <a:rPr lang="hr-HR" sz="2200" dirty="0" err="1">
                <a:latin typeface="Avenir Book"/>
              </a:rPr>
              <a:t>dialogue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and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tolerance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achieved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in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such</a:t>
            </a:r>
            <a:r>
              <a:rPr lang="hr-HR" sz="2200" dirty="0">
                <a:latin typeface="Avenir Book"/>
              </a:rPr>
              <a:t> </a:t>
            </a:r>
            <a:r>
              <a:rPr lang="hr-HR" sz="2200" dirty="0" err="1">
                <a:latin typeface="Avenir Book"/>
              </a:rPr>
              <a:t>cases</a:t>
            </a:r>
            <a:r>
              <a:rPr lang="hr-HR" sz="2200" dirty="0">
                <a:latin typeface="Avenir Book"/>
              </a:rPr>
              <a:t>?</a:t>
            </a:r>
            <a:endParaRPr lang="en-GB" sz="2200" dirty="0">
              <a:latin typeface="Avenir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18</a:t>
            </a:r>
          </a:p>
        </p:txBody>
      </p:sp>
      <p:pic>
        <p:nvPicPr>
          <p:cNvPr id="7" name="Imagen 49" descr="../IncluSMe%20icons/Sophya/IncluSMe%20icons/Icons%20as%20JPEG/4-4_group_work_+-grouping_class_.jpg">
            <a:extLst>
              <a:ext uri="{FF2B5EF4-FFF2-40B4-BE49-F238E27FC236}">
                <a16:creationId xmlns:a16="http://schemas.microsoft.com/office/drawing/2014/main" xmlns="" id="{90A41433-429A-4A68-832C-0382A27C7F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59" y="3928906"/>
            <a:ext cx="762326" cy="738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64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6714"/>
            <a:ext cx="8229600" cy="755374"/>
          </a:xfrm>
        </p:spPr>
        <p:txBody>
          <a:bodyPr>
            <a:normAutofit/>
          </a:bodyPr>
          <a:lstStyle/>
          <a:p>
            <a:r>
              <a:rPr lang="es-ES_tradnl" dirty="0" err="1"/>
              <a:t>Aims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hr-HR" dirty="0" err="1"/>
              <a:t>Becoming</a:t>
            </a:r>
            <a:r>
              <a:rPr lang="hr-HR" dirty="0"/>
              <a:t> </a:t>
            </a:r>
            <a:r>
              <a:rPr lang="hr-HR" dirty="0" err="1"/>
              <a:t>aware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r</a:t>
            </a:r>
            <a:r>
              <a:rPr lang="de-DE" dirty="0" err="1"/>
              <a:t>eflecting</a:t>
            </a:r>
            <a:r>
              <a:rPr lang="de-DE" dirty="0"/>
              <a:t> </a:t>
            </a:r>
            <a:r>
              <a:rPr lang="hr-HR" dirty="0"/>
              <a:t>on </a:t>
            </a:r>
            <a:r>
              <a:rPr lang="de-DE" dirty="0" err="1"/>
              <a:t>own</a:t>
            </a:r>
            <a:r>
              <a:rPr lang="hr-HR" dirty="0"/>
              <a:t> </a:t>
            </a:r>
            <a:r>
              <a:rPr lang="hr-HR" dirty="0" err="1"/>
              <a:t>attitudes</a:t>
            </a:r>
            <a:r>
              <a:rPr lang="hr-HR" dirty="0"/>
              <a:t>, </a:t>
            </a:r>
            <a:r>
              <a:rPr lang="de-DE" dirty="0" err="1"/>
              <a:t>beliefs</a:t>
            </a:r>
            <a:r>
              <a:rPr lang="hr-HR" dirty="0"/>
              <a:t>, </a:t>
            </a:r>
            <a:r>
              <a:rPr lang="hr-HR" dirty="0" err="1"/>
              <a:t>values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development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intercultural</a:t>
            </a:r>
            <a:r>
              <a:rPr lang="hr-HR" dirty="0"/>
              <a:t> </a:t>
            </a:r>
            <a:r>
              <a:rPr lang="hr-HR" dirty="0" err="1"/>
              <a:t>competencies</a:t>
            </a:r>
            <a:endParaRPr lang="de-DE" dirty="0"/>
          </a:p>
          <a:p>
            <a:r>
              <a:rPr lang="hr-HR" dirty="0" err="1"/>
              <a:t>Gaining</a:t>
            </a:r>
            <a:r>
              <a:rPr lang="hr-HR" dirty="0"/>
              <a:t> </a:t>
            </a:r>
            <a:r>
              <a:rPr lang="hr-HR" dirty="0" err="1"/>
              <a:t>skills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tools</a:t>
            </a:r>
            <a:r>
              <a:rPr lang="hr-HR" dirty="0"/>
              <a:t> to </a:t>
            </a:r>
            <a:r>
              <a:rPr lang="hr-HR" dirty="0" err="1"/>
              <a:t>get</a:t>
            </a:r>
            <a:r>
              <a:rPr lang="hr-HR" dirty="0"/>
              <a:t> </a:t>
            </a:r>
            <a:r>
              <a:rPr lang="hr-HR" dirty="0" err="1"/>
              <a:t>to</a:t>
            </a:r>
            <a:r>
              <a:rPr lang="hr-HR" dirty="0"/>
              <a:t> </a:t>
            </a:r>
            <a:r>
              <a:rPr lang="hr-HR" dirty="0" err="1"/>
              <a:t>know</a:t>
            </a:r>
            <a:r>
              <a:rPr lang="hr-HR" dirty="0"/>
              <a:t> </a:t>
            </a:r>
            <a:r>
              <a:rPr lang="hr-HR" dirty="0" err="1"/>
              <a:t>students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diverse</a:t>
            </a:r>
            <a:r>
              <a:rPr lang="hr-HR" dirty="0"/>
              <a:t> </a:t>
            </a:r>
            <a:r>
              <a:rPr lang="hr-HR" dirty="0" err="1"/>
              <a:t>classrooms</a:t>
            </a:r>
            <a:r>
              <a:rPr lang="hr-HR" dirty="0"/>
              <a:t> </a:t>
            </a:r>
          </a:p>
          <a:p>
            <a:r>
              <a:rPr lang="hr-HR" dirty="0"/>
              <a:t>Learning about ethographic field notes as a mean for classroom observation</a:t>
            </a:r>
          </a:p>
          <a:p>
            <a:r>
              <a:rPr lang="hr-HR" dirty="0" err="1"/>
              <a:t>Promote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dirty="0" err="1"/>
              <a:t>through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cycles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anaylsis</a:t>
            </a:r>
            <a:r>
              <a:rPr lang="hr-HR" dirty="0"/>
              <a:t>, </a:t>
            </a:r>
            <a:r>
              <a:rPr lang="hr-HR" dirty="0" err="1"/>
              <a:t>implementation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reflection</a:t>
            </a:r>
            <a:endParaRPr lang="hr-HR" dirty="0"/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>
                <a:solidFill>
                  <a:srgbClr val="C00000"/>
                </a:solidFill>
              </a:rPr>
              <a:t>ACCOMPANYING PROSPECTIVE TEACHERS IN MAKING INTERCULTURAL EXPERIENCES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90445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01" y="476109"/>
            <a:ext cx="8229600" cy="647794"/>
          </a:xfrm>
        </p:spPr>
        <p:txBody>
          <a:bodyPr/>
          <a:lstStyle/>
          <a:p>
            <a:r>
              <a:rPr lang="hr-HR" dirty="0"/>
              <a:t>1.5. </a:t>
            </a:r>
            <a:r>
              <a:rPr lang="hr-HR" dirty="0" err="1"/>
              <a:t>Cultural</a:t>
            </a:r>
            <a:r>
              <a:rPr lang="hr-HR" dirty="0"/>
              <a:t> </a:t>
            </a:r>
            <a:r>
              <a:rPr lang="hr-HR" dirty="0" err="1"/>
              <a:t>values</a:t>
            </a:r>
            <a:r>
              <a:rPr lang="hr-HR" dirty="0"/>
              <a:t> - </a:t>
            </a:r>
            <a:r>
              <a:rPr lang="hr-HR" dirty="0" err="1"/>
              <a:t>universalities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614"/>
            <a:ext cx="8229600" cy="4872550"/>
          </a:xfrm>
        </p:spPr>
        <p:txBody>
          <a:bodyPr>
            <a:norm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sz="2400" dirty="0" err="1">
                <a:latin typeface="Avenir Book"/>
              </a:rPr>
              <a:t>Attitudes</a:t>
            </a:r>
            <a:r>
              <a:rPr lang="hr-HR" sz="2400" dirty="0">
                <a:latin typeface="Avenir Book"/>
              </a:rPr>
              <a:t> </a:t>
            </a:r>
            <a:r>
              <a:rPr lang="hr-HR" sz="2400" dirty="0" err="1">
                <a:latin typeface="Avenir Book"/>
              </a:rPr>
              <a:t>might</a:t>
            </a:r>
            <a:r>
              <a:rPr lang="hr-HR" sz="2400" dirty="0">
                <a:latin typeface="Avenir Book"/>
              </a:rPr>
              <a:t> </a:t>
            </a:r>
            <a:r>
              <a:rPr lang="hr-HR" sz="2400" dirty="0" err="1">
                <a:latin typeface="Avenir Book"/>
              </a:rPr>
              <a:t>differ</a:t>
            </a:r>
            <a:r>
              <a:rPr lang="hr-HR" sz="2400" dirty="0">
                <a:latin typeface="Avenir Book"/>
              </a:rPr>
              <a:t> but </a:t>
            </a:r>
            <a:r>
              <a:rPr lang="hr-HR" sz="2400" dirty="0" err="1">
                <a:latin typeface="Avenir Book"/>
              </a:rPr>
              <a:t>there</a:t>
            </a:r>
            <a:r>
              <a:rPr lang="hr-HR" sz="2400" dirty="0">
                <a:latin typeface="Avenir Book"/>
              </a:rPr>
              <a:t> are no </a:t>
            </a:r>
            <a:r>
              <a:rPr lang="hr-HR" sz="2400" dirty="0" err="1">
                <a:latin typeface="Avenir Book"/>
              </a:rPr>
              <a:t>cultures</a:t>
            </a:r>
            <a:r>
              <a:rPr lang="hr-HR" sz="2400" dirty="0">
                <a:latin typeface="Avenir Book"/>
              </a:rPr>
              <a:t> </a:t>
            </a:r>
            <a:r>
              <a:rPr lang="hr-HR" sz="2400" dirty="0" err="1">
                <a:latin typeface="Avenir Book"/>
              </a:rPr>
              <a:t>that</a:t>
            </a:r>
            <a:r>
              <a:rPr lang="hr-HR" sz="2400" dirty="0">
                <a:latin typeface="Avenir Book"/>
              </a:rPr>
              <a:t> don’t care!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sz="2400" dirty="0" err="1">
                <a:latin typeface="Avenir Book"/>
              </a:rPr>
              <a:t>Universal</a:t>
            </a:r>
            <a:r>
              <a:rPr lang="hr-HR" sz="2400" dirty="0">
                <a:latin typeface="Avenir Book"/>
              </a:rPr>
              <a:t> moral </a:t>
            </a:r>
            <a:r>
              <a:rPr lang="hr-HR" sz="2400" dirty="0" err="1">
                <a:latin typeface="Avenir Book"/>
              </a:rPr>
              <a:t>foundations</a:t>
            </a:r>
            <a:r>
              <a:rPr lang="hr-HR" sz="2400" dirty="0">
                <a:latin typeface="Avenir Book"/>
              </a:rPr>
              <a:t> (Graham et al., 2013)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100" dirty="0">
                <a:latin typeface="Avenir Book"/>
              </a:rPr>
              <a:t>Care/harm</a:t>
            </a:r>
            <a:endParaRPr lang="hr-HR" sz="2100" dirty="0">
              <a:latin typeface="Avenir Book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100" dirty="0">
                <a:latin typeface="Avenir Book"/>
              </a:rPr>
              <a:t>Fairness/cheating</a:t>
            </a:r>
            <a:endParaRPr lang="hr-HR" sz="2100" dirty="0">
              <a:latin typeface="Avenir Book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100" dirty="0">
                <a:latin typeface="Avenir Book"/>
              </a:rPr>
              <a:t>Loyalty/</a:t>
            </a:r>
            <a:r>
              <a:rPr lang="en-GB" sz="2100" dirty="0">
                <a:latin typeface="Avenir Book"/>
              </a:rPr>
              <a:t>betrayal</a:t>
            </a:r>
            <a:endParaRPr lang="hr-HR" sz="2100" dirty="0">
              <a:latin typeface="Avenir Book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100" dirty="0">
                <a:latin typeface="Avenir Book"/>
              </a:rPr>
              <a:t>Authority/subversion</a:t>
            </a:r>
            <a:endParaRPr lang="hr-HR" sz="2100" dirty="0">
              <a:latin typeface="Avenir Book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100" dirty="0">
                <a:latin typeface="Avenir Book"/>
              </a:rPr>
              <a:t>Sanctity/degradation</a:t>
            </a:r>
            <a:endParaRPr lang="hr-HR" sz="2100" dirty="0">
              <a:latin typeface="Avenir Book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hr-HR" sz="2100" dirty="0">
              <a:latin typeface="Avenir Book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sz="2400" dirty="0">
                <a:latin typeface="Avenir Book"/>
              </a:rPr>
              <a:t>Reading for those further </a:t>
            </a:r>
            <a:r>
              <a:rPr lang="en-GB" sz="2400" dirty="0">
                <a:latin typeface="Avenir Book"/>
              </a:rPr>
              <a:t>inter</a:t>
            </a:r>
            <a:r>
              <a:rPr lang="sv-SE" sz="2400" dirty="0">
                <a:latin typeface="Avenir Book"/>
              </a:rPr>
              <a:t>e</a:t>
            </a:r>
            <a:r>
              <a:rPr lang="hr-HR" sz="2400" dirty="0">
                <a:latin typeface="Avenir Book"/>
              </a:rPr>
              <a:t>sted: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hr-HR" sz="1600" dirty="0">
                <a:latin typeface="Avenir Book"/>
              </a:rPr>
              <a:t>Graham, J., </a:t>
            </a:r>
            <a:r>
              <a:rPr lang="hr-HR" sz="1600" dirty="0" err="1">
                <a:latin typeface="Avenir Book"/>
              </a:rPr>
              <a:t>Haidt</a:t>
            </a:r>
            <a:r>
              <a:rPr lang="hr-HR" sz="1600" dirty="0">
                <a:latin typeface="Avenir Book"/>
              </a:rPr>
              <a:t>, J., </a:t>
            </a:r>
            <a:r>
              <a:rPr lang="hr-HR" sz="1600" dirty="0" err="1">
                <a:latin typeface="Avenir Book"/>
              </a:rPr>
              <a:t>Koleva</a:t>
            </a:r>
            <a:r>
              <a:rPr lang="hr-HR" sz="1600" dirty="0">
                <a:latin typeface="Avenir Book"/>
              </a:rPr>
              <a:t>, S., </a:t>
            </a:r>
            <a:r>
              <a:rPr lang="hr-HR" sz="1600" dirty="0" err="1">
                <a:latin typeface="Avenir Book"/>
              </a:rPr>
              <a:t>Motyl</a:t>
            </a:r>
            <a:r>
              <a:rPr lang="hr-HR" sz="1600" dirty="0">
                <a:latin typeface="Avenir Book"/>
              </a:rPr>
              <a:t>, M., </a:t>
            </a:r>
            <a:r>
              <a:rPr lang="hr-HR" sz="1600" dirty="0" err="1">
                <a:latin typeface="Avenir Book"/>
              </a:rPr>
              <a:t>Iyer</a:t>
            </a:r>
            <a:r>
              <a:rPr lang="hr-HR" sz="1600" dirty="0">
                <a:latin typeface="Avenir Book"/>
              </a:rPr>
              <a:t>, R., </a:t>
            </a:r>
            <a:r>
              <a:rPr lang="hr-HR" sz="1600" dirty="0" err="1">
                <a:latin typeface="Avenir Book"/>
              </a:rPr>
              <a:t>Wojcik</a:t>
            </a:r>
            <a:r>
              <a:rPr lang="hr-HR" sz="1600" dirty="0">
                <a:latin typeface="Avenir Book"/>
              </a:rPr>
              <a:t>, S. &amp; </a:t>
            </a:r>
            <a:r>
              <a:rPr lang="hr-HR" sz="1600" dirty="0" err="1">
                <a:latin typeface="Avenir Book"/>
              </a:rPr>
              <a:t>Ditto</a:t>
            </a:r>
            <a:r>
              <a:rPr lang="hr-HR" sz="1600" dirty="0">
                <a:latin typeface="Avenir Book"/>
              </a:rPr>
              <a:t>, P. H. (2013). Moral </a:t>
            </a:r>
            <a:r>
              <a:rPr lang="hr-HR" sz="1600" dirty="0" err="1">
                <a:latin typeface="Avenir Book"/>
              </a:rPr>
              <a:t>foundations</a:t>
            </a:r>
            <a:r>
              <a:rPr lang="hr-HR" sz="1600" dirty="0">
                <a:latin typeface="Avenir Book"/>
              </a:rPr>
              <a:t> </a:t>
            </a:r>
            <a:r>
              <a:rPr lang="hr-HR" sz="1600" dirty="0" err="1">
                <a:latin typeface="Avenir Book"/>
              </a:rPr>
              <a:t>theory</a:t>
            </a:r>
            <a:r>
              <a:rPr lang="hr-HR" sz="1600" dirty="0">
                <a:latin typeface="Avenir Book"/>
              </a:rPr>
              <a:t>: </a:t>
            </a:r>
            <a:r>
              <a:rPr lang="hr-HR" sz="1600" dirty="0" err="1">
                <a:latin typeface="Avenir Book"/>
              </a:rPr>
              <a:t>The</a:t>
            </a:r>
            <a:r>
              <a:rPr lang="hr-HR" sz="1600" dirty="0">
                <a:latin typeface="Avenir Book"/>
              </a:rPr>
              <a:t> </a:t>
            </a:r>
            <a:r>
              <a:rPr lang="hr-HR" sz="1600" dirty="0" err="1">
                <a:latin typeface="Avenir Book"/>
              </a:rPr>
              <a:t>pragmatic</a:t>
            </a:r>
            <a:r>
              <a:rPr lang="hr-HR" sz="1600" dirty="0">
                <a:latin typeface="Avenir Book"/>
              </a:rPr>
              <a:t> </a:t>
            </a:r>
            <a:r>
              <a:rPr lang="hr-HR" sz="1600" dirty="0" err="1">
                <a:latin typeface="Avenir Book"/>
              </a:rPr>
              <a:t>validity</a:t>
            </a:r>
            <a:r>
              <a:rPr lang="hr-HR" sz="1600" dirty="0">
                <a:latin typeface="Avenir Book"/>
              </a:rPr>
              <a:t> </a:t>
            </a:r>
            <a:r>
              <a:rPr lang="hr-HR" sz="1600" dirty="0" err="1">
                <a:latin typeface="Avenir Book"/>
              </a:rPr>
              <a:t>of</a:t>
            </a:r>
            <a:r>
              <a:rPr lang="hr-HR" sz="1600" dirty="0">
                <a:latin typeface="Avenir Book"/>
              </a:rPr>
              <a:t> moral </a:t>
            </a:r>
            <a:r>
              <a:rPr lang="hr-HR" sz="1600" dirty="0" err="1">
                <a:latin typeface="Avenir Book"/>
              </a:rPr>
              <a:t>pluralism</a:t>
            </a:r>
            <a:r>
              <a:rPr lang="hr-HR" sz="1600" dirty="0">
                <a:latin typeface="Avenir Book"/>
              </a:rPr>
              <a:t>. </a:t>
            </a:r>
            <a:r>
              <a:rPr lang="hr-HR" sz="1600" i="1" dirty="0" err="1">
                <a:latin typeface="Avenir Book"/>
              </a:rPr>
              <a:t>Advances</a:t>
            </a:r>
            <a:r>
              <a:rPr lang="hr-HR" sz="1600" i="1" dirty="0">
                <a:latin typeface="Avenir Book"/>
              </a:rPr>
              <a:t> </a:t>
            </a:r>
            <a:r>
              <a:rPr lang="hr-HR" sz="1600" i="1" dirty="0" err="1">
                <a:latin typeface="Avenir Book"/>
              </a:rPr>
              <a:t>in</a:t>
            </a:r>
            <a:r>
              <a:rPr lang="hr-HR" sz="1600" i="1" dirty="0">
                <a:latin typeface="Avenir Book"/>
              </a:rPr>
              <a:t> </a:t>
            </a:r>
            <a:r>
              <a:rPr lang="hr-HR" sz="1600" i="1" dirty="0" err="1">
                <a:latin typeface="Avenir Book"/>
              </a:rPr>
              <a:t>Experimental</a:t>
            </a:r>
            <a:r>
              <a:rPr lang="hr-HR" sz="1600" i="1" dirty="0">
                <a:latin typeface="Avenir Book"/>
              </a:rPr>
              <a:t> </a:t>
            </a:r>
            <a:r>
              <a:rPr lang="hr-HR" sz="1600" i="1" dirty="0" err="1">
                <a:latin typeface="Avenir Book"/>
              </a:rPr>
              <a:t>Social</a:t>
            </a:r>
            <a:r>
              <a:rPr lang="hr-HR" sz="1600" i="1" dirty="0">
                <a:latin typeface="Avenir Book"/>
              </a:rPr>
              <a:t> </a:t>
            </a:r>
            <a:r>
              <a:rPr lang="hr-HR" sz="1600" i="1" dirty="0" err="1">
                <a:latin typeface="Avenir Book"/>
              </a:rPr>
              <a:t>Psychology</a:t>
            </a:r>
            <a:r>
              <a:rPr lang="hr-HR" sz="1600" i="1" dirty="0">
                <a:latin typeface="Avenir Book"/>
              </a:rPr>
              <a:t>, 47, </a:t>
            </a:r>
            <a:r>
              <a:rPr lang="hr-HR" sz="1600" dirty="0">
                <a:latin typeface="Avenir Book"/>
              </a:rPr>
              <a:t>55–130.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hr-HR" dirty="0">
              <a:latin typeface="Avenir Book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dirty="0">
              <a:latin typeface="Avenir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04064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005"/>
            <a:ext cx="8229600" cy="630589"/>
          </a:xfrm>
        </p:spPr>
        <p:txBody>
          <a:bodyPr>
            <a:normAutofit/>
          </a:bodyPr>
          <a:lstStyle/>
          <a:p>
            <a:r>
              <a:rPr lang="hr-HR" dirty="0"/>
              <a:t>1.6. </a:t>
            </a:r>
            <a:r>
              <a:rPr lang="hr-HR" dirty="0" err="1"/>
              <a:t>Part</a:t>
            </a:r>
            <a:r>
              <a:rPr lang="hr-HR" dirty="0"/>
              <a:t> 1. </a:t>
            </a:r>
            <a:r>
              <a:rPr lang="hr-HR" dirty="0" err="1"/>
              <a:t>Conclusion</a:t>
            </a:r>
            <a:r>
              <a:rPr lang="hr-HR" dirty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to </a:t>
            </a:r>
            <a:r>
              <a:rPr lang="hr-HR" dirty="0" err="1"/>
              <a:t>bring</a:t>
            </a:r>
            <a:r>
              <a:rPr lang="hr-HR" dirty="0"/>
              <a:t> </a:t>
            </a:r>
            <a:r>
              <a:rPr lang="hr-HR" sz="2400" dirty="0"/>
              <a:t>(</a:t>
            </a:r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leaving</a:t>
            </a:r>
            <a:r>
              <a:rPr lang="hr-HR" sz="2400" dirty="0"/>
              <a:t>) </a:t>
            </a:r>
            <a:r>
              <a:rPr lang="hr-HR" dirty="0" err="1"/>
              <a:t>home</a:t>
            </a:r>
            <a:r>
              <a:rPr lang="hr-HR" dirty="0"/>
              <a:t>?</a:t>
            </a:r>
          </a:p>
          <a:p>
            <a:endParaRPr lang="hr-HR" dirty="0"/>
          </a:p>
          <a:p>
            <a:pPr lvl="1"/>
            <a:r>
              <a:rPr lang="en-GB" dirty="0"/>
              <a:t>Recognize</a:t>
            </a:r>
            <a:r>
              <a:rPr lang="hr-HR" dirty="0"/>
              <a:t> own attitudes, beliefs and values and where they come from</a:t>
            </a:r>
          </a:p>
          <a:p>
            <a:pPr lvl="1"/>
            <a:r>
              <a:rPr lang="hr-HR" dirty="0" err="1"/>
              <a:t>Try</a:t>
            </a:r>
            <a:r>
              <a:rPr lang="hr-HR" dirty="0"/>
              <a:t> to </a:t>
            </a:r>
            <a:r>
              <a:rPr lang="hr-HR" dirty="0" err="1"/>
              <a:t>understand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outlooks</a:t>
            </a:r>
            <a:r>
              <a:rPr lang="hr-HR" dirty="0"/>
              <a:t> </a:t>
            </a:r>
            <a:r>
              <a:rPr lang="hr-HR" dirty="0" err="1"/>
              <a:t>before</a:t>
            </a:r>
            <a:r>
              <a:rPr lang="hr-HR" dirty="0"/>
              <a:t> </a:t>
            </a:r>
            <a:r>
              <a:rPr lang="hr-HR" dirty="0" err="1"/>
              <a:t>judging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20</a:t>
            </a:r>
          </a:p>
        </p:txBody>
      </p:sp>
      <p:pic>
        <p:nvPicPr>
          <p:cNvPr id="7" name="Imagen 49" descr="../IncluSMe%20icons/Sophya/IncluSMe%20icons/Icons%20as%20JPEG/4-4_group_work_+-grouping_class_.jpg">
            <a:extLst>
              <a:ext uri="{FF2B5EF4-FFF2-40B4-BE49-F238E27FC236}">
                <a16:creationId xmlns:a16="http://schemas.microsoft.com/office/drawing/2014/main" xmlns="" id="{9895DACC-CE54-4AAC-BC04-847430AA82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4" y="1296238"/>
            <a:ext cx="741589" cy="747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323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hr-HR" dirty="0"/>
              <a:t>I</a:t>
            </a:r>
            <a:r>
              <a:rPr lang="en-US" dirty="0"/>
              <a:t>. </a:t>
            </a:r>
            <a:r>
              <a:rPr lang="hr-HR" dirty="0"/>
              <a:t>GETTING TO KNOW DIVERSITY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Intercultural</a:t>
            </a:r>
            <a:r>
              <a:rPr lang="hr-HR" dirty="0"/>
              <a:t> </a:t>
            </a:r>
            <a:r>
              <a:rPr lang="hr-HR" dirty="0" err="1"/>
              <a:t>communication</a:t>
            </a:r>
            <a:r>
              <a:rPr lang="hr-HR" dirty="0"/>
              <a:t> </a:t>
            </a:r>
            <a:r>
              <a:rPr lang="hr-HR" dirty="0" err="1"/>
              <a:t>skills</a:t>
            </a:r>
            <a:r>
              <a:rPr lang="hr-HR" dirty="0"/>
              <a:t>, a</a:t>
            </a:r>
            <a:r>
              <a:rPr lang="en-US" dirty="0" err="1"/>
              <a:t>ctive</a:t>
            </a:r>
            <a:r>
              <a:rPr lang="en-US" dirty="0"/>
              <a:t> listening</a:t>
            </a:r>
            <a:r>
              <a:rPr lang="hr-HR" dirty="0"/>
              <a:t> &amp; </a:t>
            </a:r>
            <a:r>
              <a:rPr lang="en-US" dirty="0"/>
              <a:t>interviewing techniques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EA4D3D-4E57-47D1-A8E1-7BFD83BFC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28" y="43138"/>
            <a:ext cx="2645893" cy="3718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5FC962-10AC-4253-93F1-7DA19EA6DDCA}"/>
              </a:ext>
            </a:extLst>
          </p:cNvPr>
          <p:cNvSpPr/>
          <p:nvPr/>
        </p:nvSpPr>
        <p:spPr>
          <a:xfrm>
            <a:off x="8254312" y="90582"/>
            <a:ext cx="466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s-ES_tradnl" sz="1200" b="1" dirty="0">
                <a:solidFill>
                  <a:srgbClr val="4C5F7E"/>
                </a:solidFill>
                <a:latin typeface="Avenir Book" charset="0"/>
              </a:rPr>
              <a:t>|  </a:t>
            </a:r>
            <a:r>
              <a:rPr lang="es-ES_tradnl" sz="800" b="1" dirty="0">
                <a:solidFill>
                  <a:srgbClr val="4C5F7E"/>
                </a:solidFill>
                <a:latin typeface="Avenir Book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896795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434"/>
            <a:ext cx="8229600" cy="630589"/>
          </a:xfrm>
        </p:spPr>
        <p:txBody>
          <a:bodyPr>
            <a:normAutofit/>
          </a:bodyPr>
          <a:lstStyle/>
          <a:p>
            <a:r>
              <a:rPr lang="hr-HR" dirty="0"/>
              <a:t>2.1. </a:t>
            </a:r>
            <a:r>
              <a:rPr lang="hr-HR" dirty="0" err="1"/>
              <a:t>Intercultural</a:t>
            </a:r>
            <a:r>
              <a:rPr lang="hr-HR" dirty="0"/>
              <a:t> </a:t>
            </a:r>
            <a:r>
              <a:rPr lang="hr-HR" dirty="0" err="1"/>
              <a:t>differences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3045"/>
            <a:ext cx="8448449" cy="4199144"/>
          </a:xfrm>
        </p:spPr>
        <p:txBody>
          <a:bodyPr>
            <a:normAutofit/>
          </a:bodyPr>
          <a:lstStyle/>
          <a:p>
            <a:r>
              <a:rPr lang="hr-HR" dirty="0" err="1"/>
              <a:t>Think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some </a:t>
            </a:r>
            <a:r>
              <a:rPr lang="hr-HR" dirty="0" err="1"/>
              <a:t>cultural</a:t>
            </a:r>
            <a:r>
              <a:rPr lang="hr-HR" dirty="0"/>
              <a:t> </a:t>
            </a:r>
            <a:r>
              <a:rPr lang="hr-HR" dirty="0" err="1"/>
              <a:t>differences</a:t>
            </a:r>
            <a:r>
              <a:rPr lang="hr-HR" dirty="0"/>
              <a:t> </a:t>
            </a:r>
            <a:r>
              <a:rPr lang="hr-HR" dirty="0" err="1"/>
              <a:t>related</a:t>
            </a:r>
            <a:r>
              <a:rPr lang="hr-HR" dirty="0"/>
              <a:t> to </a:t>
            </a:r>
            <a:r>
              <a:rPr lang="hr-HR" dirty="0" err="1"/>
              <a:t>communication</a:t>
            </a:r>
            <a:r>
              <a:rPr lang="hr-HR" dirty="0"/>
              <a:t>. 										 </a:t>
            </a:r>
            <a:r>
              <a:rPr lang="hr-HR" sz="1800" dirty="0"/>
              <a:t>10 min</a:t>
            </a:r>
            <a:endParaRPr lang="hr-HR" dirty="0"/>
          </a:p>
          <a:p>
            <a:pPr lvl="1"/>
            <a:r>
              <a:rPr lang="hr-HR" dirty="0" err="1"/>
              <a:t>Conflict</a:t>
            </a:r>
            <a:r>
              <a:rPr lang="hr-HR" dirty="0"/>
              <a:t> </a:t>
            </a:r>
            <a:r>
              <a:rPr lang="hr-HR" dirty="0" err="1"/>
              <a:t>avoidance</a:t>
            </a:r>
            <a:r>
              <a:rPr lang="hr-HR" dirty="0"/>
              <a:t>, </a:t>
            </a:r>
            <a:r>
              <a:rPr lang="hr-HR" dirty="0" err="1"/>
              <a:t>gender</a:t>
            </a:r>
            <a:r>
              <a:rPr lang="hr-HR" dirty="0"/>
              <a:t> </a:t>
            </a:r>
            <a:r>
              <a:rPr lang="hr-HR" dirty="0" err="1"/>
              <a:t>roles</a:t>
            </a:r>
            <a:r>
              <a:rPr lang="hr-HR" dirty="0"/>
              <a:t>, age </a:t>
            </a:r>
            <a:r>
              <a:rPr lang="hr-HR" dirty="0" err="1"/>
              <a:t>roles</a:t>
            </a:r>
            <a:r>
              <a:rPr lang="hr-HR" dirty="0"/>
              <a:t>, </a:t>
            </a:r>
            <a:r>
              <a:rPr lang="hr-HR" dirty="0" err="1"/>
              <a:t>value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individual</a:t>
            </a:r>
            <a:r>
              <a:rPr lang="hr-HR" dirty="0"/>
              <a:t> </a:t>
            </a:r>
            <a:r>
              <a:rPr lang="hr-HR" dirty="0" err="1"/>
              <a:t>self</a:t>
            </a:r>
            <a:r>
              <a:rPr lang="hr-HR" dirty="0"/>
              <a:t>-</a:t>
            </a:r>
            <a:r>
              <a:rPr lang="hr-HR" dirty="0" err="1"/>
              <a:t>expression</a:t>
            </a:r>
            <a:r>
              <a:rPr lang="hr-HR" dirty="0"/>
              <a:t> </a:t>
            </a:r>
            <a:r>
              <a:rPr lang="hr-HR" dirty="0" err="1"/>
              <a:t>vs</a:t>
            </a:r>
            <a:r>
              <a:rPr lang="hr-HR" dirty="0"/>
              <a:t>. </a:t>
            </a:r>
            <a:r>
              <a:rPr lang="hr-HR" dirty="0" err="1"/>
              <a:t>collective</a:t>
            </a:r>
            <a:r>
              <a:rPr lang="hr-HR" dirty="0"/>
              <a:t> </a:t>
            </a:r>
            <a:r>
              <a:rPr lang="hr-HR" dirty="0" err="1"/>
              <a:t>good</a:t>
            </a:r>
            <a:r>
              <a:rPr lang="hr-HR" dirty="0"/>
              <a:t>, </a:t>
            </a:r>
            <a:r>
              <a:rPr lang="hr-HR" dirty="0" err="1"/>
              <a:t>power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authority</a:t>
            </a:r>
            <a:r>
              <a:rPr lang="hr-HR" dirty="0"/>
              <a:t>, </a:t>
            </a:r>
            <a:r>
              <a:rPr lang="hr-HR" dirty="0" err="1"/>
              <a:t>appreciation</a:t>
            </a:r>
            <a:r>
              <a:rPr lang="hr-HR" dirty="0"/>
              <a:t> for </a:t>
            </a:r>
            <a:r>
              <a:rPr lang="hr-HR" dirty="0" err="1"/>
              <a:t>verbal</a:t>
            </a:r>
            <a:r>
              <a:rPr lang="hr-HR" dirty="0"/>
              <a:t> </a:t>
            </a:r>
            <a:r>
              <a:rPr lang="hr-HR" dirty="0" err="1"/>
              <a:t>nuances</a:t>
            </a:r>
            <a:r>
              <a:rPr lang="hr-HR" dirty="0"/>
              <a:t> </a:t>
            </a:r>
            <a:r>
              <a:rPr lang="hr-HR" dirty="0" err="1"/>
              <a:t>vs</a:t>
            </a:r>
            <a:r>
              <a:rPr lang="hr-HR" dirty="0"/>
              <a:t>. </a:t>
            </a:r>
            <a:r>
              <a:rPr lang="hr-HR" dirty="0" err="1"/>
              <a:t>direct</a:t>
            </a:r>
            <a:r>
              <a:rPr lang="hr-HR" dirty="0"/>
              <a:t> </a:t>
            </a:r>
            <a:r>
              <a:rPr lang="hr-HR" dirty="0" err="1"/>
              <a:t>dialogue</a:t>
            </a:r>
            <a:r>
              <a:rPr lang="hr-HR" dirty="0"/>
              <a:t>…</a:t>
            </a:r>
          </a:p>
          <a:p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these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 </a:t>
            </a:r>
            <a:r>
              <a:rPr lang="hr-HR" dirty="0" err="1"/>
              <a:t>could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visible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classroom</a:t>
            </a:r>
            <a:r>
              <a:rPr lang="hr-HR" dirty="0"/>
              <a:t>? </a:t>
            </a:r>
            <a:r>
              <a:rPr lang="hr-HR" dirty="0" err="1"/>
              <a:t>Discuss</a:t>
            </a:r>
            <a:r>
              <a:rPr lang="hr-HR" dirty="0"/>
              <a:t>. </a:t>
            </a:r>
          </a:p>
          <a:p>
            <a:pPr lvl="1"/>
            <a:r>
              <a:rPr lang="hr-HR" dirty="0" err="1"/>
              <a:t>Speaking</a:t>
            </a:r>
            <a:r>
              <a:rPr lang="hr-HR" dirty="0"/>
              <a:t> </a:t>
            </a:r>
            <a:r>
              <a:rPr lang="hr-HR" dirty="0" err="1"/>
              <a:t>up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class</a:t>
            </a:r>
            <a:r>
              <a:rPr lang="hr-HR" dirty="0"/>
              <a:t>, </a:t>
            </a:r>
            <a:r>
              <a:rPr lang="hr-HR" dirty="0" err="1"/>
              <a:t>authority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teacher</a:t>
            </a:r>
            <a:r>
              <a:rPr lang="hr-HR" dirty="0"/>
              <a:t>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22</a:t>
            </a:r>
          </a:p>
        </p:txBody>
      </p:sp>
      <p:pic>
        <p:nvPicPr>
          <p:cNvPr id="7" name="Imagen 49" descr="../IncluSMe%20icons/Sophya/IncluSMe%20icons/Icons%20as%20JPEG/4-4_group_work_+-grouping_class_.jpg">
            <a:extLst>
              <a:ext uri="{FF2B5EF4-FFF2-40B4-BE49-F238E27FC236}">
                <a16:creationId xmlns:a16="http://schemas.microsoft.com/office/drawing/2014/main" xmlns="" id="{C84D8EDF-4852-44A0-8012-70715F182F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69" y="1607736"/>
            <a:ext cx="736416" cy="67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09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710"/>
            <a:ext cx="8229600" cy="630589"/>
          </a:xfrm>
        </p:spPr>
        <p:txBody>
          <a:bodyPr>
            <a:normAutofit/>
          </a:bodyPr>
          <a:lstStyle/>
          <a:p>
            <a:r>
              <a:rPr lang="hr-HR" dirty="0"/>
              <a:t>2.1. </a:t>
            </a:r>
            <a:r>
              <a:rPr lang="hr-HR" dirty="0" err="1"/>
              <a:t>Intercultural</a:t>
            </a:r>
            <a:r>
              <a:rPr lang="hr-HR" dirty="0"/>
              <a:t> </a:t>
            </a:r>
            <a:r>
              <a:rPr lang="hr-HR" dirty="0" err="1"/>
              <a:t>differences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110"/>
            <a:ext cx="7647585" cy="4789079"/>
          </a:xfrm>
        </p:spPr>
        <p:txBody>
          <a:bodyPr/>
          <a:lstStyle/>
          <a:p>
            <a:r>
              <a:rPr lang="en-US" sz="2400" dirty="0"/>
              <a:t>It is important to have an understanding of another’s cultural tendencies, but be careful not to </a:t>
            </a:r>
            <a:r>
              <a:rPr lang="hr-HR" sz="2400" dirty="0" err="1"/>
              <a:t>stereotype</a:t>
            </a:r>
            <a:r>
              <a:rPr lang="hr-HR" sz="2400" dirty="0"/>
              <a:t>!</a:t>
            </a:r>
          </a:p>
          <a:p>
            <a:pPr lvl="1"/>
            <a:r>
              <a:rPr lang="hr-HR" sz="2000" dirty="0" err="1"/>
              <a:t>Not</a:t>
            </a:r>
            <a:r>
              <a:rPr lang="hr-HR" sz="2000" dirty="0"/>
              <a:t> </a:t>
            </a:r>
            <a:r>
              <a:rPr lang="hr-HR" sz="2000" dirty="0" err="1"/>
              <a:t>everyone</a:t>
            </a:r>
            <a:r>
              <a:rPr lang="hr-HR" sz="2000" dirty="0"/>
              <a:t> </a:t>
            </a:r>
            <a:r>
              <a:rPr lang="hr-HR" sz="2000" dirty="0" err="1"/>
              <a:t>from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same </a:t>
            </a:r>
            <a:r>
              <a:rPr lang="hr-HR" sz="2000" dirty="0" err="1"/>
              <a:t>culture</a:t>
            </a:r>
            <a:r>
              <a:rPr lang="hr-HR" sz="2000" dirty="0"/>
              <a:t> </a:t>
            </a:r>
            <a:r>
              <a:rPr lang="hr-HR" sz="2000" dirty="0" err="1"/>
              <a:t>acts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same</a:t>
            </a:r>
            <a:r>
              <a:rPr lang="hr-HR" sz="2000" dirty="0"/>
              <a:t> – </a:t>
            </a:r>
            <a:r>
              <a:rPr lang="hr-HR" sz="2000" dirty="0" err="1"/>
              <a:t>individual</a:t>
            </a:r>
            <a:r>
              <a:rPr lang="hr-HR" sz="2000" dirty="0"/>
              <a:t> </a:t>
            </a:r>
            <a:r>
              <a:rPr lang="hr-HR" sz="2000" dirty="0" err="1"/>
              <a:t>differences</a:t>
            </a:r>
            <a:r>
              <a:rPr lang="hr-HR" sz="2000" dirty="0"/>
              <a:t> </a:t>
            </a:r>
            <a:r>
              <a:rPr lang="hr-HR" sz="2000" dirty="0" err="1"/>
              <a:t>among</a:t>
            </a:r>
            <a:r>
              <a:rPr lang="hr-HR" sz="2000" dirty="0"/>
              <a:t> </a:t>
            </a:r>
            <a:r>
              <a:rPr lang="hr-HR" sz="2000" dirty="0" err="1"/>
              <a:t>people</a:t>
            </a:r>
            <a:r>
              <a:rPr lang="hr-HR" sz="2000" dirty="0"/>
              <a:t> </a:t>
            </a:r>
            <a:r>
              <a:rPr lang="hr-HR" sz="2000" dirty="0" err="1"/>
              <a:t>from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same </a:t>
            </a:r>
            <a:r>
              <a:rPr lang="hr-HR" sz="2000" dirty="0" err="1"/>
              <a:t>culture</a:t>
            </a:r>
            <a:endParaRPr lang="hr-HR" sz="2000" dirty="0"/>
          </a:p>
          <a:p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w</a:t>
            </a:r>
            <a:r>
              <a:rPr lang="en-US" sz="2400" dirty="0"/>
              <a:t>hat can you do better prepare for intercultural communication? </a:t>
            </a:r>
            <a:r>
              <a:rPr lang="hr-HR" sz="2400" dirty="0"/>
              <a:t>(</a:t>
            </a:r>
            <a:r>
              <a:rPr lang="hr-HR" sz="2400" dirty="0" err="1"/>
              <a:t>both</a:t>
            </a:r>
            <a:r>
              <a:rPr lang="hr-HR" sz="2400" dirty="0"/>
              <a:t> </a:t>
            </a:r>
            <a:r>
              <a:rPr lang="hr-HR" sz="2400" dirty="0" err="1"/>
              <a:t>during</a:t>
            </a:r>
            <a:r>
              <a:rPr lang="hr-HR" sz="2400" dirty="0"/>
              <a:t> </a:t>
            </a:r>
            <a:r>
              <a:rPr lang="hr-HR" sz="2400" dirty="0" err="1"/>
              <a:t>traveling</a:t>
            </a:r>
            <a:r>
              <a:rPr lang="hr-HR" sz="2400" dirty="0"/>
              <a:t> </a:t>
            </a:r>
            <a:r>
              <a:rPr lang="hr-HR" sz="2400" dirty="0" err="1"/>
              <a:t>abroad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interacting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cultural</a:t>
            </a:r>
            <a:r>
              <a:rPr lang="hr-HR" sz="2400" dirty="0"/>
              <a:t> </a:t>
            </a:r>
            <a:r>
              <a:rPr lang="hr-HR" sz="2400" dirty="0" err="1"/>
              <a:t>minorities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country</a:t>
            </a:r>
            <a:r>
              <a:rPr lang="hr-HR" sz="2400" dirty="0"/>
              <a:t>)</a:t>
            </a:r>
            <a:endParaRPr lang="en-US" sz="2400" dirty="0"/>
          </a:p>
          <a:p>
            <a:pPr lvl="1"/>
            <a:r>
              <a:rPr lang="en-US" sz="2000" dirty="0"/>
              <a:t>Get to know the</a:t>
            </a:r>
            <a:r>
              <a:rPr lang="hr-HR" sz="2000" dirty="0"/>
              <a:t> </a:t>
            </a:r>
            <a:r>
              <a:rPr lang="hr-HR" sz="2000" dirty="0" err="1"/>
              <a:t>communicational</a:t>
            </a:r>
            <a:r>
              <a:rPr lang="hr-HR" sz="2000" dirty="0"/>
              <a:t> </a:t>
            </a:r>
            <a:r>
              <a:rPr lang="hr-HR" sz="2000" dirty="0" err="1"/>
              <a:t>customs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en-US" sz="2000" dirty="0"/>
              <a:t> ‘rules’ before interacting with a new culture </a:t>
            </a:r>
          </a:p>
          <a:p>
            <a:pPr lvl="1"/>
            <a:r>
              <a:rPr lang="en-US" sz="2000" dirty="0"/>
              <a:t>Ask about the customs, show interest…</a:t>
            </a:r>
            <a:endParaRPr lang="hr-HR" sz="2000" dirty="0"/>
          </a:p>
          <a:p>
            <a:pPr lvl="1"/>
            <a:endParaRPr lang="en-US" sz="2000" dirty="0"/>
          </a:p>
          <a:p>
            <a:endParaRPr lang="hr-HR" dirty="0"/>
          </a:p>
          <a:p>
            <a:endParaRPr lang="hr-HR" dirty="0"/>
          </a:p>
          <a:p>
            <a:pPr lvl="1"/>
            <a:endParaRPr lang="hr-HR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23</a:t>
            </a:r>
          </a:p>
        </p:txBody>
      </p:sp>
      <p:pic>
        <p:nvPicPr>
          <p:cNvPr id="8" name="Imagen 49" descr="../IncluSMe%20icons/Sophya/IncluSMe%20icons/Icons%20as%20JPEG/4-4_group_work_+-grouping_class_.jpg">
            <a:extLst>
              <a:ext uri="{FF2B5EF4-FFF2-40B4-BE49-F238E27FC236}">
                <a16:creationId xmlns:a16="http://schemas.microsoft.com/office/drawing/2014/main" xmlns="" id="{D8E5C0E3-6E12-4DD6-9BC5-F6FDE2B1AF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98" y="3926713"/>
            <a:ext cx="755702" cy="630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1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203"/>
            <a:ext cx="8229600" cy="630589"/>
          </a:xfrm>
        </p:spPr>
        <p:txBody>
          <a:bodyPr>
            <a:normAutofit/>
          </a:bodyPr>
          <a:lstStyle/>
          <a:p>
            <a:r>
              <a:rPr lang="hr-HR" dirty="0"/>
              <a:t>2.2. </a:t>
            </a:r>
            <a:r>
              <a:rPr lang="hr-HR" dirty="0" err="1"/>
              <a:t>Active</a:t>
            </a:r>
            <a:r>
              <a:rPr lang="hr-HR" dirty="0"/>
              <a:t> </a:t>
            </a:r>
            <a:r>
              <a:rPr lang="hr-HR" dirty="0" err="1"/>
              <a:t>listening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792"/>
            <a:ext cx="8229600" cy="5064275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err="1"/>
              <a:t>Characterized</a:t>
            </a:r>
            <a:r>
              <a:rPr lang="hr-HR" sz="2400" dirty="0"/>
              <a:t> </a:t>
            </a:r>
            <a:r>
              <a:rPr lang="hr-HR" sz="2400" dirty="0" err="1"/>
              <a:t>by</a:t>
            </a:r>
            <a:r>
              <a:rPr lang="hr-HR" sz="2400" dirty="0"/>
              <a:t> </a:t>
            </a:r>
            <a:r>
              <a:rPr lang="hr-HR" sz="2400" dirty="0" err="1"/>
              <a:t>asking</a:t>
            </a:r>
            <a:r>
              <a:rPr lang="hr-HR" sz="2400" dirty="0"/>
              <a:t> </a:t>
            </a:r>
            <a:r>
              <a:rPr lang="hr-HR" sz="2400" dirty="0" err="1"/>
              <a:t>subquestions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repeating</a:t>
            </a:r>
            <a:r>
              <a:rPr lang="hr-HR" sz="2400" dirty="0"/>
              <a:t> </a:t>
            </a: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person</a:t>
            </a:r>
            <a:r>
              <a:rPr lang="hr-HR" sz="2400" dirty="0"/>
              <a:t> </a:t>
            </a:r>
            <a:r>
              <a:rPr lang="hr-HR" sz="2400" dirty="0" err="1"/>
              <a:t>said</a:t>
            </a:r>
            <a:endParaRPr lang="vi-VN" sz="2400" dirty="0"/>
          </a:p>
          <a:p>
            <a:r>
              <a:rPr lang="hr-HR" sz="2400" dirty="0" err="1"/>
              <a:t>Involves</a:t>
            </a:r>
            <a:r>
              <a:rPr lang="hr-HR" sz="2400" dirty="0"/>
              <a:t> </a:t>
            </a:r>
            <a:r>
              <a:rPr lang="hr-HR" sz="2400" dirty="0" err="1"/>
              <a:t>focus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concentration</a:t>
            </a:r>
            <a:endParaRPr lang="hr-HR" sz="2400" dirty="0"/>
          </a:p>
          <a:p>
            <a:r>
              <a:rPr lang="hr-HR" sz="2400" dirty="0" err="1"/>
              <a:t>Both</a:t>
            </a:r>
            <a:r>
              <a:rPr lang="hr-HR" sz="2400" dirty="0"/>
              <a:t> </a:t>
            </a:r>
            <a:r>
              <a:rPr lang="hr-HR" sz="2400" dirty="0" err="1"/>
              <a:t>skills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attitudes</a:t>
            </a:r>
            <a:r>
              <a:rPr lang="hr-HR" sz="2400" dirty="0"/>
              <a:t> are </a:t>
            </a:r>
            <a:r>
              <a:rPr lang="hr-HR" sz="2400" dirty="0" err="1"/>
              <a:t>important</a:t>
            </a:r>
            <a:r>
              <a:rPr lang="hr-HR" sz="2400" dirty="0"/>
              <a:t> (</a:t>
            </a:r>
            <a:r>
              <a:rPr lang="hr-HR" sz="2400" dirty="0" err="1"/>
              <a:t>genuine</a:t>
            </a:r>
            <a:r>
              <a:rPr lang="hr-HR" sz="2400" dirty="0"/>
              <a:t> </a:t>
            </a:r>
            <a:r>
              <a:rPr lang="hr-HR" sz="2400" dirty="0" err="1"/>
              <a:t>interest</a:t>
            </a:r>
            <a:r>
              <a:rPr lang="hr-HR" sz="2400" dirty="0"/>
              <a:t>, care, </a:t>
            </a:r>
            <a:r>
              <a:rPr lang="hr-HR" sz="2400" dirty="0" err="1"/>
              <a:t>openness</a:t>
            </a:r>
            <a:r>
              <a:rPr lang="hr-HR" sz="2400" dirty="0"/>
              <a:t>, </a:t>
            </a:r>
            <a:r>
              <a:rPr lang="hr-HR" sz="2400" dirty="0" err="1"/>
              <a:t>nonjudgmental</a:t>
            </a:r>
            <a:r>
              <a:rPr lang="hr-HR" sz="2400" dirty="0"/>
              <a:t> </a:t>
            </a:r>
            <a:r>
              <a:rPr lang="hr-HR" sz="2400" dirty="0" err="1"/>
              <a:t>attitude</a:t>
            </a:r>
            <a:r>
              <a:rPr lang="hr-HR" sz="2400" dirty="0"/>
              <a:t>)</a:t>
            </a:r>
          </a:p>
          <a:p>
            <a:endParaRPr lang="vi-VN" sz="2400" dirty="0"/>
          </a:p>
          <a:p>
            <a:r>
              <a:rPr lang="hr-HR" sz="2400" dirty="0" err="1"/>
              <a:t>It</a:t>
            </a:r>
            <a:r>
              <a:rPr lang="hr-HR" sz="2400" dirty="0"/>
              <a:t> </a:t>
            </a:r>
            <a:r>
              <a:rPr lang="hr-HR" sz="2400" dirty="0" err="1"/>
              <a:t>involves</a:t>
            </a:r>
            <a:r>
              <a:rPr lang="hr-HR" sz="2400" dirty="0"/>
              <a:t> </a:t>
            </a:r>
          </a:p>
          <a:p>
            <a:pPr lvl="1"/>
            <a:r>
              <a:rPr lang="hr-HR" sz="2100" dirty="0" err="1"/>
              <a:t>paying</a:t>
            </a:r>
            <a:r>
              <a:rPr lang="hr-HR" sz="2100" dirty="0"/>
              <a:t> </a:t>
            </a:r>
            <a:r>
              <a:rPr lang="hr-HR" sz="2100" dirty="0" err="1"/>
              <a:t>attention</a:t>
            </a:r>
            <a:r>
              <a:rPr lang="hr-HR" sz="2100" dirty="0"/>
              <a:t> to </a:t>
            </a:r>
            <a:r>
              <a:rPr lang="hr-HR" sz="2100" dirty="0" err="1"/>
              <a:t>the</a:t>
            </a:r>
            <a:r>
              <a:rPr lang="hr-HR" sz="2100" dirty="0"/>
              <a:t> </a:t>
            </a:r>
            <a:r>
              <a:rPr lang="hr-HR" sz="2100" dirty="0" err="1"/>
              <a:t>person</a:t>
            </a:r>
            <a:r>
              <a:rPr lang="hr-HR" sz="2100" dirty="0"/>
              <a:t> </a:t>
            </a:r>
            <a:r>
              <a:rPr lang="hr-HR" sz="2100" dirty="0" err="1"/>
              <a:t>we</a:t>
            </a:r>
            <a:r>
              <a:rPr lang="hr-HR" sz="2100" dirty="0"/>
              <a:t> talk to, </a:t>
            </a:r>
            <a:r>
              <a:rPr lang="hr-HR" sz="2100" dirty="0" err="1"/>
              <a:t>both</a:t>
            </a:r>
            <a:r>
              <a:rPr lang="hr-HR" sz="2100" dirty="0"/>
              <a:t> on </a:t>
            </a:r>
            <a:r>
              <a:rPr lang="hr-HR" sz="2100" dirty="0" err="1"/>
              <a:t>the</a:t>
            </a:r>
            <a:r>
              <a:rPr lang="hr-HR" sz="2100" dirty="0"/>
              <a:t> </a:t>
            </a:r>
            <a:r>
              <a:rPr lang="hr-HR" sz="2100" dirty="0" err="1"/>
              <a:t>content</a:t>
            </a:r>
            <a:r>
              <a:rPr lang="hr-HR" sz="2100" dirty="0"/>
              <a:t> </a:t>
            </a:r>
            <a:r>
              <a:rPr lang="hr-HR" sz="2100" dirty="0" err="1"/>
              <a:t>and</a:t>
            </a:r>
            <a:r>
              <a:rPr lang="hr-HR" sz="2100" dirty="0"/>
              <a:t> </a:t>
            </a:r>
            <a:r>
              <a:rPr lang="hr-HR" sz="2100" dirty="0" err="1"/>
              <a:t>the</a:t>
            </a:r>
            <a:r>
              <a:rPr lang="hr-HR" sz="2100" dirty="0"/>
              <a:t> </a:t>
            </a:r>
            <a:r>
              <a:rPr lang="hr-HR" sz="2100" dirty="0" err="1"/>
              <a:t>way</a:t>
            </a:r>
            <a:r>
              <a:rPr lang="hr-HR" sz="2100" dirty="0"/>
              <a:t> </a:t>
            </a:r>
            <a:r>
              <a:rPr lang="hr-HR" sz="2100" dirty="0" err="1"/>
              <a:t>something</a:t>
            </a:r>
            <a:r>
              <a:rPr lang="hr-HR" sz="2100" dirty="0"/>
              <a:t> is </a:t>
            </a:r>
            <a:r>
              <a:rPr lang="hr-HR" sz="2100" dirty="0" err="1"/>
              <a:t>said</a:t>
            </a:r>
            <a:endParaRPr lang="hr-HR" sz="2100" dirty="0"/>
          </a:p>
          <a:p>
            <a:pPr lvl="1"/>
            <a:r>
              <a:rPr lang="hr-HR" sz="2100" dirty="0"/>
              <a:t>Interpretation – how </a:t>
            </a:r>
            <a:r>
              <a:rPr lang="sv-SE" sz="2100" dirty="0"/>
              <a:t>d</a:t>
            </a:r>
            <a:r>
              <a:rPr lang="hr-HR" sz="2100" dirty="0"/>
              <a:t>o we ‘translate’ or interpret what is  just said</a:t>
            </a:r>
          </a:p>
          <a:p>
            <a:pPr lvl="1"/>
            <a:r>
              <a:rPr lang="hr-HR" sz="2100" dirty="0" err="1"/>
              <a:t>Memorizing</a:t>
            </a:r>
            <a:r>
              <a:rPr lang="hr-HR" sz="2100" dirty="0"/>
              <a:t> </a:t>
            </a:r>
            <a:r>
              <a:rPr lang="hr-HR" sz="2100" dirty="0" err="1"/>
              <a:t>what</a:t>
            </a:r>
            <a:r>
              <a:rPr lang="hr-HR" sz="2100" dirty="0"/>
              <a:t> </a:t>
            </a:r>
            <a:r>
              <a:rPr lang="hr-HR" sz="2100" dirty="0" err="1"/>
              <a:t>we</a:t>
            </a:r>
            <a:r>
              <a:rPr lang="hr-HR" sz="2100" dirty="0"/>
              <a:t> </a:t>
            </a:r>
            <a:r>
              <a:rPr lang="hr-HR" sz="2100" dirty="0" err="1"/>
              <a:t>heard</a:t>
            </a:r>
            <a:r>
              <a:rPr lang="hr-HR" sz="2100" dirty="0"/>
              <a:t>, </a:t>
            </a:r>
            <a:r>
              <a:rPr lang="hr-HR" sz="2100" dirty="0" err="1"/>
              <a:t>so</a:t>
            </a:r>
            <a:r>
              <a:rPr lang="hr-HR" sz="2100" dirty="0"/>
              <a:t> </a:t>
            </a:r>
            <a:r>
              <a:rPr lang="hr-HR" sz="2100" dirty="0" err="1"/>
              <a:t>it</a:t>
            </a:r>
            <a:r>
              <a:rPr lang="hr-HR" sz="2100" dirty="0"/>
              <a:t> </a:t>
            </a:r>
            <a:r>
              <a:rPr lang="hr-HR" sz="2100" dirty="0" err="1"/>
              <a:t>can</a:t>
            </a:r>
            <a:r>
              <a:rPr lang="hr-HR" sz="2100" dirty="0"/>
              <a:t> </a:t>
            </a:r>
            <a:r>
              <a:rPr lang="hr-HR" sz="2100" dirty="0" err="1"/>
              <a:t>be</a:t>
            </a:r>
            <a:r>
              <a:rPr lang="hr-HR" sz="2100" dirty="0"/>
              <a:t> </a:t>
            </a:r>
            <a:r>
              <a:rPr lang="hr-HR" sz="2100" dirty="0" err="1"/>
              <a:t>applied</a:t>
            </a:r>
            <a:r>
              <a:rPr lang="hr-HR" sz="2100" dirty="0"/>
              <a:t> </a:t>
            </a:r>
            <a:r>
              <a:rPr lang="hr-HR" sz="2100" dirty="0" err="1"/>
              <a:t>later</a:t>
            </a:r>
            <a:r>
              <a:rPr lang="hr-HR" sz="2100" dirty="0"/>
              <a:t> </a:t>
            </a:r>
            <a:r>
              <a:rPr lang="hr-HR" sz="2100" dirty="0" err="1"/>
              <a:t>if</a:t>
            </a:r>
            <a:r>
              <a:rPr lang="hr-HR" sz="2100" dirty="0"/>
              <a:t> </a:t>
            </a:r>
            <a:r>
              <a:rPr lang="hr-HR" sz="2100" dirty="0" err="1"/>
              <a:t>needed</a:t>
            </a:r>
            <a:endParaRPr lang="hr-HR" sz="2100" dirty="0"/>
          </a:p>
          <a:p>
            <a:pPr lvl="1"/>
            <a:endParaRPr lang="hr-HR" sz="2100" dirty="0"/>
          </a:p>
          <a:p>
            <a:r>
              <a:rPr lang="hr-HR" sz="2400" dirty="0" err="1"/>
              <a:t>Enables</a:t>
            </a:r>
            <a:r>
              <a:rPr lang="hr-HR" sz="2400" dirty="0"/>
              <a:t> </a:t>
            </a:r>
            <a:r>
              <a:rPr lang="hr-HR" sz="2400" dirty="0" err="1"/>
              <a:t>understanding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person</a:t>
            </a:r>
            <a:r>
              <a:rPr lang="hr-HR" sz="2400" dirty="0"/>
              <a:t> </a:t>
            </a:r>
            <a:r>
              <a:rPr lang="hr-HR" sz="2400" dirty="0" err="1"/>
              <a:t>we</a:t>
            </a:r>
            <a:r>
              <a:rPr lang="hr-HR" sz="2400" dirty="0"/>
              <a:t> are </a:t>
            </a:r>
            <a:r>
              <a:rPr lang="hr-HR" sz="2400" dirty="0" err="1"/>
              <a:t>talking</a:t>
            </a:r>
            <a:r>
              <a:rPr lang="hr-HR" sz="2400" dirty="0"/>
              <a:t> to, </a:t>
            </a:r>
            <a:r>
              <a:rPr lang="hr-HR" sz="2400" dirty="0" err="1"/>
              <a:t>without</a:t>
            </a:r>
            <a:r>
              <a:rPr lang="hr-HR" sz="2400" dirty="0"/>
              <a:t> </a:t>
            </a:r>
            <a:r>
              <a:rPr lang="hr-HR" sz="2400" dirty="0" err="1"/>
              <a:t>judging</a:t>
            </a:r>
            <a:r>
              <a:rPr lang="hr-HR" sz="2400" dirty="0"/>
              <a:t> or </a:t>
            </a:r>
            <a:r>
              <a:rPr lang="hr-HR" sz="2400" dirty="0" err="1"/>
              <a:t>blocking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message</a:t>
            </a:r>
            <a:endParaRPr lang="hr-HR" sz="2400" dirty="0"/>
          </a:p>
          <a:p>
            <a:r>
              <a:rPr lang="hr-HR" sz="2400" dirty="0" err="1"/>
              <a:t>Reciprocal</a:t>
            </a:r>
            <a:r>
              <a:rPr lang="hr-HR" sz="2400" dirty="0"/>
              <a:t> </a:t>
            </a:r>
            <a:r>
              <a:rPr lang="hr-HR" sz="2400" dirty="0" err="1"/>
              <a:t>process</a:t>
            </a:r>
            <a:r>
              <a:rPr lang="hr-HR" sz="2400" dirty="0"/>
              <a:t> - </a:t>
            </a:r>
            <a:r>
              <a:rPr lang="hr-HR" sz="2400" dirty="0" err="1"/>
              <a:t>other</a:t>
            </a:r>
            <a:r>
              <a:rPr lang="hr-HR" sz="2400" dirty="0"/>
              <a:t> side </a:t>
            </a:r>
            <a:r>
              <a:rPr lang="hr-HR" sz="2400" dirty="0" err="1"/>
              <a:t>should</a:t>
            </a:r>
            <a:r>
              <a:rPr lang="hr-HR" sz="2400" dirty="0"/>
              <a:t> </a:t>
            </a:r>
            <a:r>
              <a:rPr lang="hr-HR" sz="2400" dirty="0" err="1"/>
              <a:t>feel</a:t>
            </a:r>
            <a:r>
              <a:rPr lang="hr-HR" sz="2400" dirty="0"/>
              <a:t> </a:t>
            </a:r>
            <a:r>
              <a:rPr lang="hr-HR" sz="2400" dirty="0" err="1"/>
              <a:t>understood</a:t>
            </a:r>
            <a:endParaRPr lang="hr-HR" sz="2400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168170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710"/>
            <a:ext cx="8229600" cy="630589"/>
          </a:xfrm>
        </p:spPr>
        <p:txBody>
          <a:bodyPr>
            <a:normAutofit/>
          </a:bodyPr>
          <a:lstStyle/>
          <a:p>
            <a:r>
              <a:rPr lang="hr-HR" dirty="0"/>
              <a:t>2.2. </a:t>
            </a:r>
            <a:r>
              <a:rPr lang="hr-HR" dirty="0" err="1"/>
              <a:t>Active</a:t>
            </a:r>
            <a:r>
              <a:rPr lang="hr-HR" dirty="0"/>
              <a:t> </a:t>
            </a:r>
            <a:r>
              <a:rPr lang="hr-HR" dirty="0" err="1"/>
              <a:t>listening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3110"/>
            <a:ext cx="8362335" cy="4789080"/>
          </a:xfrm>
        </p:spPr>
        <p:txBody>
          <a:bodyPr>
            <a:normAutofit fontScale="62500" lnSpcReduction="20000"/>
          </a:bodyPr>
          <a:lstStyle/>
          <a:p>
            <a:r>
              <a:rPr lang="hr-HR" sz="3800" dirty="0" err="1"/>
              <a:t>Questions</a:t>
            </a:r>
            <a:r>
              <a:rPr lang="hr-HR" sz="3800" dirty="0"/>
              <a:t> </a:t>
            </a:r>
            <a:r>
              <a:rPr lang="hr-HR" sz="3800" dirty="0" err="1"/>
              <a:t>can</a:t>
            </a:r>
            <a:r>
              <a:rPr lang="hr-HR" sz="3800" dirty="0"/>
              <a:t> </a:t>
            </a:r>
            <a:r>
              <a:rPr lang="hr-HR" sz="3800" dirty="0" err="1"/>
              <a:t>be</a:t>
            </a:r>
            <a:r>
              <a:rPr lang="hr-HR" sz="3800" dirty="0"/>
              <a:t> </a:t>
            </a:r>
            <a:r>
              <a:rPr lang="hr-HR" sz="3800" dirty="0" err="1"/>
              <a:t>used</a:t>
            </a:r>
            <a:r>
              <a:rPr lang="hr-HR" sz="3800" dirty="0"/>
              <a:t> for</a:t>
            </a:r>
          </a:p>
          <a:p>
            <a:pPr lvl="1"/>
            <a:r>
              <a:rPr lang="hr-HR" sz="3200" dirty="0" err="1"/>
              <a:t>Researching</a:t>
            </a:r>
            <a:r>
              <a:rPr lang="hr-HR" sz="3200" dirty="0"/>
              <a:t>, </a:t>
            </a:r>
            <a:r>
              <a:rPr lang="hr-HR" sz="3200" dirty="0" err="1"/>
              <a:t>mostly</a:t>
            </a:r>
            <a:r>
              <a:rPr lang="hr-HR" sz="3200" dirty="0"/>
              <a:t> </a:t>
            </a:r>
            <a:r>
              <a:rPr lang="hr-HR" sz="3200" dirty="0" err="1"/>
              <a:t>in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beginning</a:t>
            </a:r>
            <a:r>
              <a:rPr lang="hr-HR" sz="3200" dirty="0"/>
              <a:t> (ex. </a:t>
            </a:r>
            <a:r>
              <a:rPr lang="hr-HR" sz="3200" dirty="0" err="1"/>
              <a:t>Tel</a:t>
            </a:r>
            <a:r>
              <a:rPr lang="hr-HR" sz="3200" dirty="0"/>
              <a:t> me more </a:t>
            </a:r>
            <a:r>
              <a:rPr lang="hr-HR" sz="3200" dirty="0" err="1"/>
              <a:t>about</a:t>
            </a:r>
            <a:r>
              <a:rPr lang="hr-HR" sz="3200" dirty="0"/>
              <a:t> </a:t>
            </a:r>
            <a:r>
              <a:rPr lang="hr-HR" sz="3200" dirty="0" err="1"/>
              <a:t>it.</a:t>
            </a:r>
            <a:r>
              <a:rPr lang="hr-HR" sz="3200" dirty="0"/>
              <a:t>.)</a:t>
            </a:r>
          </a:p>
          <a:p>
            <a:pPr lvl="1"/>
            <a:r>
              <a:rPr lang="hr-HR" sz="3200" dirty="0" err="1"/>
              <a:t>Making</a:t>
            </a:r>
            <a:r>
              <a:rPr lang="hr-HR" sz="3200" dirty="0"/>
              <a:t> sure </a:t>
            </a:r>
            <a:r>
              <a:rPr lang="hr-HR" sz="3200" dirty="0" err="1"/>
              <a:t>we</a:t>
            </a:r>
            <a:r>
              <a:rPr lang="hr-HR" sz="3200" dirty="0"/>
              <a:t> </a:t>
            </a:r>
            <a:r>
              <a:rPr lang="hr-HR" sz="3200" dirty="0" err="1"/>
              <a:t>undestood</a:t>
            </a:r>
            <a:r>
              <a:rPr lang="hr-HR" sz="3200" dirty="0"/>
              <a:t> </a:t>
            </a:r>
            <a:r>
              <a:rPr lang="hr-HR" sz="3200" dirty="0" err="1"/>
              <a:t>well</a:t>
            </a:r>
            <a:r>
              <a:rPr lang="hr-HR" sz="3200" dirty="0"/>
              <a:t>  (ex. </a:t>
            </a:r>
            <a:r>
              <a:rPr lang="hr-HR" sz="3200" dirty="0" err="1"/>
              <a:t>What</a:t>
            </a:r>
            <a:r>
              <a:rPr lang="hr-HR" sz="3200" dirty="0"/>
              <a:t> </a:t>
            </a:r>
            <a:r>
              <a:rPr lang="hr-HR" sz="3200" dirty="0" err="1"/>
              <a:t>does</a:t>
            </a:r>
            <a:r>
              <a:rPr lang="hr-HR" sz="3200" dirty="0"/>
              <a:t> </a:t>
            </a:r>
            <a:r>
              <a:rPr lang="hr-HR" sz="3200" dirty="0" err="1"/>
              <a:t>this</a:t>
            </a:r>
            <a:r>
              <a:rPr lang="hr-HR" sz="3200" dirty="0"/>
              <a:t> </a:t>
            </a:r>
            <a:r>
              <a:rPr lang="hr-HR" sz="3200" dirty="0" err="1"/>
              <a:t>mean</a:t>
            </a:r>
            <a:r>
              <a:rPr lang="hr-HR" sz="3200" dirty="0"/>
              <a:t> to </a:t>
            </a:r>
            <a:r>
              <a:rPr lang="hr-HR" sz="3200" dirty="0" err="1"/>
              <a:t>you</a:t>
            </a:r>
            <a:r>
              <a:rPr lang="hr-HR" sz="3200" dirty="0"/>
              <a:t>…)</a:t>
            </a:r>
          </a:p>
          <a:p>
            <a:pPr lvl="1"/>
            <a:r>
              <a:rPr lang="hr-HR" sz="3200" dirty="0" err="1"/>
              <a:t>Encouraging</a:t>
            </a:r>
            <a:r>
              <a:rPr lang="hr-HR" sz="3200" dirty="0"/>
              <a:t> </a:t>
            </a:r>
            <a:r>
              <a:rPr lang="hr-HR" sz="3200" dirty="0" err="1"/>
              <a:t>an</a:t>
            </a:r>
            <a:r>
              <a:rPr lang="hr-HR" sz="3200" dirty="0"/>
              <a:t> </a:t>
            </a:r>
            <a:r>
              <a:rPr lang="hr-HR" sz="3200" dirty="0" err="1"/>
              <a:t>action</a:t>
            </a:r>
            <a:r>
              <a:rPr lang="hr-HR" sz="3200" dirty="0"/>
              <a:t> (ex. </a:t>
            </a:r>
            <a:r>
              <a:rPr lang="hr-HR" sz="3200" dirty="0" err="1"/>
              <a:t>What</a:t>
            </a:r>
            <a:r>
              <a:rPr lang="hr-HR" sz="3200" dirty="0"/>
              <a:t> do </a:t>
            </a:r>
            <a:r>
              <a:rPr lang="hr-HR" sz="3200" dirty="0" err="1"/>
              <a:t>you</a:t>
            </a:r>
            <a:r>
              <a:rPr lang="hr-HR" sz="3200" dirty="0"/>
              <a:t> </a:t>
            </a:r>
            <a:r>
              <a:rPr lang="hr-HR" sz="3200" dirty="0" err="1"/>
              <a:t>think</a:t>
            </a:r>
            <a:r>
              <a:rPr lang="hr-HR" sz="3200" dirty="0"/>
              <a:t> </a:t>
            </a:r>
            <a:r>
              <a:rPr lang="hr-HR" sz="3200" dirty="0" err="1"/>
              <a:t>you</a:t>
            </a:r>
            <a:r>
              <a:rPr lang="hr-HR" sz="3200" dirty="0"/>
              <a:t> </a:t>
            </a:r>
            <a:r>
              <a:rPr lang="hr-HR" sz="3200" dirty="0" err="1"/>
              <a:t>can</a:t>
            </a:r>
            <a:r>
              <a:rPr lang="hr-HR" sz="3200" dirty="0"/>
              <a:t> do </a:t>
            </a:r>
            <a:r>
              <a:rPr lang="hr-HR" sz="3200" dirty="0" err="1"/>
              <a:t>about</a:t>
            </a:r>
            <a:r>
              <a:rPr lang="hr-HR" sz="3200" dirty="0"/>
              <a:t> </a:t>
            </a:r>
            <a:r>
              <a:rPr lang="hr-HR" sz="3200" dirty="0" err="1"/>
              <a:t>it</a:t>
            </a:r>
            <a:r>
              <a:rPr lang="hr-HR" sz="3200" dirty="0"/>
              <a:t>?, </a:t>
            </a:r>
            <a:r>
              <a:rPr lang="hr-HR" sz="3200" dirty="0" err="1"/>
              <a:t>How</a:t>
            </a:r>
            <a:r>
              <a:rPr lang="hr-HR" sz="3200" dirty="0"/>
              <a:t> do </a:t>
            </a:r>
            <a:r>
              <a:rPr lang="hr-HR" sz="3200" dirty="0" err="1"/>
              <a:t>you</a:t>
            </a:r>
            <a:r>
              <a:rPr lang="hr-HR" sz="3200" dirty="0"/>
              <a:t> </a:t>
            </a:r>
            <a:r>
              <a:rPr lang="hr-HR" sz="3200" dirty="0" err="1"/>
              <a:t>think</a:t>
            </a:r>
            <a:r>
              <a:rPr lang="hr-HR" sz="3200" dirty="0"/>
              <a:t> I </a:t>
            </a:r>
            <a:r>
              <a:rPr lang="hr-HR" sz="3200" dirty="0" err="1"/>
              <a:t>could</a:t>
            </a:r>
            <a:r>
              <a:rPr lang="hr-HR" sz="3200" dirty="0"/>
              <a:t> </a:t>
            </a:r>
            <a:r>
              <a:rPr lang="hr-HR" sz="3200" dirty="0" err="1"/>
              <a:t>help</a:t>
            </a:r>
            <a:r>
              <a:rPr lang="hr-HR" sz="3200" dirty="0"/>
              <a:t> </a:t>
            </a:r>
            <a:r>
              <a:rPr lang="hr-HR" sz="3200" dirty="0" err="1"/>
              <a:t>you</a:t>
            </a:r>
            <a:r>
              <a:rPr lang="hr-HR" sz="3200" dirty="0"/>
              <a:t>?...)</a:t>
            </a:r>
          </a:p>
          <a:p>
            <a:r>
              <a:rPr lang="hr-HR" sz="3800" dirty="0" err="1"/>
              <a:t>Parafrazing</a:t>
            </a:r>
            <a:endParaRPr lang="hr-HR" sz="3800" dirty="0"/>
          </a:p>
          <a:p>
            <a:pPr lvl="1"/>
            <a:r>
              <a:rPr lang="hr-HR" sz="3200" dirty="0" err="1"/>
              <a:t>Shortly</a:t>
            </a:r>
            <a:r>
              <a:rPr lang="hr-HR" sz="3200" dirty="0"/>
              <a:t> </a:t>
            </a:r>
            <a:r>
              <a:rPr lang="hr-HR" sz="3200" dirty="0" err="1"/>
              <a:t>repeating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content</a:t>
            </a:r>
            <a:r>
              <a:rPr lang="hr-HR" sz="3200" dirty="0"/>
              <a:t> </a:t>
            </a:r>
            <a:r>
              <a:rPr lang="hr-HR" sz="3200" dirty="0" err="1"/>
              <a:t>of</a:t>
            </a:r>
            <a:r>
              <a:rPr lang="hr-HR" sz="3200" dirty="0"/>
              <a:t> </a:t>
            </a:r>
            <a:r>
              <a:rPr lang="hr-HR" sz="3200" dirty="0" err="1"/>
              <a:t>what</a:t>
            </a:r>
            <a:r>
              <a:rPr lang="hr-HR" sz="3200" dirty="0"/>
              <a:t> </a:t>
            </a:r>
            <a:r>
              <a:rPr lang="hr-HR" sz="3200" dirty="0" err="1"/>
              <a:t>was</a:t>
            </a:r>
            <a:r>
              <a:rPr lang="hr-HR" sz="3200" dirty="0"/>
              <a:t> </a:t>
            </a:r>
            <a:r>
              <a:rPr lang="hr-HR" sz="3200" dirty="0" err="1"/>
              <a:t>said</a:t>
            </a:r>
            <a:endParaRPr lang="hr-HR" sz="3200" dirty="0"/>
          </a:p>
          <a:p>
            <a:pPr lvl="1"/>
            <a:r>
              <a:rPr lang="hr-HR" sz="3200" dirty="0"/>
              <a:t>To </a:t>
            </a:r>
            <a:r>
              <a:rPr lang="hr-HR" sz="3200" dirty="0" err="1"/>
              <a:t>avoid</a:t>
            </a:r>
            <a:r>
              <a:rPr lang="hr-HR" sz="3200" dirty="0"/>
              <a:t> </a:t>
            </a:r>
            <a:r>
              <a:rPr lang="hr-HR" sz="3200" dirty="0" err="1"/>
              <a:t>missunderstandings</a:t>
            </a:r>
            <a:r>
              <a:rPr lang="hr-HR" sz="3200" dirty="0"/>
              <a:t> </a:t>
            </a:r>
            <a:r>
              <a:rPr lang="hr-HR" sz="3200" dirty="0" err="1"/>
              <a:t>and</a:t>
            </a:r>
            <a:r>
              <a:rPr lang="hr-HR" sz="3200" dirty="0"/>
              <a:t> </a:t>
            </a:r>
            <a:r>
              <a:rPr lang="hr-HR" sz="3200" dirty="0" err="1"/>
              <a:t>subjective</a:t>
            </a:r>
            <a:r>
              <a:rPr lang="hr-HR" sz="3200" dirty="0"/>
              <a:t> </a:t>
            </a:r>
            <a:r>
              <a:rPr lang="hr-HR" sz="3200" dirty="0" err="1"/>
              <a:t>interpretations</a:t>
            </a:r>
            <a:r>
              <a:rPr lang="hr-HR" sz="3200" dirty="0"/>
              <a:t> </a:t>
            </a:r>
          </a:p>
          <a:p>
            <a:pPr lvl="1"/>
            <a:r>
              <a:rPr lang="hr-HR" sz="3200" dirty="0"/>
              <a:t>Ex.‘</a:t>
            </a:r>
            <a:r>
              <a:rPr lang="hr-HR" sz="3200" dirty="0" err="1"/>
              <a:t>So</a:t>
            </a:r>
            <a:r>
              <a:rPr lang="hr-HR" sz="3200" dirty="0"/>
              <a:t> </a:t>
            </a:r>
            <a:r>
              <a:rPr lang="hr-HR" sz="3200" dirty="0" err="1"/>
              <a:t>if</a:t>
            </a:r>
            <a:r>
              <a:rPr lang="hr-HR" sz="3200" dirty="0"/>
              <a:t> I </a:t>
            </a:r>
            <a:r>
              <a:rPr lang="hr-HR" sz="3200" dirty="0" err="1"/>
              <a:t>understood</a:t>
            </a:r>
            <a:r>
              <a:rPr lang="hr-HR" sz="3200" dirty="0"/>
              <a:t> </a:t>
            </a:r>
            <a:r>
              <a:rPr lang="hr-HR" sz="3200" dirty="0" err="1"/>
              <a:t>well</a:t>
            </a:r>
            <a:r>
              <a:rPr lang="hr-HR" sz="3200" dirty="0"/>
              <a:t>…’,  ‘</a:t>
            </a:r>
            <a:r>
              <a:rPr lang="hr-HR" sz="3200" dirty="0" err="1"/>
              <a:t>What</a:t>
            </a:r>
            <a:r>
              <a:rPr lang="hr-HR" sz="3200" dirty="0"/>
              <a:t> </a:t>
            </a:r>
            <a:r>
              <a:rPr lang="hr-HR" sz="3200" dirty="0" err="1"/>
              <a:t>you</a:t>
            </a:r>
            <a:r>
              <a:rPr lang="hr-HR" sz="3200" dirty="0"/>
              <a:t> are </a:t>
            </a:r>
            <a:r>
              <a:rPr lang="hr-HR" sz="3200" dirty="0" err="1"/>
              <a:t>trying</a:t>
            </a:r>
            <a:r>
              <a:rPr lang="hr-HR" sz="3200" dirty="0"/>
              <a:t> to </a:t>
            </a:r>
            <a:r>
              <a:rPr lang="hr-HR" sz="3200" dirty="0" err="1"/>
              <a:t>say</a:t>
            </a:r>
            <a:r>
              <a:rPr lang="hr-HR" sz="3200" dirty="0"/>
              <a:t> is…’</a:t>
            </a:r>
          </a:p>
          <a:p>
            <a:r>
              <a:rPr lang="hr-HR" sz="3800" dirty="0" err="1"/>
              <a:t>Reflecting</a:t>
            </a:r>
            <a:endParaRPr lang="hr-HR" sz="3800" dirty="0"/>
          </a:p>
          <a:p>
            <a:pPr lvl="1"/>
            <a:r>
              <a:rPr lang="hr-HR" sz="3200" dirty="0" err="1"/>
              <a:t>Shortly</a:t>
            </a:r>
            <a:r>
              <a:rPr lang="hr-HR" sz="3200" dirty="0"/>
              <a:t> </a:t>
            </a:r>
            <a:r>
              <a:rPr lang="hr-HR" sz="3200" dirty="0" err="1"/>
              <a:t>say</a:t>
            </a:r>
            <a:r>
              <a:rPr lang="hr-HR" sz="3200" dirty="0"/>
              <a:t> how </a:t>
            </a:r>
            <a:r>
              <a:rPr lang="hr-HR" sz="3200" dirty="0" err="1"/>
              <a:t>we</a:t>
            </a:r>
            <a:r>
              <a:rPr lang="hr-HR" sz="3200" dirty="0"/>
              <a:t> </a:t>
            </a:r>
            <a:r>
              <a:rPr lang="hr-HR" sz="3200" dirty="0" err="1"/>
              <a:t>experienced</a:t>
            </a:r>
            <a:r>
              <a:rPr lang="hr-HR" sz="3200" dirty="0"/>
              <a:t> </a:t>
            </a:r>
            <a:r>
              <a:rPr lang="hr-HR" sz="3200" dirty="0" err="1"/>
              <a:t>what</a:t>
            </a:r>
            <a:r>
              <a:rPr lang="hr-HR" sz="3200" dirty="0"/>
              <a:t> </a:t>
            </a:r>
            <a:r>
              <a:rPr lang="hr-HR" sz="3200" dirty="0" err="1"/>
              <a:t>we</a:t>
            </a:r>
            <a:r>
              <a:rPr lang="hr-HR" sz="3200" dirty="0"/>
              <a:t> </a:t>
            </a:r>
            <a:r>
              <a:rPr lang="hr-HR" sz="3200" dirty="0" err="1"/>
              <a:t>heard</a:t>
            </a:r>
            <a:endParaRPr lang="hr-HR" sz="3200" dirty="0"/>
          </a:p>
          <a:p>
            <a:pPr lvl="1"/>
            <a:r>
              <a:rPr lang="hr-HR" sz="3200" dirty="0"/>
              <a:t>Show </a:t>
            </a:r>
            <a:r>
              <a:rPr lang="hr-HR" sz="3200" dirty="0" err="1"/>
              <a:t>we</a:t>
            </a:r>
            <a:r>
              <a:rPr lang="hr-HR" sz="3200" dirty="0"/>
              <a:t> are </a:t>
            </a:r>
            <a:r>
              <a:rPr lang="hr-HR" sz="3200" dirty="0" err="1"/>
              <a:t>aware</a:t>
            </a:r>
            <a:r>
              <a:rPr lang="hr-HR" sz="3200" dirty="0"/>
              <a:t> </a:t>
            </a:r>
            <a:r>
              <a:rPr lang="hr-HR" sz="3200" dirty="0" err="1"/>
              <a:t>of</a:t>
            </a:r>
            <a:r>
              <a:rPr lang="hr-HR" sz="3200" dirty="0"/>
              <a:t> </a:t>
            </a:r>
            <a:r>
              <a:rPr lang="hr-HR" sz="3200" dirty="0" err="1"/>
              <a:t>non</a:t>
            </a:r>
            <a:r>
              <a:rPr lang="hr-HR" sz="3200" dirty="0"/>
              <a:t>-</a:t>
            </a:r>
            <a:r>
              <a:rPr lang="hr-HR" sz="3200" dirty="0" err="1"/>
              <a:t>verbal</a:t>
            </a:r>
            <a:r>
              <a:rPr lang="hr-HR" sz="3200" dirty="0"/>
              <a:t> </a:t>
            </a:r>
            <a:r>
              <a:rPr lang="hr-HR" sz="3200" dirty="0" err="1"/>
              <a:t>cues</a:t>
            </a:r>
            <a:endParaRPr lang="hr-HR" sz="3200" dirty="0"/>
          </a:p>
          <a:p>
            <a:pPr lvl="1"/>
            <a:r>
              <a:rPr lang="hr-HR" sz="3200" dirty="0" err="1"/>
              <a:t>Reflect</a:t>
            </a:r>
            <a:r>
              <a:rPr lang="hr-HR" sz="3200" dirty="0"/>
              <a:t> on </a:t>
            </a:r>
            <a:r>
              <a:rPr lang="hr-HR" sz="3200" dirty="0" err="1"/>
              <a:t>emotional</a:t>
            </a:r>
            <a:r>
              <a:rPr lang="hr-HR" sz="3200" dirty="0"/>
              <a:t> </a:t>
            </a:r>
            <a:r>
              <a:rPr lang="hr-HR" sz="3200" dirty="0" err="1"/>
              <a:t>state</a:t>
            </a:r>
            <a:r>
              <a:rPr lang="hr-HR" sz="3200" dirty="0"/>
              <a:t> </a:t>
            </a:r>
            <a:endParaRPr lang="vi-VN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918321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710"/>
            <a:ext cx="8229600" cy="630589"/>
          </a:xfrm>
        </p:spPr>
        <p:txBody>
          <a:bodyPr>
            <a:normAutofit/>
          </a:bodyPr>
          <a:lstStyle/>
          <a:p>
            <a:r>
              <a:rPr lang="hr-HR" dirty="0"/>
              <a:t>2.3. </a:t>
            </a:r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pupils</a:t>
            </a:r>
            <a:r>
              <a:rPr lang="hr-HR" dirty="0"/>
              <a:t> </a:t>
            </a:r>
            <a:r>
              <a:rPr lang="hr-HR" dirty="0" err="1"/>
              <a:t>through</a:t>
            </a:r>
            <a:r>
              <a:rPr lang="hr-HR" dirty="0"/>
              <a:t> </a:t>
            </a:r>
            <a:r>
              <a:rPr lang="hr-HR" dirty="0" err="1"/>
              <a:t>interviews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858"/>
            <a:ext cx="8229600" cy="4774331"/>
          </a:xfrm>
        </p:spPr>
        <p:txBody>
          <a:bodyPr>
            <a:normAutofit/>
          </a:bodyPr>
          <a:lstStyle/>
          <a:p>
            <a:r>
              <a:rPr lang="en-CA" sz="1600" dirty="0"/>
              <a:t>Downey, J. A., &amp; Cobbs, G. A. (2007). “I Actually Learned A Lot from This”: A Field Assignment to Prepare Future Preservice Math Teachers for Culturally Diverse Classrooms. </a:t>
            </a:r>
            <a:r>
              <a:rPr lang="en-CA" sz="1600" i="1" dirty="0"/>
              <a:t>School Science &amp; Mathematics</a:t>
            </a:r>
            <a:r>
              <a:rPr lang="en-CA" sz="1600" dirty="0"/>
              <a:t>, </a:t>
            </a:r>
            <a:r>
              <a:rPr lang="en-CA" sz="1600" i="1" dirty="0"/>
              <a:t>107</a:t>
            </a:r>
            <a:r>
              <a:rPr lang="en-CA" sz="1600" dirty="0"/>
              <a:t>(1), 391–403.</a:t>
            </a:r>
            <a:endParaRPr lang="hr-HR" sz="1600" dirty="0"/>
          </a:p>
          <a:p>
            <a:endParaRPr lang="hr-HR" sz="1600" dirty="0"/>
          </a:p>
          <a:p>
            <a:r>
              <a:rPr lang="en-US" sz="2000" dirty="0"/>
              <a:t>Find a student (with teacher approval/guidance) that appears to need extra one-on-one help.</a:t>
            </a:r>
            <a:r>
              <a:rPr lang="hr-HR" sz="2000" dirty="0"/>
              <a:t> Tutor </a:t>
            </a:r>
            <a:r>
              <a:rPr lang="hr-HR" sz="2000" dirty="0" err="1"/>
              <a:t>this</a:t>
            </a:r>
            <a:r>
              <a:rPr lang="hr-HR" sz="2000" dirty="0"/>
              <a:t> </a:t>
            </a:r>
            <a:r>
              <a:rPr lang="hr-HR" sz="2000" dirty="0" err="1"/>
              <a:t>students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get</a:t>
            </a:r>
            <a:r>
              <a:rPr lang="hr-HR" sz="2000" dirty="0"/>
              <a:t> to </a:t>
            </a:r>
            <a:r>
              <a:rPr lang="hr-HR" sz="2000" dirty="0" err="1"/>
              <a:t>know</a:t>
            </a:r>
            <a:r>
              <a:rPr lang="hr-HR" sz="2000" dirty="0"/>
              <a:t> </a:t>
            </a:r>
            <a:r>
              <a:rPr lang="hr-HR" sz="2000" dirty="0" err="1"/>
              <a:t>his</a:t>
            </a:r>
            <a:r>
              <a:rPr lang="hr-HR" sz="2000" dirty="0"/>
              <a:t>  </a:t>
            </a:r>
            <a:r>
              <a:rPr lang="en-US" sz="2000" dirty="0"/>
              <a:t>background and family situation. </a:t>
            </a:r>
            <a:r>
              <a:rPr lang="hr-HR" sz="2000" dirty="0"/>
              <a:t>H</a:t>
            </a:r>
            <a:r>
              <a:rPr lang="en-US" sz="2000" dirty="0" err="1"/>
              <a:t>elp</a:t>
            </a:r>
            <a:r>
              <a:rPr lang="en-US" sz="2000" dirty="0"/>
              <a:t> him or her learn a math/science concept. </a:t>
            </a:r>
          </a:p>
          <a:p>
            <a:r>
              <a:rPr lang="en-US" sz="2000" dirty="0"/>
              <a:t>Using the CSIP (Downey &amp; Cobbs, 2007) and active listening techniques, interview your student!</a:t>
            </a:r>
            <a:endParaRPr lang="hr-HR" sz="2000" dirty="0"/>
          </a:p>
          <a:p>
            <a:endParaRPr lang="en-US" sz="2000" dirty="0"/>
          </a:p>
          <a:p>
            <a:r>
              <a:rPr lang="hr-HR" sz="2000" dirty="0" err="1"/>
              <a:t>An</a:t>
            </a:r>
            <a:r>
              <a:rPr lang="hr-HR" sz="2000" dirty="0"/>
              <a:t> </a:t>
            </a:r>
            <a:r>
              <a:rPr lang="en-US" sz="2000" dirty="0"/>
              <a:t>opportunity</a:t>
            </a:r>
            <a:r>
              <a:rPr lang="hr-HR" sz="2000" dirty="0"/>
              <a:t> </a:t>
            </a:r>
            <a:r>
              <a:rPr lang="en-US" sz="2000" dirty="0"/>
              <a:t>to truly hear students’ voices</a:t>
            </a:r>
            <a:endParaRPr lang="hr-HR" sz="2000" dirty="0"/>
          </a:p>
          <a:p>
            <a:r>
              <a:rPr lang="hr-HR" sz="2000" dirty="0"/>
              <a:t>B</a:t>
            </a:r>
            <a:r>
              <a:rPr lang="en-US" sz="2000" dirty="0" err="1"/>
              <a:t>uild</a:t>
            </a:r>
            <a:r>
              <a:rPr lang="hr-HR" sz="2000" dirty="0"/>
              <a:t>ing</a:t>
            </a:r>
            <a:r>
              <a:rPr lang="en-US" sz="2000" dirty="0"/>
              <a:t> a stronger rapport</a:t>
            </a:r>
            <a:r>
              <a:rPr lang="hr-HR" sz="2000" dirty="0"/>
              <a:t> </a:t>
            </a:r>
            <a:r>
              <a:rPr lang="en-US" sz="2000" dirty="0"/>
              <a:t>with students </a:t>
            </a:r>
            <a:endParaRPr lang="hr-HR" sz="2000" dirty="0"/>
          </a:p>
          <a:p>
            <a:r>
              <a:rPr lang="hr-HR" sz="2000" dirty="0"/>
              <a:t>I</a:t>
            </a:r>
            <a:r>
              <a:rPr lang="en-US" sz="2000" dirty="0" err="1"/>
              <a:t>nsight</a:t>
            </a:r>
            <a:r>
              <a:rPr lang="en-US" sz="2000" dirty="0"/>
              <a:t> into children’s thinking and struggles</a:t>
            </a:r>
            <a:endParaRPr lang="hr-HR" sz="2000" dirty="0"/>
          </a:p>
          <a:p>
            <a:endParaRPr lang="hr-HR" sz="2000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686316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710"/>
            <a:ext cx="8229600" cy="630589"/>
          </a:xfrm>
        </p:spPr>
        <p:txBody>
          <a:bodyPr>
            <a:normAutofit/>
          </a:bodyPr>
          <a:lstStyle/>
          <a:p>
            <a:r>
              <a:rPr lang="hr-HR" dirty="0"/>
              <a:t>2.3. </a:t>
            </a:r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pupils</a:t>
            </a:r>
            <a:r>
              <a:rPr lang="hr-HR" dirty="0"/>
              <a:t> </a:t>
            </a:r>
            <a:r>
              <a:rPr lang="hr-HR" dirty="0" err="1"/>
              <a:t>through</a:t>
            </a:r>
            <a:r>
              <a:rPr lang="hr-HR" dirty="0"/>
              <a:t> </a:t>
            </a:r>
            <a:r>
              <a:rPr lang="hr-HR" dirty="0" err="1"/>
              <a:t>interviews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858"/>
            <a:ext cx="8229600" cy="4774331"/>
          </a:xfrm>
        </p:spPr>
        <p:txBody>
          <a:bodyPr>
            <a:normAutofit/>
          </a:bodyPr>
          <a:lstStyle/>
          <a:p>
            <a:r>
              <a:rPr lang="en-CA" sz="1400" dirty="0"/>
              <a:t>Downey, J. A., &amp; Cobbs, G. A. (2007). “I Actually Learned A Lot from This”: A Field Assignment to Prepare Future Preservice Math Teachers for Culturally Diverse Classrooms. </a:t>
            </a:r>
            <a:r>
              <a:rPr lang="en-CA" sz="1400" i="1" dirty="0"/>
              <a:t>School Science &amp; Mathematics</a:t>
            </a:r>
            <a:r>
              <a:rPr lang="en-CA" sz="1400" dirty="0"/>
              <a:t>, </a:t>
            </a:r>
            <a:r>
              <a:rPr lang="en-CA" sz="1400" i="1" dirty="0"/>
              <a:t>107</a:t>
            </a:r>
            <a:r>
              <a:rPr lang="en-CA" sz="1400" dirty="0"/>
              <a:t>(1), 391–403.</a:t>
            </a:r>
            <a:endParaRPr lang="hr-HR" sz="2400" dirty="0"/>
          </a:p>
          <a:p>
            <a:r>
              <a:rPr lang="en-US" dirty="0"/>
              <a:t>Guided Reflection Questions</a:t>
            </a:r>
            <a:r>
              <a:rPr lang="hr-HR" dirty="0"/>
              <a:t>:</a:t>
            </a:r>
          </a:p>
          <a:p>
            <a:pPr lvl="1"/>
            <a:r>
              <a:rPr lang="en-US" dirty="0"/>
              <a:t>What did you learn about children that will help you</a:t>
            </a:r>
            <a:r>
              <a:rPr lang="hr-HR" dirty="0"/>
              <a:t> </a:t>
            </a:r>
            <a:r>
              <a:rPr lang="en-US" dirty="0"/>
              <a:t>be a more effective teacher?</a:t>
            </a:r>
          </a:p>
          <a:p>
            <a:pPr lvl="1"/>
            <a:r>
              <a:rPr lang="en-US" dirty="0"/>
              <a:t>What did you learn about teachers that will help you</a:t>
            </a:r>
            <a:r>
              <a:rPr lang="hr-HR" dirty="0"/>
              <a:t> </a:t>
            </a:r>
            <a:r>
              <a:rPr lang="en-US" dirty="0"/>
              <a:t>be more effective in the mathematics classroom? </a:t>
            </a:r>
          </a:p>
          <a:p>
            <a:pPr lvl="1"/>
            <a:r>
              <a:rPr lang="en-US" dirty="0"/>
              <a:t>What did you learn about yourself that will help you</a:t>
            </a:r>
            <a:r>
              <a:rPr lang="hr-HR" dirty="0"/>
              <a:t> </a:t>
            </a:r>
            <a:r>
              <a:rPr lang="en-US" dirty="0"/>
              <a:t>be a more effective mathematics teacher? </a:t>
            </a:r>
          </a:p>
          <a:p>
            <a:pPr lvl="1"/>
            <a:r>
              <a:rPr lang="en-US" dirty="0"/>
              <a:t>What changes, if any, did you experience in your beliefs about children from diverse backgrounds?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22678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01" y="623024"/>
            <a:ext cx="8229600" cy="630589"/>
          </a:xfrm>
        </p:spPr>
        <p:txBody>
          <a:bodyPr>
            <a:normAutofit/>
          </a:bodyPr>
          <a:lstStyle/>
          <a:p>
            <a:r>
              <a:rPr lang="hr-HR" dirty="0"/>
              <a:t>2.4. </a:t>
            </a:r>
            <a:r>
              <a:rPr lang="hr-HR" dirty="0" err="1"/>
              <a:t>Part</a:t>
            </a:r>
            <a:r>
              <a:rPr lang="hr-HR" dirty="0"/>
              <a:t> 2. </a:t>
            </a:r>
            <a:r>
              <a:rPr lang="hr-HR" dirty="0" err="1"/>
              <a:t>Conclusion</a:t>
            </a:r>
            <a:r>
              <a:rPr lang="hr-HR" dirty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845"/>
            <a:ext cx="8229600" cy="4656344"/>
          </a:xfrm>
        </p:spPr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to </a:t>
            </a:r>
            <a:r>
              <a:rPr lang="hr-HR" dirty="0" err="1"/>
              <a:t>bring</a:t>
            </a:r>
            <a:r>
              <a:rPr lang="hr-HR" dirty="0"/>
              <a:t> </a:t>
            </a:r>
            <a:r>
              <a:rPr lang="hr-HR" sz="2400" dirty="0"/>
              <a:t>(</a:t>
            </a:r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leaving</a:t>
            </a:r>
            <a:r>
              <a:rPr lang="hr-HR" sz="2400" dirty="0"/>
              <a:t>) </a:t>
            </a:r>
            <a:r>
              <a:rPr lang="hr-HR" dirty="0" err="1"/>
              <a:t>home</a:t>
            </a:r>
            <a:r>
              <a:rPr lang="hr-HR" dirty="0"/>
              <a:t>?</a:t>
            </a:r>
          </a:p>
          <a:p>
            <a:pPr lvl="1"/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prepared</a:t>
            </a:r>
            <a:r>
              <a:rPr lang="hr-HR" dirty="0"/>
              <a:t> for </a:t>
            </a:r>
            <a:r>
              <a:rPr lang="hr-HR" dirty="0" err="1"/>
              <a:t>differences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communication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values</a:t>
            </a:r>
            <a:r>
              <a:rPr lang="hr-HR" dirty="0"/>
              <a:t>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interacting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individuals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a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culture</a:t>
            </a:r>
            <a:r>
              <a:rPr lang="hr-HR" dirty="0"/>
              <a:t>, but don’t </a:t>
            </a:r>
            <a:r>
              <a:rPr lang="hr-HR" dirty="0" err="1"/>
              <a:t>stereotype</a:t>
            </a:r>
            <a:r>
              <a:rPr lang="hr-HR" dirty="0"/>
              <a:t> –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everyone</a:t>
            </a:r>
            <a:r>
              <a:rPr lang="hr-HR" dirty="0"/>
              <a:t> </a:t>
            </a:r>
            <a:r>
              <a:rPr lang="hr-HR" dirty="0" err="1"/>
              <a:t>within</a:t>
            </a:r>
            <a:r>
              <a:rPr lang="hr-HR" dirty="0"/>
              <a:t> a </a:t>
            </a:r>
            <a:r>
              <a:rPr lang="hr-HR" dirty="0" err="1"/>
              <a:t>culture</a:t>
            </a:r>
            <a:r>
              <a:rPr lang="hr-HR" dirty="0"/>
              <a:t> is </a:t>
            </a:r>
            <a:r>
              <a:rPr lang="hr-HR" dirty="0" err="1"/>
              <a:t>the</a:t>
            </a:r>
            <a:r>
              <a:rPr lang="hr-HR" dirty="0"/>
              <a:t> same</a:t>
            </a:r>
          </a:p>
          <a:p>
            <a:pPr lvl="1"/>
            <a:r>
              <a:rPr lang="hr-HR" dirty="0"/>
              <a:t>Show </a:t>
            </a:r>
            <a:r>
              <a:rPr lang="hr-HR" dirty="0" err="1"/>
              <a:t>interest</a:t>
            </a:r>
            <a:r>
              <a:rPr lang="hr-HR" dirty="0"/>
              <a:t>, </a:t>
            </a:r>
            <a:r>
              <a:rPr lang="hr-HR" dirty="0" err="1"/>
              <a:t>ask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listen</a:t>
            </a:r>
            <a:endParaRPr lang="hr-HR" dirty="0"/>
          </a:p>
          <a:p>
            <a:pPr lvl="1"/>
            <a:r>
              <a:rPr lang="hr-HR" dirty="0" err="1"/>
              <a:t>Learn</a:t>
            </a:r>
            <a:r>
              <a:rPr lang="hr-HR" dirty="0"/>
              <a:t> </a:t>
            </a:r>
          </a:p>
          <a:p>
            <a:pPr lvl="1"/>
            <a:r>
              <a:rPr lang="hr-HR" dirty="0" err="1"/>
              <a:t>Repeat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28</a:t>
            </a:r>
          </a:p>
        </p:txBody>
      </p:sp>
      <p:pic>
        <p:nvPicPr>
          <p:cNvPr id="7" name="Imagen 49" descr="../IncluSMe%20icons/Sophya/IncluSMe%20icons/Icons%20as%20JPEG/4-4_group_work_+-grouping_class_.jpg">
            <a:extLst>
              <a:ext uri="{FF2B5EF4-FFF2-40B4-BE49-F238E27FC236}">
                <a16:creationId xmlns:a16="http://schemas.microsoft.com/office/drawing/2014/main" xmlns="" id="{F97A2067-9A6C-4D6B-A25B-80B8BD06AA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77" y="919319"/>
            <a:ext cx="706271" cy="668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01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Overview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module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/>
              <a:t>Part</a:t>
            </a:r>
            <a:r>
              <a:rPr lang="hr-HR" dirty="0"/>
              <a:t> 1 - 100 min</a:t>
            </a:r>
          </a:p>
          <a:p>
            <a:pPr lvl="1"/>
            <a:r>
              <a:rPr lang="hr-HR" dirty="0" err="1"/>
              <a:t>Attitudes</a:t>
            </a:r>
            <a:r>
              <a:rPr lang="hr-HR" dirty="0"/>
              <a:t>, </a:t>
            </a:r>
            <a:r>
              <a:rPr lang="hr-HR" dirty="0" err="1"/>
              <a:t>beliefs</a:t>
            </a:r>
            <a:r>
              <a:rPr lang="hr-HR" dirty="0"/>
              <a:t>, </a:t>
            </a:r>
            <a:r>
              <a:rPr lang="hr-HR" dirty="0" err="1"/>
              <a:t>values</a:t>
            </a:r>
            <a:r>
              <a:rPr lang="hr-HR" dirty="0"/>
              <a:t>, </a:t>
            </a:r>
            <a:r>
              <a:rPr lang="hr-HR" dirty="0" err="1"/>
              <a:t>cultural</a:t>
            </a:r>
            <a:r>
              <a:rPr lang="hr-HR" dirty="0"/>
              <a:t> </a:t>
            </a:r>
            <a:r>
              <a:rPr lang="hr-HR" dirty="0" err="1"/>
              <a:t>diversity</a:t>
            </a:r>
            <a:endParaRPr lang="hr-HR" dirty="0"/>
          </a:p>
          <a:p>
            <a:pPr lvl="1"/>
            <a:r>
              <a:rPr lang="hr-HR" dirty="0" err="1"/>
              <a:t>Optional</a:t>
            </a:r>
            <a:r>
              <a:rPr lang="hr-HR" dirty="0"/>
              <a:t> </a:t>
            </a:r>
            <a:r>
              <a:rPr lang="hr-HR" dirty="0" err="1"/>
              <a:t>readings</a:t>
            </a:r>
            <a:endParaRPr lang="de-DE" dirty="0"/>
          </a:p>
          <a:p>
            <a:r>
              <a:rPr lang="hr-HR" dirty="0" err="1"/>
              <a:t>Part</a:t>
            </a:r>
            <a:r>
              <a:rPr lang="de-DE" dirty="0"/>
              <a:t> 2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r-HR" dirty="0"/>
              <a:t>- 100 min</a:t>
            </a:r>
            <a:endParaRPr lang="hr-HR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hr-HR" dirty="0" err="1"/>
              <a:t>Dealing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diversty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classroom</a:t>
            </a:r>
            <a:endParaRPr lang="hr-HR" dirty="0"/>
          </a:p>
          <a:p>
            <a:pPr lvl="1"/>
            <a:r>
              <a:rPr lang="hr-HR" dirty="0" err="1"/>
              <a:t>Getting</a:t>
            </a:r>
            <a:r>
              <a:rPr lang="hr-HR" dirty="0"/>
              <a:t> to </a:t>
            </a:r>
            <a:r>
              <a:rPr lang="hr-HR" dirty="0" err="1"/>
              <a:t>know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students</a:t>
            </a:r>
            <a:endParaRPr lang="hr-HR" dirty="0"/>
          </a:p>
          <a:p>
            <a:pPr lvl="1"/>
            <a:r>
              <a:rPr lang="hr-HR" dirty="0" err="1"/>
              <a:t>Optional</a:t>
            </a:r>
            <a:r>
              <a:rPr lang="hr-HR" dirty="0"/>
              <a:t> </a:t>
            </a:r>
            <a:r>
              <a:rPr lang="hr-HR" dirty="0" err="1"/>
              <a:t>homework</a:t>
            </a:r>
            <a:r>
              <a:rPr lang="hr-HR" dirty="0"/>
              <a:t> </a:t>
            </a:r>
            <a:r>
              <a:rPr lang="hr-HR" dirty="0" err="1"/>
              <a:t>task</a:t>
            </a:r>
            <a:endParaRPr lang="hr-HR" dirty="0"/>
          </a:p>
          <a:p>
            <a:r>
              <a:rPr lang="hr-HR" dirty="0" err="1"/>
              <a:t>Part</a:t>
            </a:r>
            <a:r>
              <a:rPr lang="hr-HR" dirty="0"/>
              <a:t> 3 - 70 + 60 min</a:t>
            </a:r>
          </a:p>
          <a:p>
            <a:pPr lvl="1"/>
            <a:r>
              <a:rPr lang="hr-HR" dirty="0" err="1"/>
              <a:t>Obligatory</a:t>
            </a:r>
            <a:r>
              <a:rPr lang="hr-HR" dirty="0"/>
              <a:t> </a:t>
            </a:r>
            <a:r>
              <a:rPr lang="hr-HR" dirty="0" err="1"/>
              <a:t>reading</a:t>
            </a:r>
            <a:r>
              <a:rPr lang="hr-HR" dirty="0"/>
              <a:t> as a </a:t>
            </a:r>
            <a:r>
              <a:rPr lang="hr-HR" dirty="0" err="1"/>
              <a:t>preparation</a:t>
            </a:r>
            <a:endParaRPr lang="hr-HR" dirty="0"/>
          </a:p>
          <a:p>
            <a:pPr lvl="1"/>
            <a:r>
              <a:rPr lang="hr-HR" dirty="0" err="1"/>
              <a:t>Ethnographic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notes </a:t>
            </a:r>
            <a:r>
              <a:rPr lang="hr-HR" dirty="0" err="1"/>
              <a:t>lecture</a:t>
            </a:r>
            <a:endParaRPr lang="de-D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2188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443"/>
            <a:ext cx="8229600" cy="788925"/>
          </a:xfrm>
        </p:spPr>
        <p:txBody>
          <a:bodyPr/>
          <a:lstStyle/>
          <a:p>
            <a:r>
              <a:rPr lang="hr-HR" dirty="0"/>
              <a:t>2.4. </a:t>
            </a:r>
            <a:r>
              <a:rPr lang="en-GB" dirty="0"/>
              <a:t>Ethnographic</a:t>
            </a:r>
            <a:r>
              <a:rPr lang="hr-HR" dirty="0"/>
              <a:t> </a:t>
            </a:r>
            <a:r>
              <a:rPr lang="en-GB" dirty="0"/>
              <a:t>study</a:t>
            </a:r>
            <a:r>
              <a:rPr lang="hr-HR" dirty="0"/>
              <a:t> – </a:t>
            </a:r>
            <a:r>
              <a:rPr lang="hr-HR" dirty="0" err="1"/>
              <a:t>Field</a:t>
            </a:r>
            <a:r>
              <a:rPr lang="hr-HR" dirty="0"/>
              <a:t>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355"/>
            <a:ext cx="8229600" cy="4744834"/>
          </a:xfrm>
        </p:spPr>
        <p:txBody>
          <a:bodyPr>
            <a:normAutofit/>
          </a:bodyPr>
          <a:lstStyle/>
          <a:p>
            <a:r>
              <a:rPr lang="hr-HR" sz="2400" dirty="0" err="1"/>
              <a:t>Homework</a:t>
            </a:r>
            <a:r>
              <a:rPr lang="hr-HR" sz="2400" dirty="0"/>
              <a:t> </a:t>
            </a:r>
            <a:r>
              <a:rPr lang="hr-HR" sz="2400" dirty="0" err="1"/>
              <a:t>readings</a:t>
            </a:r>
            <a:r>
              <a:rPr lang="hr-HR" sz="2400" dirty="0"/>
              <a:t>:</a:t>
            </a:r>
          </a:p>
          <a:p>
            <a:pPr lvl="1"/>
            <a:r>
              <a:rPr lang="hr-HR" dirty="0" err="1"/>
              <a:t>Chapter</a:t>
            </a:r>
            <a:r>
              <a:rPr lang="hr-HR" dirty="0"/>
              <a:t> 21: </a:t>
            </a:r>
            <a:r>
              <a:rPr lang="hr-HR" dirty="0" err="1"/>
              <a:t>Ethnographic</a:t>
            </a:r>
            <a:r>
              <a:rPr lang="hr-HR" dirty="0"/>
              <a:t> </a:t>
            </a:r>
            <a:r>
              <a:rPr lang="hr-HR" dirty="0" err="1"/>
              <a:t>research</a:t>
            </a:r>
            <a:r>
              <a:rPr lang="hr-HR" dirty="0"/>
              <a:t> (</a:t>
            </a:r>
            <a:r>
              <a:rPr lang="hr-HR" dirty="0" err="1"/>
              <a:t>pp</a:t>
            </a:r>
            <a:r>
              <a:rPr lang="hr-HR" dirty="0"/>
              <a:t>. 500-532). </a:t>
            </a:r>
            <a:r>
              <a:rPr lang="hr-HR" dirty="0" err="1"/>
              <a:t>In</a:t>
            </a:r>
            <a:endParaRPr lang="hr-HR" dirty="0"/>
          </a:p>
          <a:p>
            <a:pPr marL="457200" lvl="1" indent="0">
              <a:buNone/>
            </a:pPr>
            <a:r>
              <a:rPr lang="en-US" dirty="0" err="1"/>
              <a:t>Fraenkel</a:t>
            </a:r>
            <a:r>
              <a:rPr lang="en-US" dirty="0"/>
              <a:t>, J.R. &amp; </a:t>
            </a:r>
            <a:r>
              <a:rPr lang="en-US" dirty="0" err="1"/>
              <a:t>Wallen</a:t>
            </a:r>
            <a:r>
              <a:rPr lang="en-US" dirty="0"/>
              <a:t>, N.E. (1990). </a:t>
            </a:r>
            <a:r>
              <a:rPr lang="en-US" i="1" dirty="0"/>
              <a:t>How to design and evaluate research in education. 7th ed. </a:t>
            </a:r>
            <a:r>
              <a:rPr lang="en-US" dirty="0"/>
              <a:t>New York: McGraw-Hill.</a:t>
            </a:r>
            <a:endParaRPr lang="hr-HR" dirty="0"/>
          </a:p>
          <a:p>
            <a:pPr marL="457200" lvl="1" indent="0">
              <a:buNone/>
            </a:pPr>
            <a:r>
              <a:rPr lang="hr-HR" dirty="0" err="1"/>
              <a:t>Example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observation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culturally</a:t>
            </a:r>
            <a:r>
              <a:rPr lang="hr-HR" dirty="0"/>
              <a:t> </a:t>
            </a:r>
            <a:r>
              <a:rPr lang="hr-HR" dirty="0" err="1"/>
              <a:t>responsive</a:t>
            </a:r>
            <a:r>
              <a:rPr lang="hr-HR" dirty="0"/>
              <a:t> </a:t>
            </a:r>
            <a:r>
              <a:rPr lang="hr-HR" dirty="0" err="1"/>
              <a:t>classroom</a:t>
            </a:r>
            <a:r>
              <a:rPr lang="hr-HR" dirty="0"/>
              <a:t>:</a:t>
            </a:r>
          </a:p>
          <a:p>
            <a:pPr lvl="1"/>
            <a:r>
              <a:rPr lang="en-US" dirty="0"/>
              <a:t>Powell,</a:t>
            </a:r>
            <a:r>
              <a:rPr lang="hr-HR" dirty="0"/>
              <a:t> R.,</a:t>
            </a:r>
            <a:r>
              <a:rPr lang="en-US" dirty="0"/>
              <a:t>Chambers Cantrell</a:t>
            </a:r>
            <a:r>
              <a:rPr lang="hr-HR" dirty="0"/>
              <a:t>, S.</a:t>
            </a:r>
            <a:r>
              <a:rPr lang="en-US" dirty="0"/>
              <a:t> &amp; </a:t>
            </a:r>
            <a:r>
              <a:rPr lang="en-US" dirty="0" err="1"/>
              <a:t>Rightmyer</a:t>
            </a:r>
            <a:r>
              <a:rPr lang="hr-HR" dirty="0"/>
              <a:t>, E.</a:t>
            </a:r>
            <a:r>
              <a:rPr lang="en-US" dirty="0"/>
              <a:t> (2013)</a:t>
            </a:r>
            <a:r>
              <a:rPr lang="hr-HR" dirty="0"/>
              <a:t>. </a:t>
            </a:r>
            <a:r>
              <a:rPr lang="en-US" dirty="0"/>
              <a:t>Teaching and Reaching All Students: An Instructional Model for Closing the Gap</a:t>
            </a:r>
            <a:r>
              <a:rPr lang="hr-HR" dirty="0"/>
              <a:t>.</a:t>
            </a:r>
            <a:r>
              <a:rPr lang="en-US" dirty="0"/>
              <a:t> </a:t>
            </a:r>
            <a:r>
              <a:rPr lang="en-US" i="1" dirty="0"/>
              <a:t>Middle School</a:t>
            </a:r>
            <a:r>
              <a:rPr lang="hr-HR" i="1" dirty="0"/>
              <a:t> </a:t>
            </a:r>
            <a:r>
              <a:rPr lang="en-US" i="1" dirty="0"/>
              <a:t>Journal, 44:5</a:t>
            </a:r>
            <a:r>
              <a:rPr lang="en-US" dirty="0"/>
              <a:t>, 22-30</a:t>
            </a:r>
            <a:r>
              <a:rPr lang="hr-HR" dirty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270841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hr-HR" dirty="0"/>
              <a:t>II</a:t>
            </a:r>
            <a:r>
              <a:rPr lang="en-US" dirty="0"/>
              <a:t>. </a:t>
            </a:r>
            <a:r>
              <a:rPr lang="hr-HR" dirty="0"/>
              <a:t>ETHNOGRAPHIC FIELD NOTES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70B970-2543-4059-BBC2-E1FD6B403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95" y="43138"/>
            <a:ext cx="2645893" cy="3718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44927E-D2D7-45DD-94F1-710CABBC251E}"/>
              </a:ext>
            </a:extLst>
          </p:cNvPr>
          <p:cNvSpPr/>
          <p:nvPr/>
        </p:nvSpPr>
        <p:spPr>
          <a:xfrm>
            <a:off x="8189406" y="138027"/>
            <a:ext cx="5375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_tradnl" sz="1200" b="1" dirty="0">
                <a:solidFill>
                  <a:srgbClr val="4C5F7E"/>
                </a:solidFill>
                <a:latin typeface="Avenir Book" charset="0"/>
              </a:rPr>
              <a:t>|  </a:t>
            </a:r>
            <a:r>
              <a:rPr lang="es-ES_tradnl" sz="800" b="1" dirty="0">
                <a:solidFill>
                  <a:srgbClr val="4C5F7E"/>
                </a:solidFill>
                <a:latin typeface="Avenir Book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933095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808"/>
            <a:ext cx="8229600" cy="862316"/>
          </a:xfrm>
        </p:spPr>
        <p:txBody>
          <a:bodyPr>
            <a:normAutofit/>
          </a:bodyPr>
          <a:lstStyle/>
          <a:p>
            <a:pPr marL="108000" algn="l"/>
            <a:r>
              <a:rPr lang="hr-HR" dirty="0"/>
              <a:t>3.1 </a:t>
            </a:r>
            <a:r>
              <a:rPr lang="en-GB" dirty="0"/>
              <a:t>Ethnographic</a:t>
            </a:r>
            <a:r>
              <a:rPr lang="hr-HR" dirty="0"/>
              <a:t> </a:t>
            </a:r>
            <a:r>
              <a:rPr lang="en-GB" dirty="0"/>
              <a:t>study</a:t>
            </a:r>
            <a:r>
              <a:rPr lang="hr-HR" dirty="0"/>
              <a:t> – </a:t>
            </a:r>
            <a:r>
              <a:rPr lang="hr-HR" dirty="0" err="1"/>
              <a:t>Field</a:t>
            </a:r>
            <a:r>
              <a:rPr lang="hr-HR" dirty="0"/>
              <a:t> notes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859"/>
            <a:ext cx="8229600" cy="470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 dirty="0"/>
              <a:t>Creswell, J.W. (2013). </a:t>
            </a:r>
            <a:r>
              <a:rPr lang="en-US" sz="2100" i="1" dirty="0"/>
              <a:t>Research design</a:t>
            </a:r>
            <a:r>
              <a:rPr lang="en-US" sz="2100" dirty="0"/>
              <a:t>. London: SAGE Publications Inc.</a:t>
            </a:r>
            <a:br>
              <a:rPr lang="en-US" sz="2100" dirty="0"/>
            </a:br>
            <a:r>
              <a:rPr lang="en-US" sz="2100" dirty="0" err="1"/>
              <a:t>Fraenkel</a:t>
            </a:r>
            <a:r>
              <a:rPr lang="en-US" sz="2100" dirty="0"/>
              <a:t>, J.R. &amp; </a:t>
            </a:r>
            <a:r>
              <a:rPr lang="en-US" sz="2100" dirty="0" err="1"/>
              <a:t>Wallen</a:t>
            </a:r>
            <a:r>
              <a:rPr lang="en-US" sz="2100" dirty="0"/>
              <a:t>, N.E. (1990).  </a:t>
            </a:r>
            <a:r>
              <a:rPr lang="en-US" sz="2100" i="1" dirty="0"/>
              <a:t>How to design and evaluate research in education. 7th ed. </a:t>
            </a:r>
            <a:r>
              <a:rPr lang="en-US" sz="2100" dirty="0"/>
              <a:t>New York: McGraw-Hill.</a:t>
            </a:r>
            <a:endParaRPr lang="hr-HR" sz="2100" dirty="0"/>
          </a:p>
          <a:p>
            <a:pPr marL="0" indent="0">
              <a:buNone/>
            </a:pPr>
            <a:endParaRPr lang="hr-HR" sz="2300" dirty="0"/>
          </a:p>
          <a:p>
            <a:r>
              <a:rPr lang="en-GB" dirty="0"/>
              <a:t>Study design emerged from the field of anthropology</a:t>
            </a:r>
            <a:endParaRPr lang="hr-HR" dirty="0"/>
          </a:p>
          <a:p>
            <a:r>
              <a:rPr lang="en-GB" dirty="0"/>
              <a:t>Aim</a:t>
            </a:r>
            <a:r>
              <a:rPr lang="hr-HR" dirty="0"/>
              <a:t>s </a:t>
            </a:r>
            <a:r>
              <a:rPr lang="en-GB" dirty="0"/>
              <a:t>to obtain a holistic picture of the subject of the study</a:t>
            </a:r>
            <a:endParaRPr lang="hr-HR" dirty="0"/>
          </a:p>
          <a:p>
            <a:r>
              <a:rPr lang="hr-HR" dirty="0"/>
              <a:t>R</a:t>
            </a:r>
            <a:r>
              <a:rPr lang="en-GB" dirty="0" err="1"/>
              <a:t>esearcher</a:t>
            </a:r>
            <a:r>
              <a:rPr lang="en-GB" dirty="0"/>
              <a:t> is the primary data collection instrument</a:t>
            </a:r>
            <a:r>
              <a:rPr lang="hr-HR" dirty="0"/>
              <a:t> i</a:t>
            </a:r>
            <a:r>
              <a:rPr lang="en-GB" dirty="0"/>
              <a:t>n qualitative studies </a:t>
            </a:r>
            <a:endParaRPr lang="hr-HR" dirty="0"/>
          </a:p>
          <a:p>
            <a:r>
              <a:rPr lang="hr-HR" dirty="0"/>
              <a:t>T</a:t>
            </a:r>
            <a:r>
              <a:rPr lang="en-GB" dirty="0"/>
              <a:t>he emphasis </a:t>
            </a:r>
            <a:r>
              <a:rPr lang="hr-HR" dirty="0"/>
              <a:t>is </a:t>
            </a:r>
            <a:r>
              <a:rPr lang="en-GB" dirty="0"/>
              <a:t>on portraying the everyday experiences of individuals by observing or interviewing them and relevant others</a:t>
            </a:r>
            <a:endParaRPr lang="hr-HR" dirty="0"/>
          </a:p>
          <a:p>
            <a:endParaRPr lang="hr-HR" dirty="0"/>
          </a:p>
          <a:p>
            <a:r>
              <a:rPr lang="en-GB" dirty="0"/>
              <a:t>Researcher needs to identify own personal values, assumptions, biases at the outset of the study</a:t>
            </a:r>
            <a:r>
              <a:rPr lang="hr-HR" dirty="0"/>
              <a:t>!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67622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5406"/>
            <a:ext cx="8229600" cy="766917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3.1. </a:t>
            </a:r>
            <a:r>
              <a:rPr lang="en-GB" dirty="0"/>
              <a:t>Ethnographic</a:t>
            </a:r>
            <a:r>
              <a:rPr lang="hr-HR" dirty="0"/>
              <a:t> </a:t>
            </a:r>
            <a:r>
              <a:rPr lang="en-GB" dirty="0"/>
              <a:t>study</a:t>
            </a:r>
            <a:r>
              <a:rPr lang="hr-HR" dirty="0"/>
              <a:t> – </a:t>
            </a:r>
            <a:r>
              <a:rPr lang="en-GB" dirty="0"/>
              <a:t>Identify</a:t>
            </a:r>
            <a:r>
              <a:rPr lang="hr-HR" dirty="0"/>
              <a:t>ing</a:t>
            </a:r>
            <a:r>
              <a:rPr lang="en-GB" dirty="0"/>
              <a:t> own personal values, assumptions, biases</a:t>
            </a:r>
            <a:r>
              <a:rPr lang="hr-HR" dirty="0"/>
              <a:t>. </a:t>
            </a:r>
            <a:r>
              <a:rPr lang="hr-HR" dirty="0" err="1"/>
              <a:t>Discussion</a:t>
            </a:r>
            <a:r>
              <a:rPr lang="hr-HR" dirty="0"/>
              <a:t>.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323"/>
            <a:ext cx="8229600" cy="4542502"/>
          </a:xfrm>
        </p:spPr>
        <p:txBody>
          <a:bodyPr>
            <a:noAutofit/>
          </a:bodyPr>
          <a:lstStyle/>
          <a:p>
            <a:r>
              <a:rPr lang="en-GB" sz="2400" dirty="0"/>
              <a:t>School is a place where many professions meet. Teachers, pedagogues, psychologist and administrative </a:t>
            </a:r>
            <a:r>
              <a:rPr lang="en-GB" sz="2400" dirty="0" err="1"/>
              <a:t>st</a:t>
            </a:r>
            <a:r>
              <a:rPr lang="hr-HR" sz="2400" dirty="0"/>
              <a:t>a</a:t>
            </a:r>
            <a:r>
              <a:rPr lang="en-GB" sz="2400" dirty="0" err="1"/>
              <a:t>ff</a:t>
            </a:r>
            <a:r>
              <a:rPr lang="en-GB" sz="2400" dirty="0"/>
              <a:t> can focus on different aspects of classroom life and have a different outlook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en-GB" sz="2400" dirty="0"/>
              <a:t>same situation. </a:t>
            </a:r>
            <a:r>
              <a:rPr lang="hr-HR" sz="2400" dirty="0" err="1"/>
              <a:t>Pupils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their</a:t>
            </a:r>
            <a:r>
              <a:rPr lang="hr-HR" sz="2400" dirty="0"/>
              <a:t> </a:t>
            </a:r>
            <a:r>
              <a:rPr lang="hr-HR" sz="2400" dirty="0" err="1"/>
              <a:t>parents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different</a:t>
            </a:r>
            <a:r>
              <a:rPr lang="hr-HR" sz="2400" dirty="0"/>
              <a:t> </a:t>
            </a:r>
            <a:r>
              <a:rPr lang="hr-HR" sz="2400" dirty="0" err="1"/>
              <a:t>perspectives</a:t>
            </a:r>
            <a:r>
              <a:rPr lang="hr-HR" sz="2400" dirty="0"/>
              <a:t> </a:t>
            </a:r>
            <a:r>
              <a:rPr lang="hr-HR" sz="2400" dirty="0" err="1"/>
              <a:t>too</a:t>
            </a:r>
            <a:r>
              <a:rPr lang="hr-HR" sz="2400" dirty="0"/>
              <a:t>.</a:t>
            </a:r>
            <a:endParaRPr lang="hr-HR" sz="2200" dirty="0"/>
          </a:p>
          <a:p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influences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perspective</a:t>
            </a:r>
            <a:r>
              <a:rPr lang="hr-HR" sz="2400" dirty="0"/>
              <a:t> </a:t>
            </a:r>
          </a:p>
          <a:p>
            <a:pPr marL="0" indent="0">
              <a:buNone/>
            </a:pPr>
            <a:r>
              <a:rPr lang="hr-HR" sz="2400" dirty="0"/>
              <a:t>    </a:t>
            </a:r>
            <a:r>
              <a:rPr lang="en-GB" sz="2400" dirty="0"/>
              <a:t>o</a:t>
            </a:r>
            <a:r>
              <a:rPr lang="hr-HR" sz="2400" dirty="0"/>
              <a:t>f</a:t>
            </a:r>
            <a:r>
              <a:rPr lang="en-GB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en-GB" sz="2400" dirty="0"/>
              <a:t>classroom</a:t>
            </a:r>
            <a:r>
              <a:rPr lang="hr-HR" sz="2400" dirty="0"/>
              <a:t>. </a:t>
            </a:r>
            <a:r>
              <a:rPr lang="hr-HR" sz="2400" dirty="0" err="1"/>
              <a:t>Discuss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small</a:t>
            </a:r>
            <a:r>
              <a:rPr lang="hr-HR" sz="2400" dirty="0"/>
              <a:t> groups. </a:t>
            </a:r>
          </a:p>
          <a:p>
            <a:pPr marL="0" indent="0">
              <a:buNone/>
            </a:pPr>
            <a:r>
              <a:rPr lang="hr-HR" sz="1800" dirty="0"/>
              <a:t>                                                                                                               15 min</a:t>
            </a:r>
          </a:p>
          <a:p>
            <a:pPr lvl="1"/>
            <a:r>
              <a:rPr lang="hr-HR" sz="2000" dirty="0"/>
              <a:t>P</a:t>
            </a:r>
            <a:r>
              <a:rPr lang="en-GB" sz="2000" dirty="0" err="1"/>
              <a:t>revious</a:t>
            </a:r>
            <a:r>
              <a:rPr lang="en-GB" sz="2000" dirty="0"/>
              <a:t> education, professional background, knowledge on culturally relevant education, familiarity with the context</a:t>
            </a:r>
            <a:r>
              <a:rPr lang="hr-HR" sz="2000" dirty="0"/>
              <a:t>,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en-GB" sz="2000" dirty="0"/>
              <a:t>other relevant </a:t>
            </a:r>
            <a:r>
              <a:rPr lang="hr-HR" sz="2000" dirty="0" err="1"/>
              <a:t>social</a:t>
            </a:r>
            <a:r>
              <a:rPr lang="hr-HR" sz="2000" dirty="0"/>
              <a:t> </a:t>
            </a:r>
            <a:r>
              <a:rPr lang="hr-HR" sz="2000" dirty="0" err="1"/>
              <a:t>roles</a:t>
            </a:r>
            <a:r>
              <a:rPr lang="hr-HR" sz="2000" dirty="0"/>
              <a:t>, </a:t>
            </a:r>
            <a:r>
              <a:rPr lang="en-GB" sz="2000" dirty="0"/>
              <a:t>experiences and knowledge</a:t>
            </a:r>
            <a:r>
              <a:rPr lang="hr-HR" sz="2000" dirty="0"/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32</a:t>
            </a:r>
          </a:p>
        </p:txBody>
      </p:sp>
      <p:pic>
        <p:nvPicPr>
          <p:cNvPr id="7" name="Imagen 49" descr="../IncluSMe%20icons/Sophya/IncluSMe%20icons/Icons%20as%20JPEG/4-4_group_work_+-grouping_class_.jpg">
            <a:extLst>
              <a:ext uri="{FF2B5EF4-FFF2-40B4-BE49-F238E27FC236}">
                <a16:creationId xmlns:a16="http://schemas.microsoft.com/office/drawing/2014/main" xmlns="" id="{CCD2A116-DE9F-47CD-AC76-B1DBCDD505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85" y="3429000"/>
            <a:ext cx="716319" cy="734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414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3676"/>
            <a:ext cx="8229600" cy="447493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3.1. </a:t>
            </a:r>
            <a:r>
              <a:rPr lang="en-GB" dirty="0"/>
              <a:t>Ethnographic</a:t>
            </a:r>
            <a:r>
              <a:rPr lang="hr-HR" dirty="0"/>
              <a:t> </a:t>
            </a:r>
            <a:r>
              <a:rPr lang="en-GB" dirty="0"/>
              <a:t>study</a:t>
            </a:r>
            <a:r>
              <a:rPr lang="hr-HR" dirty="0"/>
              <a:t> – </a:t>
            </a:r>
            <a:r>
              <a:rPr lang="hr-HR" dirty="0" err="1"/>
              <a:t>How</a:t>
            </a:r>
            <a:r>
              <a:rPr lang="hr-HR" dirty="0"/>
              <a:t> to </a:t>
            </a:r>
            <a:r>
              <a:rPr lang="hr-HR" dirty="0" err="1"/>
              <a:t>take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notes</a:t>
            </a:r>
            <a:br>
              <a:rPr lang="hr-HR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401"/>
            <a:ext cx="7517027" cy="4717787"/>
          </a:xfrm>
        </p:spPr>
        <p:txBody>
          <a:bodyPr>
            <a:normAutofit/>
          </a:bodyPr>
          <a:lstStyle/>
          <a:p>
            <a:r>
              <a:rPr lang="en-GB" sz="2000" dirty="0"/>
              <a:t>Describe where the study will take place, and who will be observed/ interviewed, what will be the focus of the study?</a:t>
            </a:r>
          </a:p>
          <a:p>
            <a:endParaRPr lang="hr-HR" sz="2000" dirty="0"/>
          </a:p>
          <a:p>
            <a:r>
              <a:rPr lang="en-GB" sz="2000" dirty="0"/>
              <a:t>‘’Particular attention will be paid to… ‘’</a:t>
            </a:r>
          </a:p>
          <a:p>
            <a:endParaRPr lang="hr-HR" sz="2000" dirty="0"/>
          </a:p>
          <a:p>
            <a:r>
              <a:rPr lang="en-GB" sz="2000" dirty="0"/>
              <a:t>Think about ethical considerations – do participants know they are observed? Did they consent to it? Are they informed about how the data will be treated and/or reported? Informant</a:t>
            </a:r>
            <a:r>
              <a:rPr lang="hr-HR" sz="2000" dirty="0"/>
              <a:t> </a:t>
            </a:r>
            <a:r>
              <a:rPr lang="en-GB" sz="2000" dirty="0"/>
              <a:t>anonymity/</a:t>
            </a:r>
            <a:r>
              <a:rPr lang="hr-HR" sz="2000" dirty="0"/>
              <a:t> </a:t>
            </a:r>
            <a:r>
              <a:rPr lang="en-GB" sz="2000" dirty="0"/>
              <a:t>confidentiality</a:t>
            </a:r>
            <a:r>
              <a:rPr lang="hr-HR" sz="20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449371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3676"/>
            <a:ext cx="8229600" cy="447493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3.1. </a:t>
            </a:r>
            <a:r>
              <a:rPr lang="en-GB" dirty="0"/>
              <a:t>Ethnographic</a:t>
            </a:r>
            <a:r>
              <a:rPr lang="hr-HR" dirty="0"/>
              <a:t> </a:t>
            </a:r>
            <a:r>
              <a:rPr lang="en-GB" dirty="0"/>
              <a:t>study</a:t>
            </a:r>
            <a:r>
              <a:rPr lang="hr-HR" dirty="0"/>
              <a:t> – </a:t>
            </a:r>
            <a:r>
              <a:rPr lang="hr-HR" dirty="0" err="1"/>
              <a:t>How</a:t>
            </a:r>
            <a:r>
              <a:rPr lang="hr-HR" dirty="0"/>
              <a:t> to </a:t>
            </a:r>
            <a:r>
              <a:rPr lang="hr-HR" dirty="0" err="1"/>
              <a:t>take</a:t>
            </a:r>
            <a:r>
              <a:rPr lang="hr-HR" dirty="0"/>
              <a:t> </a:t>
            </a:r>
            <a:r>
              <a:rPr lang="hr-HR" dirty="0" err="1"/>
              <a:t>field</a:t>
            </a:r>
            <a:r>
              <a:rPr lang="hr-HR" dirty="0"/>
              <a:t> notes</a:t>
            </a:r>
            <a:br>
              <a:rPr lang="hr-HR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169"/>
            <a:ext cx="8085438" cy="4961020"/>
          </a:xfrm>
        </p:spPr>
        <p:txBody>
          <a:bodyPr>
            <a:normAutofit/>
          </a:bodyPr>
          <a:lstStyle/>
          <a:p>
            <a:r>
              <a:rPr lang="en-GB" sz="2000" dirty="0"/>
              <a:t>Describe data collection</a:t>
            </a:r>
            <a:endParaRPr lang="hr-HR" sz="2000" dirty="0"/>
          </a:p>
          <a:p>
            <a:pPr lvl="1"/>
            <a:r>
              <a:rPr lang="en-GB" sz="1800" dirty="0"/>
              <a:t>when does it happen, how often, time intervals</a:t>
            </a:r>
            <a:endParaRPr lang="hr-HR" sz="1800" dirty="0"/>
          </a:p>
          <a:p>
            <a:pPr lvl="1"/>
            <a:r>
              <a:rPr lang="en-GB" sz="1800" dirty="0"/>
              <a:t>and how – written notes, audio or video taped, </a:t>
            </a:r>
            <a:r>
              <a:rPr lang="en-GB" sz="1800" dirty="0" err="1"/>
              <a:t>transcr</a:t>
            </a:r>
            <a:r>
              <a:rPr lang="hr-HR" sz="1800" dirty="0"/>
              <a:t>ipts..</a:t>
            </a:r>
            <a:endParaRPr lang="sv-SE" sz="1800" dirty="0"/>
          </a:p>
          <a:p>
            <a:pPr lvl="1"/>
            <a:endParaRPr lang="hr-HR" sz="1800" dirty="0"/>
          </a:p>
          <a:p>
            <a:r>
              <a:rPr lang="en-GB" sz="2000" dirty="0"/>
              <a:t>Describe data analysis</a:t>
            </a:r>
            <a:r>
              <a:rPr lang="hr-HR" sz="2000" dirty="0"/>
              <a:t> </a:t>
            </a:r>
            <a:r>
              <a:rPr lang="en-GB" sz="2000" dirty="0"/>
              <a:t>- how were the categories identified, describe the process of categorizing</a:t>
            </a:r>
          </a:p>
          <a:p>
            <a:endParaRPr lang="hr-HR" sz="2000" dirty="0"/>
          </a:p>
          <a:p>
            <a:r>
              <a:rPr lang="en-GB" sz="2000" dirty="0"/>
              <a:t>Ways to ensure internal validity: triangulation – multiple sources of data (observations, interviews, document analysis), member checking, long-term repeated observations, peer examination, participatory modes of research, clarification of researcher bias.</a:t>
            </a:r>
          </a:p>
          <a:p>
            <a:endParaRPr lang="hr-HR" sz="2000" dirty="0"/>
          </a:p>
          <a:p>
            <a:r>
              <a:rPr lang="en-GB" sz="2000" dirty="0"/>
              <a:t>Present the finding</a:t>
            </a:r>
            <a:r>
              <a:rPr lang="hr-HR" sz="2000" dirty="0"/>
              <a:t>s</a:t>
            </a:r>
            <a:r>
              <a:rPr lang="en-GB" sz="2000" dirty="0"/>
              <a:t> in a descriptive, narrative form which communicates a holistic picture</a:t>
            </a:r>
            <a:r>
              <a:rPr lang="hr-HR" sz="2000" dirty="0"/>
              <a:t>.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878447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3676"/>
            <a:ext cx="8229600" cy="447493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3.2. </a:t>
            </a:r>
            <a:r>
              <a:rPr lang="hr-HR" dirty="0" err="1"/>
              <a:t>Discussion</a:t>
            </a:r>
            <a:r>
              <a:rPr lang="hr-HR" dirty="0"/>
              <a:t>. </a:t>
            </a:r>
            <a:r>
              <a:rPr lang="hr-HR" dirty="0" err="1"/>
              <a:t>Abroad</a:t>
            </a:r>
            <a:r>
              <a:rPr lang="hr-HR" dirty="0"/>
              <a:t> </a:t>
            </a:r>
            <a:r>
              <a:rPr lang="hr-HR" dirty="0" err="1"/>
              <a:t>experiecens</a:t>
            </a:r>
            <a:r>
              <a:rPr lang="hr-HR" dirty="0"/>
              <a:t>: </a:t>
            </a:r>
            <a:r>
              <a:rPr lang="hr-HR" dirty="0" err="1"/>
              <a:t>Challenges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how to </a:t>
            </a:r>
            <a:r>
              <a:rPr lang="hr-HR" dirty="0" err="1"/>
              <a:t>overcome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. </a:t>
            </a:r>
            <a:br>
              <a:rPr lang="hr-HR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402"/>
            <a:ext cx="8229600" cy="4717787"/>
          </a:xfrm>
        </p:spPr>
        <p:txBody>
          <a:bodyPr>
            <a:normAutofit/>
          </a:bodyPr>
          <a:lstStyle/>
          <a:p>
            <a:r>
              <a:rPr lang="en-US" sz="2400" dirty="0"/>
              <a:t>Work in groups of three or four </a:t>
            </a:r>
            <a:r>
              <a:rPr lang="hr-HR" sz="2400" dirty="0"/>
              <a:t>	</a:t>
            </a:r>
            <a:endParaRPr lang="sv-SE" sz="2400" dirty="0"/>
          </a:p>
          <a:p>
            <a:pPr marL="3657600" lvl="8" indent="0">
              <a:buNone/>
            </a:pPr>
            <a:r>
              <a:rPr lang="hr-HR" sz="1600" dirty="0"/>
              <a:t>				</a:t>
            </a:r>
            <a:r>
              <a:rPr lang="hr-HR" sz="1050" dirty="0"/>
              <a:t>20 min</a:t>
            </a:r>
            <a:endParaRPr lang="hr-HR" sz="600" dirty="0"/>
          </a:p>
          <a:p>
            <a:r>
              <a:rPr lang="en-US" sz="2400" dirty="0"/>
              <a:t>Try to think of challenges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en-US" sz="2400" dirty="0"/>
              <a:t>might face during the field exchange abroad, related both to </a:t>
            </a:r>
            <a:r>
              <a:rPr lang="hr-HR" sz="2400" dirty="0" err="1"/>
              <a:t>being</a:t>
            </a:r>
            <a:r>
              <a:rPr lang="hr-HR" sz="2400" dirty="0"/>
              <a:t> </a:t>
            </a:r>
            <a:r>
              <a:rPr lang="en-US" sz="2400" dirty="0"/>
              <a:t>foreigners</a:t>
            </a:r>
            <a:r>
              <a:rPr lang="hr-HR" sz="2400" dirty="0"/>
              <a:t> in a country</a:t>
            </a:r>
            <a:r>
              <a:rPr lang="en-US" sz="2400" dirty="0"/>
              <a:t> and to being teachers to students of different culture</a:t>
            </a:r>
          </a:p>
          <a:p>
            <a:endParaRPr lang="hr-HR" sz="2400" dirty="0"/>
          </a:p>
          <a:p>
            <a:r>
              <a:rPr lang="hr-HR" sz="2400" dirty="0"/>
              <a:t>W</a:t>
            </a:r>
            <a:r>
              <a:rPr lang="en-US" sz="2400" dirty="0"/>
              <a:t>rite them down and exchange with other groups</a:t>
            </a:r>
          </a:p>
          <a:p>
            <a:endParaRPr lang="hr-HR" sz="2400" dirty="0"/>
          </a:p>
          <a:p>
            <a:r>
              <a:rPr lang="hr-HR" sz="2400" dirty="0"/>
              <a:t>C</a:t>
            </a:r>
            <a:r>
              <a:rPr lang="en-US" sz="2400" dirty="0" err="1"/>
              <a:t>ome</a:t>
            </a:r>
            <a:r>
              <a:rPr lang="en-US" sz="2400" dirty="0"/>
              <a:t> up with advice on how to avoid or solve the identified</a:t>
            </a:r>
            <a:r>
              <a:rPr lang="hr-HR" sz="2400" dirty="0"/>
              <a:t> </a:t>
            </a:r>
            <a:r>
              <a:rPr lang="en-US" sz="2400" dirty="0"/>
              <a:t>problems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35</a:t>
            </a:r>
          </a:p>
        </p:txBody>
      </p:sp>
      <p:pic>
        <p:nvPicPr>
          <p:cNvPr id="7" name="Imagen 49" descr="../IncluSMe%20icons/Sophya/IncluSMe%20icons/Icons%20as%20JPEG/4-4_group_work_+-grouping_class_.jpg">
            <a:extLst>
              <a:ext uri="{FF2B5EF4-FFF2-40B4-BE49-F238E27FC236}">
                <a16:creationId xmlns:a16="http://schemas.microsoft.com/office/drawing/2014/main" xmlns="" id="{5280607A-2327-4D5E-8CD6-4D82D6E41D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03" y="924449"/>
            <a:ext cx="726367" cy="654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664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F44FF1-1474-41E7-BEAE-68B96433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679"/>
            <a:ext cx="8229600" cy="647794"/>
          </a:xfrm>
        </p:spPr>
        <p:txBody>
          <a:bodyPr/>
          <a:lstStyle/>
          <a:p>
            <a:r>
              <a:rPr lang="en-GB" dirty="0"/>
              <a:t>3.3. Discussion and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EAA437-DA78-45E6-85F3-C82C7DBA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359243"/>
            <a:ext cx="8266670" cy="4712946"/>
          </a:xfrm>
        </p:spPr>
        <p:txBody>
          <a:bodyPr>
            <a:normAutofit/>
          </a:bodyPr>
          <a:lstStyle/>
          <a:p>
            <a:r>
              <a:rPr lang="en-GB" sz="2400" dirty="0"/>
              <a:t>Reflect:</a:t>
            </a:r>
          </a:p>
          <a:p>
            <a:r>
              <a:rPr lang="en-GB" sz="2400" dirty="0"/>
              <a:t>What did you learn?</a:t>
            </a:r>
          </a:p>
          <a:p>
            <a:r>
              <a:rPr lang="en-GB" sz="2400" dirty="0"/>
              <a:t>What did you already know?</a:t>
            </a:r>
          </a:p>
          <a:p>
            <a:r>
              <a:rPr lang="en-GB" sz="2400" dirty="0"/>
              <a:t>What was the most valuable content of this module?</a:t>
            </a:r>
          </a:p>
          <a:p>
            <a:r>
              <a:rPr lang="en-GB" sz="2400" dirty="0"/>
              <a:t>What more do you still need to learn to be more culturally responsive as a teacher?</a:t>
            </a:r>
          </a:p>
          <a:p>
            <a:r>
              <a:rPr lang="en-GB" sz="2400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59AA86-20D8-4591-B1CC-1033B031F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89F979-924E-4DAA-9F52-77DE37429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36</a:t>
            </a:r>
          </a:p>
        </p:txBody>
      </p:sp>
      <p:pic>
        <p:nvPicPr>
          <p:cNvPr id="7" name="Imagen 49" descr="../IncluSMe%20icons/Sophya/IncluSMe%20icons/Icons%20as%20JPEG/4-4_group_work_+-grouping_class_.jpg">
            <a:extLst>
              <a:ext uri="{FF2B5EF4-FFF2-40B4-BE49-F238E27FC236}">
                <a16:creationId xmlns:a16="http://schemas.microsoft.com/office/drawing/2014/main" xmlns="" id="{426217B5-6E5D-4382-A03A-7A7EB83C18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63" y="1165611"/>
            <a:ext cx="927334" cy="959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936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109"/>
            <a:ext cx="8229600" cy="647794"/>
          </a:xfrm>
        </p:spPr>
        <p:txBody>
          <a:bodyPr>
            <a:normAutofit fontScale="90000"/>
          </a:bodyPr>
          <a:lstStyle/>
          <a:p>
            <a:r>
              <a:rPr lang="hr-HR" dirty="0"/>
              <a:t>3.</a:t>
            </a:r>
            <a:r>
              <a:rPr lang="sv-SE" dirty="0"/>
              <a:t>4</a:t>
            </a:r>
            <a:r>
              <a:rPr lang="hr-HR" dirty="0"/>
              <a:t>. </a:t>
            </a:r>
            <a:r>
              <a:rPr lang="hr-HR" dirty="0" err="1"/>
              <a:t>Overall</a:t>
            </a:r>
            <a:r>
              <a:rPr lang="hr-HR" dirty="0"/>
              <a:t> </a:t>
            </a:r>
            <a:r>
              <a:rPr lang="hr-HR" dirty="0" err="1"/>
              <a:t>conclusion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summer</a:t>
            </a:r>
            <a:r>
              <a:rPr lang="hr-HR" dirty="0"/>
              <a:t> </a:t>
            </a:r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introduction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37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011714"/>
              </p:ext>
            </p:extLst>
          </p:nvPr>
        </p:nvGraphicFramePr>
        <p:xfrm>
          <a:off x="457200" y="1286797"/>
          <a:ext cx="8229600" cy="43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511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521"/>
            <a:ext cx="8229600" cy="630589"/>
          </a:xfrm>
        </p:spPr>
        <p:txBody>
          <a:bodyPr>
            <a:normAutofit fontScale="90000"/>
          </a:bodyPr>
          <a:lstStyle/>
          <a:p>
            <a:r>
              <a:rPr lang="hr-HR" dirty="0"/>
              <a:t>3.</a:t>
            </a:r>
            <a:r>
              <a:rPr lang="sv-SE" dirty="0"/>
              <a:t>4</a:t>
            </a:r>
            <a:r>
              <a:rPr lang="hr-HR" dirty="0"/>
              <a:t>. </a:t>
            </a:r>
            <a:r>
              <a:rPr lang="hr-HR" dirty="0" err="1"/>
              <a:t>Overall</a:t>
            </a:r>
            <a:r>
              <a:rPr lang="hr-HR" dirty="0"/>
              <a:t> </a:t>
            </a:r>
            <a:r>
              <a:rPr lang="hr-HR" dirty="0" err="1"/>
              <a:t>conclusion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summer</a:t>
            </a:r>
            <a:r>
              <a:rPr lang="hr-HR" dirty="0"/>
              <a:t> </a:t>
            </a:r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845"/>
            <a:ext cx="8229600" cy="4656344"/>
          </a:xfrm>
        </p:spPr>
        <p:txBody>
          <a:bodyPr>
            <a:normAutofit/>
          </a:bodyPr>
          <a:lstStyle/>
          <a:p>
            <a:r>
              <a:rPr lang="hr-HR" sz="2000" dirty="0"/>
              <a:t>Be aware of your values and preconceptions during classroom observation and teaching</a:t>
            </a:r>
            <a:endParaRPr lang="sv-SE" sz="2000" dirty="0"/>
          </a:p>
          <a:p>
            <a:endParaRPr lang="hr-HR" sz="2000" dirty="0"/>
          </a:p>
          <a:p>
            <a:r>
              <a:rPr lang="hr-HR" sz="2000" dirty="0"/>
              <a:t>Culturally relevant education encompases teacher’s beliefs, values and attitudes, which reflect on teaching methods and practices</a:t>
            </a:r>
            <a:endParaRPr lang="sv-SE" sz="2000" dirty="0"/>
          </a:p>
          <a:p>
            <a:endParaRPr lang="hr-HR" sz="2000" dirty="0"/>
          </a:p>
          <a:p>
            <a:r>
              <a:rPr lang="hr-HR" sz="2000" dirty="0"/>
              <a:t>A</a:t>
            </a:r>
            <a:r>
              <a:rPr lang="en-CA" sz="2000" dirty="0" err="1"/>
              <a:t>wareness</a:t>
            </a:r>
            <a:r>
              <a:rPr lang="en-CA" sz="2000" dirty="0"/>
              <a:t> of self and of social circumstances</a:t>
            </a:r>
            <a:r>
              <a:rPr lang="hr-HR" sz="2000" dirty="0"/>
              <a:t> is an important component of culturally relevant education</a:t>
            </a:r>
            <a:endParaRPr lang="sv-SE" sz="2000" dirty="0"/>
          </a:p>
          <a:p>
            <a:endParaRPr lang="hr-HR" sz="2000" dirty="0"/>
          </a:p>
          <a:p>
            <a:r>
              <a:rPr lang="hr-HR" sz="2000" dirty="0" err="1"/>
              <a:t>Summer</a:t>
            </a:r>
            <a:r>
              <a:rPr lang="hr-HR" sz="2000" dirty="0"/>
              <a:t> </a:t>
            </a:r>
            <a:r>
              <a:rPr lang="hr-HR" sz="2000" dirty="0" err="1"/>
              <a:t>school</a:t>
            </a:r>
            <a:r>
              <a:rPr lang="hr-HR" sz="2000" dirty="0"/>
              <a:t> - </a:t>
            </a:r>
            <a:r>
              <a:rPr lang="hr-HR" sz="2000" dirty="0" err="1"/>
              <a:t>Specific</a:t>
            </a:r>
            <a:r>
              <a:rPr lang="hr-HR" sz="2000" dirty="0"/>
              <a:t> </a:t>
            </a:r>
            <a:r>
              <a:rPr lang="hr-HR" sz="2000" dirty="0" err="1"/>
              <a:t>knowledge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skills</a:t>
            </a:r>
            <a:r>
              <a:rPr lang="hr-HR" sz="2000" dirty="0"/>
              <a:t> </a:t>
            </a:r>
            <a:r>
              <a:rPr lang="hr-HR" sz="2000" dirty="0" err="1"/>
              <a:t>about</a:t>
            </a:r>
            <a:r>
              <a:rPr lang="hr-HR" sz="2000" dirty="0"/>
              <a:t> </a:t>
            </a:r>
            <a:r>
              <a:rPr lang="hr-HR" sz="2000" dirty="0" err="1"/>
              <a:t>culturally</a:t>
            </a:r>
            <a:r>
              <a:rPr lang="hr-HR" sz="2000" dirty="0"/>
              <a:t> </a:t>
            </a:r>
            <a:r>
              <a:rPr lang="hr-HR" sz="2000" dirty="0" err="1"/>
              <a:t>responsive</a:t>
            </a:r>
            <a:r>
              <a:rPr lang="hr-HR" sz="2000" dirty="0"/>
              <a:t> </a:t>
            </a:r>
            <a:r>
              <a:rPr lang="hr-HR" sz="2000" dirty="0" err="1"/>
              <a:t>teaching</a:t>
            </a:r>
            <a:r>
              <a:rPr lang="hr-HR" sz="2000" dirty="0"/>
              <a:t>, </a:t>
            </a:r>
            <a:r>
              <a:rPr lang="hr-HR" sz="2000" dirty="0" err="1"/>
              <a:t>including</a:t>
            </a:r>
            <a:r>
              <a:rPr lang="hr-HR" sz="2000" dirty="0"/>
              <a:t> </a:t>
            </a:r>
            <a:r>
              <a:rPr lang="hr-HR" sz="2000" dirty="0" err="1"/>
              <a:t>subject</a:t>
            </a:r>
            <a:r>
              <a:rPr lang="hr-HR" sz="2000" dirty="0"/>
              <a:t> </a:t>
            </a:r>
            <a:r>
              <a:rPr lang="hr-HR" sz="2000" dirty="0" err="1"/>
              <a:t>knowledge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pedagogical</a:t>
            </a:r>
            <a:r>
              <a:rPr lang="hr-HR" sz="2000" dirty="0"/>
              <a:t> </a:t>
            </a:r>
            <a:r>
              <a:rPr lang="hr-HR" sz="2000" dirty="0" err="1"/>
              <a:t>knowledge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90040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04995"/>
            <a:ext cx="7772400" cy="1295455"/>
          </a:xfrm>
        </p:spPr>
        <p:txBody>
          <a:bodyPr>
            <a:normAutofit/>
          </a:bodyPr>
          <a:lstStyle/>
          <a:p>
            <a:r>
              <a:rPr lang="en-US" sz="2800" dirty="0"/>
              <a:t>I. ATTITUDES, BELIEFS, VALUES, </a:t>
            </a:r>
            <a:r>
              <a:rPr lang="hr-HR" sz="2800" dirty="0"/>
              <a:t>A</a:t>
            </a:r>
            <a:r>
              <a:rPr lang="en-US" sz="2800" dirty="0"/>
              <a:t>ND CULTURAL DIVERSITY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9084" y="3886200"/>
            <a:ext cx="6120581" cy="1752600"/>
          </a:xfrm>
        </p:spPr>
        <p:txBody>
          <a:bodyPr>
            <a:normAutofit/>
          </a:bodyPr>
          <a:lstStyle/>
          <a:p>
            <a:r>
              <a:rPr lang="en-US" dirty="0"/>
              <a:t>Theoretical background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</a:p>
          <a:p>
            <a:r>
              <a:rPr lang="hr-HR" dirty="0" err="1"/>
              <a:t>self</a:t>
            </a:r>
            <a:r>
              <a:rPr lang="hr-HR" dirty="0"/>
              <a:t>-</a:t>
            </a:r>
            <a:r>
              <a:rPr lang="hr-HR" dirty="0" err="1"/>
              <a:t>reflection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3EE4E3-0CC5-4096-8C5B-2805AC3E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936" y="90885"/>
            <a:ext cx="2645893" cy="37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10485C-6522-4043-93C9-45EDEB7576A7}"/>
              </a:ext>
            </a:extLst>
          </p:cNvPr>
          <p:cNvSpPr/>
          <p:nvPr/>
        </p:nvSpPr>
        <p:spPr>
          <a:xfrm>
            <a:off x="8447902" y="133652"/>
            <a:ext cx="412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s-ES_tradnl" sz="1200" b="1" dirty="0">
                <a:solidFill>
                  <a:srgbClr val="4C5F7E"/>
                </a:solidFill>
                <a:latin typeface="Avenir Book" charset="0"/>
              </a:rPr>
              <a:t>|  </a:t>
            </a:r>
            <a:r>
              <a:rPr lang="es-ES_tradnl" sz="800" b="1" dirty="0">
                <a:solidFill>
                  <a:srgbClr val="4C5F7E"/>
                </a:solidFill>
                <a:latin typeface="Avenir Book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5236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521"/>
            <a:ext cx="8229600" cy="630589"/>
          </a:xfrm>
        </p:spPr>
        <p:txBody>
          <a:bodyPr>
            <a:normAutofit/>
          </a:bodyPr>
          <a:lstStyle/>
          <a:p>
            <a:r>
              <a:rPr lang="hr-HR" dirty="0"/>
              <a:t>3.</a:t>
            </a:r>
            <a:r>
              <a:rPr lang="sv-SE" dirty="0"/>
              <a:t>4</a:t>
            </a:r>
            <a:r>
              <a:rPr lang="hr-HR" dirty="0"/>
              <a:t>. </a:t>
            </a:r>
            <a:r>
              <a:rPr lang="hr-HR" dirty="0" err="1"/>
              <a:t>Prague</a:t>
            </a:r>
            <a:r>
              <a:rPr lang="hr-HR" dirty="0"/>
              <a:t> 2018 </a:t>
            </a:r>
            <a:r>
              <a:rPr lang="hr-HR" dirty="0" err="1"/>
              <a:t>summer</a:t>
            </a:r>
            <a:r>
              <a:rPr lang="hr-HR" dirty="0"/>
              <a:t> </a:t>
            </a:r>
            <a:r>
              <a:rPr lang="hr-HR" dirty="0" err="1"/>
              <a:t>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845"/>
            <a:ext cx="8229600" cy="4656344"/>
          </a:xfrm>
        </p:spPr>
        <p:txBody>
          <a:bodyPr>
            <a:normAutofit/>
          </a:bodyPr>
          <a:lstStyle/>
          <a:p>
            <a:r>
              <a:rPr lang="en-US" sz="2400" dirty="0"/>
              <a:t>O5 “Different perspectives on current ecological problems”</a:t>
            </a:r>
            <a:endParaRPr lang="hr-HR" sz="2400" dirty="0"/>
          </a:p>
          <a:p>
            <a:r>
              <a:rPr lang="en-US" sz="2400" dirty="0"/>
              <a:t>O4 “</a:t>
            </a:r>
            <a:r>
              <a:rPr lang="en-US" sz="2400" dirty="0" err="1"/>
              <a:t>Socioscientific</a:t>
            </a:r>
            <a:r>
              <a:rPr lang="en-US" sz="2400" dirty="0"/>
              <a:t> issues (SSI)”</a:t>
            </a:r>
            <a:endParaRPr lang="hr-HR" sz="2400" dirty="0"/>
          </a:p>
          <a:p>
            <a:r>
              <a:rPr lang="en-US" sz="2400" dirty="0"/>
              <a:t>O11 “Intercultural science learning outside of school”</a:t>
            </a:r>
            <a:endParaRPr lang="hr-HR" sz="2400" dirty="0"/>
          </a:p>
          <a:p>
            <a:r>
              <a:rPr lang="en-US" sz="2400" dirty="0"/>
              <a:t>O9 “Relevance</a:t>
            </a:r>
            <a:r>
              <a:rPr lang="hr-HR" sz="2400" dirty="0"/>
              <a:t> </a:t>
            </a:r>
            <a:r>
              <a:rPr lang="en-US" sz="2400" dirty="0"/>
              <a:t>of language in science education” </a:t>
            </a:r>
            <a:endParaRPr lang="hr-HR" sz="2400" dirty="0"/>
          </a:p>
          <a:p>
            <a:r>
              <a:rPr lang="en-US" sz="2400" dirty="0"/>
              <a:t>O12 “Assessment in mathematics and science in</a:t>
            </a:r>
            <a:br>
              <a:rPr lang="en-US" sz="2400" dirty="0"/>
            </a:br>
            <a:r>
              <a:rPr lang="en-US" sz="2400" dirty="0"/>
              <a:t>multicultural contexts”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797647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521"/>
            <a:ext cx="8229600" cy="630589"/>
          </a:xfrm>
        </p:spPr>
        <p:txBody>
          <a:bodyPr>
            <a:normAutofit/>
          </a:bodyPr>
          <a:lstStyle/>
          <a:p>
            <a:r>
              <a:rPr lang="hr-HR" dirty="0"/>
              <a:t>3.</a:t>
            </a:r>
            <a:r>
              <a:rPr lang="sv-SE" dirty="0"/>
              <a:t>4.</a:t>
            </a:r>
            <a:r>
              <a:rPr lang="hr-HR" dirty="0"/>
              <a:t> Vilnius/Druskininkai 2019 summer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845"/>
            <a:ext cx="8229600" cy="4656344"/>
          </a:xfrm>
        </p:spPr>
        <p:txBody>
          <a:bodyPr>
            <a:normAutofit/>
          </a:bodyPr>
          <a:lstStyle/>
          <a:p>
            <a:r>
              <a:rPr lang="en-US" sz="2400" dirty="0"/>
              <a:t>O3 “Different cultures – different approaches to reasoning and algorithms in mathematics” </a:t>
            </a:r>
            <a:endParaRPr lang="hr-HR" sz="2400" dirty="0"/>
          </a:p>
          <a:p>
            <a:r>
              <a:rPr lang="en-US" sz="2400" dirty="0"/>
              <a:t>O2 “Culture-related contexts for mathematics and science” </a:t>
            </a:r>
            <a:endParaRPr lang="hr-HR" sz="2400" dirty="0"/>
          </a:p>
          <a:p>
            <a:r>
              <a:rPr lang="en-US" sz="2400" dirty="0"/>
              <a:t>O10 “Intercultural mathematics learning outside of school” </a:t>
            </a:r>
            <a:endParaRPr lang="hr-HR" sz="2400" dirty="0"/>
          </a:p>
          <a:p>
            <a:r>
              <a:rPr lang="en-US" sz="2400" dirty="0"/>
              <a:t>O7 “Dealing with deficiencies and excellency in the mathematics proficiency of immigrant pupils”</a:t>
            </a:r>
            <a:br>
              <a:rPr lang="en-US" sz="2400" dirty="0"/>
            </a:b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797647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83822" y="677200"/>
            <a:ext cx="83763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This presentation is based on the work within the project Intercultural learning in mathematics and science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initial teacher education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IncluSMe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).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Coordination: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Prof.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Dr.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Katja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Maaß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, International Centre for STEM Education (ICSE) at the University of Education Freiburg, Germany. Partners: University of Nicosia, Cyprus; University of Hradec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Králové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, Czech Republic; University of Jaen, Spain; National and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Kapodistrian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 University of Athens, Greece; Vilnius University, Lithuania; University of Malta, Malta; Utrecht University, Netherlands; Norwegian University of Science and Technology, Norway; Jönköping University, Sweden; Constantine the Philosopher University, Slovakia.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Times New Roman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87B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 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487B"/>
              </a:solidFill>
              <a:effectLst/>
              <a:uLnTx/>
              <a:uFillTx/>
              <a:latin typeface="Calibri" charset="0"/>
              <a:ea typeface="Calibri" charset="0"/>
              <a:cs typeface="Times New Roman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The project Intercultural learning in mathematics and science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initial teacher education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IncluSMe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) has received co-funding by the Erasmus+ programme of the European Union under grant no. 2016-1-DE01-KA203-002910. Neither the European Union/European Commission nor the project's national funding agency DAAD are responsible for the content or liable for any losses or damage resulting of the use of these resources.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34698C"/>
              </a:solidFill>
              <a:effectLst/>
              <a:uLnTx/>
              <a:uFillTx/>
              <a:latin typeface="Avenir Book" charset="0"/>
              <a:ea typeface="Calibri" charset="0"/>
              <a:cs typeface="Times New Roman" charset="0"/>
            </a:endParaRPr>
          </a:p>
        </p:txBody>
      </p:sp>
      <p:pic>
        <p:nvPicPr>
          <p:cNvPr id="9" name="Grafik 25" descr="Y:\Gruppen\PRIMAS\MASCIL\Work_packages\WP1_Management\IPR_Foreground_Publications_ECAS\CSSA Lizenz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16" y="4802332"/>
            <a:ext cx="1411148" cy="49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383822" y="4802332"/>
            <a:ext cx="6621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IncluSMe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project (grant no. 2016-1-DE01-KA203-002910) 2016-2019, lead contributions by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Boesen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698C"/>
                </a:solidFill>
                <a:effectLst/>
                <a:uLnTx/>
                <a:uFillTx/>
                <a:latin typeface="Avenir Book" charset="0"/>
                <a:ea typeface="Calibri" charset="0"/>
                <a:cs typeface="Times New Roman" charset="0"/>
              </a:rPr>
              <a:t>, J. &amp; Ritosa, A.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Jönköping University, Sweden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.</a:t>
            </a:r>
          </a:p>
          <a:p>
            <a:pPr lvl="0" algn="just"/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CC-BY-NC-SA 4.0 license granted (find explicit terms of use at: https://</a:t>
            </a:r>
            <a:r>
              <a:rPr lang="en-US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creativecommons.org</a:t>
            </a: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/licenses/by-</a:t>
            </a:r>
            <a:r>
              <a:rPr lang="en-US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nc</a:t>
            </a: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-</a:t>
            </a:r>
            <a:r>
              <a:rPr lang="en-US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sa</a:t>
            </a: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/4.0/</a:t>
            </a:r>
            <a:r>
              <a:rPr lang="en-US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deed.en</a:t>
            </a: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).</a:t>
            </a:r>
            <a:r>
              <a:rPr lang="es-ES_tradnl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285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1.1. </a:t>
            </a:r>
            <a:r>
              <a:rPr lang="hr-HR" dirty="0" err="1"/>
              <a:t>Giant</a:t>
            </a:r>
            <a:r>
              <a:rPr lang="hr-HR" dirty="0"/>
              <a:t> </a:t>
            </a:r>
            <a:r>
              <a:rPr lang="hr-HR" dirty="0" err="1"/>
              <a:t>Steps</a:t>
            </a:r>
            <a:r>
              <a:rPr lang="hr-HR" dirty="0"/>
              <a:t> </a:t>
            </a:r>
            <a:r>
              <a:rPr lang="hr-HR" dirty="0" err="1"/>
              <a:t>Activity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5058" y="1600200"/>
            <a:ext cx="7541741" cy="4525963"/>
          </a:xfrm>
        </p:spPr>
        <p:txBody>
          <a:bodyPr>
            <a:normAutofit/>
          </a:bodyPr>
          <a:lstStyle/>
          <a:p>
            <a:r>
              <a:rPr lang="hr-HR" sz="2000" dirty="0" err="1"/>
              <a:t>Read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role </a:t>
            </a:r>
            <a:r>
              <a:rPr lang="hr-HR" sz="2000" dirty="0" err="1"/>
              <a:t>card</a:t>
            </a:r>
            <a:r>
              <a:rPr lang="hr-HR" sz="2000" dirty="0"/>
              <a:t> </a:t>
            </a:r>
            <a:r>
              <a:rPr lang="hr-HR" sz="2000" dirty="0" err="1"/>
              <a:t>you</a:t>
            </a:r>
            <a:r>
              <a:rPr lang="hr-HR" sz="2000" dirty="0"/>
              <a:t> </a:t>
            </a:r>
            <a:r>
              <a:rPr lang="hr-HR" sz="2000" dirty="0" err="1"/>
              <a:t>got</a:t>
            </a:r>
            <a:r>
              <a:rPr lang="hr-HR" sz="2000" dirty="0"/>
              <a:t>.</a:t>
            </a:r>
          </a:p>
          <a:p>
            <a:r>
              <a:rPr lang="en-US" sz="2000" dirty="0"/>
              <a:t>Think about who you are, where you live, how many are in your family, etc.  </a:t>
            </a:r>
            <a:endParaRPr lang="hr-HR" sz="2000" dirty="0"/>
          </a:p>
          <a:p>
            <a:r>
              <a:rPr lang="hr-HR" sz="2000" dirty="0"/>
              <a:t>S</a:t>
            </a:r>
            <a:r>
              <a:rPr lang="en-US" sz="2000" dirty="0" err="1"/>
              <a:t>tand</a:t>
            </a:r>
            <a:r>
              <a:rPr lang="en-US" sz="2000" dirty="0"/>
              <a:t> in character at one end of the room</a:t>
            </a:r>
            <a:r>
              <a:rPr lang="hr-HR" sz="2000" dirty="0"/>
              <a:t>, </a:t>
            </a:r>
            <a:r>
              <a:rPr lang="en-US" sz="2000" dirty="0"/>
              <a:t>with your back against the wall and use the full length of the room.</a:t>
            </a:r>
          </a:p>
          <a:p>
            <a:r>
              <a:rPr lang="hr-HR" sz="2000" dirty="0"/>
              <a:t>Some </a:t>
            </a:r>
            <a:r>
              <a:rPr lang="hr-HR" sz="2000" dirty="0" err="1"/>
              <a:t>statements</a:t>
            </a:r>
            <a:r>
              <a:rPr lang="hr-HR" sz="2000" dirty="0"/>
              <a:t> </a:t>
            </a:r>
            <a:r>
              <a:rPr lang="hr-HR" sz="2000" dirty="0" err="1"/>
              <a:t>will</a:t>
            </a:r>
            <a:r>
              <a:rPr lang="hr-HR" sz="2000" dirty="0"/>
              <a:t> </a:t>
            </a:r>
            <a:r>
              <a:rPr lang="hr-HR" sz="2000" dirty="0" err="1"/>
              <a:t>be</a:t>
            </a:r>
            <a:r>
              <a:rPr lang="hr-HR" sz="2000" dirty="0"/>
              <a:t> </a:t>
            </a:r>
            <a:r>
              <a:rPr lang="hr-HR" sz="2000" dirty="0" err="1"/>
              <a:t>read</a:t>
            </a:r>
            <a:r>
              <a:rPr lang="hr-HR" sz="2000" dirty="0"/>
              <a:t>.</a:t>
            </a:r>
          </a:p>
          <a:p>
            <a:r>
              <a:rPr lang="en-US" sz="2000" dirty="0"/>
              <a:t>Take a giant step if you can do it quite easily; Take a baby step if you can only do it with difficulty.  Don’t move if you can’t do it at all.</a:t>
            </a:r>
          </a:p>
          <a:p>
            <a:r>
              <a:rPr lang="en-US" sz="2000" dirty="0"/>
              <a:t>The aim of the exercise is to try to experience what life is for your character-it is not about reaching the end first.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448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0443"/>
            <a:ext cx="8229600" cy="1027357"/>
          </a:xfrm>
        </p:spPr>
        <p:txBody>
          <a:bodyPr>
            <a:normAutofit/>
          </a:bodyPr>
          <a:lstStyle/>
          <a:p>
            <a:r>
              <a:rPr lang="hr-HR" dirty="0"/>
              <a:t>1.1. </a:t>
            </a:r>
            <a:r>
              <a:rPr lang="hr-HR" dirty="0" err="1"/>
              <a:t>Giant</a:t>
            </a:r>
            <a:r>
              <a:rPr lang="hr-HR" dirty="0"/>
              <a:t> </a:t>
            </a:r>
            <a:r>
              <a:rPr lang="hr-HR" dirty="0" err="1"/>
              <a:t>Steps</a:t>
            </a:r>
            <a:r>
              <a:rPr lang="hr-HR" dirty="0"/>
              <a:t> </a:t>
            </a:r>
            <a:r>
              <a:rPr lang="hr-HR" dirty="0" err="1"/>
              <a:t>Activity</a:t>
            </a:r>
            <a:r>
              <a:rPr lang="hr-HR" dirty="0"/>
              <a:t>. </a:t>
            </a:r>
            <a:br>
              <a:rPr lang="hr-HR" dirty="0"/>
            </a:br>
            <a:r>
              <a:rPr lang="en-US" dirty="0"/>
              <a:t>Discussion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0172" y="1600200"/>
            <a:ext cx="8126627" cy="4525963"/>
          </a:xfrm>
        </p:spPr>
        <p:txBody>
          <a:bodyPr>
            <a:normAutofit/>
          </a:bodyPr>
          <a:lstStyle/>
          <a:p>
            <a:r>
              <a:rPr lang="en-US" sz="2000" dirty="0"/>
              <a:t>Who got furthest along? Why?</a:t>
            </a:r>
          </a:p>
          <a:p>
            <a:r>
              <a:rPr lang="en-US" sz="2000" dirty="0"/>
              <a:t>How did you feel when you took a giant step /couldn’t move? Were you happy /angry? Why?</a:t>
            </a:r>
          </a:p>
          <a:p>
            <a:r>
              <a:rPr lang="en-US" sz="2000" dirty="0"/>
              <a:t>How did you feel when others were moving at a faster/slower pace than you?</a:t>
            </a:r>
          </a:p>
          <a:p>
            <a:r>
              <a:rPr lang="en-US" sz="2000" dirty="0"/>
              <a:t>What are the basic human rights/needs we all share?</a:t>
            </a:r>
          </a:p>
          <a:p>
            <a:r>
              <a:rPr lang="en-US" sz="2000" dirty="0"/>
              <a:t>What are the main obstacles to development that people face in their lives?</a:t>
            </a:r>
          </a:p>
          <a:p>
            <a:r>
              <a:rPr lang="en-US" sz="2000" dirty="0"/>
              <a:t>Why do you think such differences exist in some countries and not in others?</a:t>
            </a:r>
          </a:p>
          <a:p>
            <a:r>
              <a:rPr lang="en-US" sz="2000" dirty="0"/>
              <a:t>Choose one character.  Discuss what could be done so that he could fully enjoy his rights.</a:t>
            </a:r>
            <a:endParaRPr lang="hr-HR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5</a:t>
            </a:r>
          </a:p>
        </p:txBody>
      </p:sp>
      <p:pic>
        <p:nvPicPr>
          <p:cNvPr id="7" name="Imagen 49" descr="../IncluSMe%20icons/Sophya/IncluSMe%20icons/Icons%20as%20JPEG/4-4_group_work_+-grouping_class_.jpg">
            <a:extLst>
              <a:ext uri="{FF2B5EF4-FFF2-40B4-BE49-F238E27FC236}">
                <a16:creationId xmlns:a16="http://schemas.microsoft.com/office/drawing/2014/main" xmlns="" id="{9DB4358B-EF0D-4627-974F-0552CB50E2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76" y="822008"/>
            <a:ext cx="846947" cy="856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1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0444"/>
            <a:ext cx="8229600" cy="774176"/>
          </a:xfrm>
        </p:spPr>
        <p:txBody>
          <a:bodyPr>
            <a:normAutofit/>
          </a:bodyPr>
          <a:lstStyle/>
          <a:p>
            <a:r>
              <a:rPr lang="hr-HR" dirty="0"/>
              <a:t>1.2. </a:t>
            </a:r>
            <a:r>
              <a:rPr lang="hr-HR" dirty="0" err="1"/>
              <a:t>Cultural</a:t>
            </a:r>
            <a:r>
              <a:rPr lang="hr-HR" dirty="0"/>
              <a:t> </a:t>
            </a:r>
            <a:r>
              <a:rPr lang="hr-HR" dirty="0" err="1"/>
              <a:t>diversity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94620"/>
            <a:ext cx="8229600" cy="4321277"/>
          </a:xfrm>
        </p:spPr>
        <p:txBody>
          <a:bodyPr>
            <a:normAutofit/>
          </a:bodyPr>
          <a:lstStyle/>
          <a:p>
            <a:r>
              <a:rPr lang="hr-HR" sz="2400" dirty="0"/>
              <a:t>I</a:t>
            </a:r>
            <a:r>
              <a:rPr lang="en-CA" sz="2400" dirty="0" err="1"/>
              <a:t>ncrease</a:t>
            </a:r>
            <a:r>
              <a:rPr lang="en-CA" sz="2400" dirty="0"/>
              <a:t> in global movements of people from undeveloped or war-affected countries to developed, OECD countries</a:t>
            </a:r>
            <a:endParaRPr lang="hr-HR" sz="2400" dirty="0"/>
          </a:p>
          <a:p>
            <a:r>
              <a:rPr lang="hr-HR" sz="2400" dirty="0"/>
              <a:t>C</a:t>
            </a:r>
            <a:r>
              <a:rPr lang="en-CA" sz="2400" dirty="0" err="1"/>
              <a:t>hallenge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en-CA" sz="2400" dirty="0"/>
              <a:t> securing inclusive education for </a:t>
            </a:r>
            <a:r>
              <a:rPr lang="hr-HR" sz="2400" dirty="0" err="1"/>
              <a:t>children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diverse</a:t>
            </a:r>
            <a:r>
              <a:rPr lang="hr-HR" sz="2400" dirty="0"/>
              <a:t> </a:t>
            </a:r>
            <a:r>
              <a:rPr lang="hr-HR" sz="2400" dirty="0" err="1"/>
              <a:t>cultural</a:t>
            </a:r>
            <a:r>
              <a:rPr lang="hr-HR" sz="2400" dirty="0"/>
              <a:t> </a:t>
            </a:r>
            <a:r>
              <a:rPr lang="hr-HR" sz="2400" dirty="0" err="1"/>
              <a:t>backgrounds</a:t>
            </a:r>
            <a:endParaRPr lang="hr-HR" sz="2400" b="1" dirty="0"/>
          </a:p>
          <a:p>
            <a:r>
              <a:rPr lang="hr-HR" sz="2400" dirty="0" err="1"/>
              <a:t>Cultural</a:t>
            </a:r>
            <a:r>
              <a:rPr lang="hr-HR" sz="2400" dirty="0"/>
              <a:t> </a:t>
            </a:r>
            <a:r>
              <a:rPr lang="hr-HR" sz="2400" dirty="0" err="1"/>
              <a:t>diversity</a:t>
            </a:r>
            <a:r>
              <a:rPr lang="hr-HR" sz="2400" dirty="0"/>
              <a:t>, </a:t>
            </a:r>
            <a:r>
              <a:rPr lang="hr-HR" sz="2400" dirty="0" err="1"/>
              <a:t>cultural</a:t>
            </a:r>
            <a:r>
              <a:rPr lang="hr-HR" sz="2400" dirty="0"/>
              <a:t> </a:t>
            </a:r>
            <a:r>
              <a:rPr lang="hr-HR" sz="2400" dirty="0" err="1"/>
              <a:t>pluralities</a:t>
            </a:r>
            <a:r>
              <a:rPr lang="hr-HR" sz="2400" dirty="0"/>
              <a:t>, </a:t>
            </a:r>
            <a:r>
              <a:rPr lang="hr-HR" sz="2400" dirty="0" err="1"/>
              <a:t>multiculturalism</a:t>
            </a:r>
            <a:r>
              <a:rPr lang="hr-HR" sz="2400" dirty="0"/>
              <a:t> 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is </a:t>
            </a:r>
            <a:r>
              <a:rPr lang="hr-HR" sz="2400" dirty="0" err="1"/>
              <a:t>culture</a:t>
            </a:r>
            <a:r>
              <a:rPr lang="hr-HR" sz="2400" dirty="0"/>
              <a:t>? </a:t>
            </a:r>
            <a:r>
              <a:rPr lang="hr-HR" sz="2400" dirty="0" err="1"/>
              <a:t>Discuss</a:t>
            </a:r>
            <a:r>
              <a:rPr lang="hr-HR" sz="2400" dirty="0"/>
              <a:t>. 						</a:t>
            </a:r>
          </a:p>
          <a:p>
            <a:pPr marL="457200" lvl="1" indent="0">
              <a:buNone/>
            </a:pPr>
            <a:r>
              <a:rPr lang="hr-HR" sz="1800" dirty="0"/>
              <a:t>												</a:t>
            </a:r>
            <a:r>
              <a:rPr lang="hr-HR" sz="1600" dirty="0"/>
              <a:t>10 </a:t>
            </a:r>
            <a:r>
              <a:rPr lang="hr-HR" sz="1600" dirty="0" err="1"/>
              <a:t>minutes</a:t>
            </a:r>
            <a:endParaRPr lang="hr-HR" sz="1800" dirty="0"/>
          </a:p>
          <a:p>
            <a:pPr lvl="8"/>
            <a:endParaRPr lang="hr-HR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6</a:t>
            </a:r>
          </a:p>
        </p:txBody>
      </p:sp>
      <p:pic>
        <p:nvPicPr>
          <p:cNvPr id="8" name="Imagen 49" descr="../IncluSMe%20icons/Sophya/IncluSMe%20icons/Icons%20as%20JPEG/4-4_group_work_+-grouping_class_.jpg">
            <a:extLst>
              <a:ext uri="{FF2B5EF4-FFF2-40B4-BE49-F238E27FC236}">
                <a16:creationId xmlns:a16="http://schemas.microsoft.com/office/drawing/2014/main" xmlns="" id="{C46A5FB9-7424-4CBD-AE89-D833EB9CBD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52" y="3707843"/>
            <a:ext cx="721971" cy="738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4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1730"/>
            <a:ext cx="8229600" cy="752168"/>
          </a:xfrm>
        </p:spPr>
        <p:txBody>
          <a:bodyPr>
            <a:normAutofit fontScale="90000"/>
          </a:bodyPr>
          <a:lstStyle/>
          <a:p>
            <a:r>
              <a:rPr lang="hr-HR" dirty="0"/>
              <a:t>1.2. </a:t>
            </a:r>
            <a:r>
              <a:rPr lang="hr-HR" dirty="0" err="1"/>
              <a:t>Culture</a:t>
            </a:r>
            <a:r>
              <a:rPr lang="hr-HR" dirty="0"/>
              <a:t> </a:t>
            </a:r>
            <a:br>
              <a:rPr lang="hr-HR" dirty="0"/>
            </a:br>
            <a:r>
              <a:rPr lang="hr-HR" sz="1800" b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r-HR" sz="1800" b="0" dirty="0" err="1">
                <a:solidFill>
                  <a:schemeClr val="bg1">
                    <a:lumMod val="50000"/>
                  </a:schemeClr>
                </a:solidFill>
              </a:rPr>
              <a:t>Matsumoto</a:t>
            </a:r>
            <a:r>
              <a:rPr lang="hr-HR" sz="1800" b="0" dirty="0">
                <a:solidFill>
                  <a:schemeClr val="bg1">
                    <a:lumMod val="50000"/>
                  </a:schemeClr>
                </a:solidFill>
              </a:rPr>
              <a:t>, &amp; </a:t>
            </a:r>
            <a:r>
              <a:rPr lang="hr-HR" sz="1800" b="0" dirty="0" err="1">
                <a:solidFill>
                  <a:schemeClr val="bg1">
                    <a:lumMod val="50000"/>
                  </a:schemeClr>
                </a:solidFill>
              </a:rPr>
              <a:t>Juang</a:t>
            </a:r>
            <a:r>
              <a:rPr lang="hr-HR" sz="1800" b="0" dirty="0">
                <a:solidFill>
                  <a:schemeClr val="bg1">
                    <a:lumMod val="50000"/>
                  </a:schemeClr>
                </a:solidFill>
              </a:rPr>
              <a:t>, 2003)</a:t>
            </a:r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4886" y="1318054"/>
            <a:ext cx="8015417" cy="5259726"/>
          </a:xfrm>
        </p:spPr>
        <p:txBody>
          <a:bodyPr>
            <a:normAutofit/>
          </a:bodyPr>
          <a:lstStyle/>
          <a:p>
            <a:r>
              <a:rPr lang="hr-HR" sz="2000" dirty="0" err="1"/>
              <a:t>Rich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complex</a:t>
            </a:r>
            <a:r>
              <a:rPr lang="hr-HR" sz="2000" dirty="0"/>
              <a:t> </a:t>
            </a:r>
            <a:r>
              <a:rPr lang="en-US" sz="2000" dirty="0"/>
              <a:t>term</a:t>
            </a:r>
            <a:r>
              <a:rPr lang="hr-HR" sz="2000" dirty="0"/>
              <a:t>, </a:t>
            </a:r>
            <a:r>
              <a:rPr lang="en-US" sz="2000" dirty="0"/>
              <a:t>describe</a:t>
            </a:r>
            <a:r>
              <a:rPr lang="hr-HR" sz="2000" dirty="0"/>
              <a:t>s</a:t>
            </a:r>
            <a:r>
              <a:rPr lang="en-US" sz="2000" dirty="0"/>
              <a:t> and explain</a:t>
            </a:r>
            <a:r>
              <a:rPr lang="hr-HR" sz="2000" dirty="0"/>
              <a:t>s</a:t>
            </a:r>
            <a:r>
              <a:rPr lang="en-US" sz="2000" dirty="0"/>
              <a:t> a broad range</a:t>
            </a:r>
            <a:r>
              <a:rPr lang="hr-HR" sz="2000" dirty="0"/>
              <a:t> </a:t>
            </a:r>
            <a:r>
              <a:rPr lang="en-US" sz="2000" dirty="0"/>
              <a:t>of activities, behaviors, events, and structures in our lives</a:t>
            </a:r>
          </a:p>
          <a:p>
            <a:endParaRPr lang="en-US" sz="2000" dirty="0"/>
          </a:p>
          <a:p>
            <a:r>
              <a:rPr lang="hr-HR" sz="2000" dirty="0"/>
              <a:t>Abstract explanatory concept - </a:t>
            </a:r>
            <a:r>
              <a:rPr lang="en-US" sz="2000" dirty="0"/>
              <a:t>concrete and observable differences in human behavior</a:t>
            </a:r>
            <a:r>
              <a:rPr lang="hr-HR" sz="2000" dirty="0"/>
              <a:t> </a:t>
            </a:r>
            <a:r>
              <a:rPr lang="hr-HR" sz="2000" dirty="0" err="1"/>
              <a:t>such</a:t>
            </a:r>
            <a:r>
              <a:rPr lang="hr-HR" sz="2000" dirty="0"/>
              <a:t> as </a:t>
            </a:r>
            <a:r>
              <a:rPr lang="en-US" sz="2000" dirty="0"/>
              <a:t>actions, thoughts, rituals,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en-US" sz="2000" dirty="0"/>
              <a:t>traditions</a:t>
            </a:r>
            <a:r>
              <a:rPr lang="hr-HR" sz="2000" dirty="0"/>
              <a:t> are </a:t>
            </a:r>
            <a:r>
              <a:rPr lang="hr-HR" sz="2000" dirty="0" err="1"/>
              <a:t>the</a:t>
            </a:r>
            <a:r>
              <a:rPr lang="en-US" sz="2000" dirty="0"/>
              <a:t> manifestations of culture, but we </a:t>
            </a:r>
            <a:r>
              <a:rPr lang="hr-HR" sz="2000" dirty="0" err="1"/>
              <a:t>can</a:t>
            </a:r>
            <a:r>
              <a:rPr lang="hr-HR" sz="2000" dirty="0"/>
              <a:t> </a:t>
            </a:r>
            <a:r>
              <a:rPr lang="hr-HR" sz="2000" dirty="0" err="1"/>
              <a:t>not</a:t>
            </a:r>
            <a:r>
              <a:rPr lang="hr-HR" sz="2000" dirty="0"/>
              <a:t> </a:t>
            </a:r>
            <a:r>
              <a:rPr lang="en-US" sz="2000" dirty="0"/>
              <a:t>see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en-US" sz="2000" dirty="0"/>
              <a:t>culture itself</a:t>
            </a:r>
          </a:p>
          <a:p>
            <a:endParaRPr lang="hr-HR" sz="2000" dirty="0"/>
          </a:p>
          <a:p>
            <a:r>
              <a:rPr lang="hr-HR" sz="2000" dirty="0"/>
              <a:t>T</a:t>
            </a:r>
            <a:r>
              <a:rPr lang="en-US" sz="2000" dirty="0"/>
              <a:t>he concept of culture describe</a:t>
            </a:r>
            <a:r>
              <a:rPr lang="hr-HR" sz="2000" dirty="0"/>
              <a:t>s</a:t>
            </a:r>
            <a:r>
              <a:rPr lang="en-US" sz="2000" dirty="0"/>
              <a:t> similarities</a:t>
            </a:r>
            <a:r>
              <a:rPr lang="hr-HR" sz="2000" dirty="0"/>
              <a:t> </a:t>
            </a:r>
            <a:r>
              <a:rPr lang="en-US" sz="2000" dirty="0"/>
              <a:t>among individuals within a group and differences between groups.</a:t>
            </a:r>
            <a:endParaRPr lang="hr-HR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4543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1730"/>
            <a:ext cx="8229600" cy="752168"/>
          </a:xfrm>
        </p:spPr>
        <p:txBody>
          <a:bodyPr>
            <a:normAutofit fontScale="90000"/>
          </a:bodyPr>
          <a:lstStyle/>
          <a:p>
            <a:r>
              <a:rPr lang="hr-HR" dirty="0"/>
              <a:t>1.2. </a:t>
            </a:r>
            <a:r>
              <a:rPr lang="hr-HR" dirty="0" err="1"/>
              <a:t>Culture</a:t>
            </a:r>
            <a:r>
              <a:rPr lang="hr-HR" dirty="0"/>
              <a:t> </a:t>
            </a:r>
            <a:br>
              <a:rPr lang="hr-HR" dirty="0"/>
            </a:br>
            <a:r>
              <a:rPr lang="hr-HR" sz="1800" b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r-HR" sz="1800" b="0" dirty="0" err="1">
                <a:solidFill>
                  <a:schemeClr val="bg1">
                    <a:lumMod val="50000"/>
                  </a:schemeClr>
                </a:solidFill>
              </a:rPr>
              <a:t>Matsumoto</a:t>
            </a:r>
            <a:r>
              <a:rPr lang="hr-HR" sz="1800" b="0" dirty="0">
                <a:solidFill>
                  <a:schemeClr val="bg1">
                    <a:lumMod val="50000"/>
                  </a:schemeClr>
                </a:solidFill>
              </a:rPr>
              <a:t>, &amp; </a:t>
            </a:r>
            <a:r>
              <a:rPr lang="hr-HR" sz="1800" b="0" dirty="0" err="1">
                <a:solidFill>
                  <a:schemeClr val="bg1">
                    <a:lumMod val="50000"/>
                  </a:schemeClr>
                </a:solidFill>
              </a:rPr>
              <a:t>Juang</a:t>
            </a:r>
            <a:r>
              <a:rPr lang="hr-HR" sz="1800" b="0" dirty="0">
                <a:solidFill>
                  <a:schemeClr val="bg1">
                    <a:lumMod val="50000"/>
                  </a:schemeClr>
                </a:solidFill>
              </a:rPr>
              <a:t>, 2003)</a:t>
            </a:r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0173" y="1383957"/>
            <a:ext cx="8133228" cy="5193824"/>
          </a:xfrm>
        </p:spPr>
        <p:txBody>
          <a:bodyPr>
            <a:normAutofit/>
          </a:bodyPr>
          <a:lstStyle/>
          <a:p>
            <a:r>
              <a:rPr lang="hr-HR" sz="2200" dirty="0"/>
              <a:t>Objective aspects of culture: food, clothing, tools, etc.</a:t>
            </a:r>
            <a:endParaRPr lang="sv-SE" sz="2200" dirty="0"/>
          </a:p>
          <a:p>
            <a:endParaRPr lang="hr-HR" sz="2200" dirty="0"/>
          </a:p>
          <a:p>
            <a:r>
              <a:rPr lang="hr-HR" sz="2200" dirty="0" err="1"/>
              <a:t>Subjective</a:t>
            </a:r>
            <a:r>
              <a:rPr lang="hr-HR" sz="2200" dirty="0"/>
              <a:t> </a:t>
            </a:r>
            <a:r>
              <a:rPr lang="hr-HR" sz="2200" dirty="0" err="1"/>
              <a:t>aspects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/>
              <a:t>culture</a:t>
            </a:r>
            <a:r>
              <a:rPr lang="hr-HR" sz="2200" dirty="0"/>
              <a:t>: </a:t>
            </a:r>
            <a:r>
              <a:rPr lang="hr-HR" sz="2200" b="1" dirty="0" err="1"/>
              <a:t>behaviors</a:t>
            </a:r>
            <a:r>
              <a:rPr lang="hr-HR" sz="2200" b="1" dirty="0"/>
              <a:t>, </a:t>
            </a:r>
            <a:r>
              <a:rPr lang="hr-HR" sz="2200" b="1" dirty="0" err="1"/>
              <a:t>beliefs</a:t>
            </a:r>
            <a:r>
              <a:rPr lang="hr-HR" sz="2200" b="1" dirty="0"/>
              <a:t>, </a:t>
            </a:r>
            <a:r>
              <a:rPr lang="hr-HR" sz="2200" b="1" dirty="0" err="1"/>
              <a:t>attitudes</a:t>
            </a:r>
            <a:r>
              <a:rPr lang="hr-HR" sz="2200" b="1" dirty="0"/>
              <a:t>, </a:t>
            </a:r>
            <a:r>
              <a:rPr lang="hr-HR" sz="2200" b="1" dirty="0" err="1"/>
              <a:t>values</a:t>
            </a:r>
            <a:r>
              <a:rPr lang="hr-HR" sz="2200" b="1" dirty="0"/>
              <a:t>, </a:t>
            </a:r>
            <a:r>
              <a:rPr lang="hr-HR" sz="2200" b="1" dirty="0" err="1"/>
              <a:t>etc</a:t>
            </a:r>
            <a:r>
              <a:rPr lang="hr-HR" sz="2200" b="1" dirty="0"/>
              <a:t>.</a:t>
            </a:r>
          </a:p>
          <a:p>
            <a:pPr lvl="1"/>
            <a:r>
              <a:rPr lang="hr-HR" sz="1500" b="1" dirty="0"/>
              <a:t>‘‘C</a:t>
            </a:r>
            <a:r>
              <a:rPr lang="en-US" sz="1500" b="1" dirty="0" err="1"/>
              <a:t>ulture</a:t>
            </a:r>
            <a:r>
              <a:rPr lang="en-US" sz="1500" b="1" dirty="0"/>
              <a:t> </a:t>
            </a:r>
            <a:r>
              <a:rPr lang="hr-HR" sz="1500" dirty="0"/>
              <a:t>i</a:t>
            </a:r>
            <a:r>
              <a:rPr lang="en-US" sz="1500" dirty="0"/>
              <a:t>s a dynamic system of</a:t>
            </a:r>
            <a:r>
              <a:rPr lang="hr-HR" sz="1500" dirty="0"/>
              <a:t> </a:t>
            </a:r>
            <a:r>
              <a:rPr lang="en-US" sz="1500" dirty="0"/>
              <a:t>rules, explicit and implicit, </a:t>
            </a:r>
            <a:r>
              <a:rPr lang="hr-HR" sz="1500" dirty="0"/>
              <a:t>e</a:t>
            </a:r>
            <a:r>
              <a:rPr lang="en-US" sz="1500" dirty="0"/>
              <a:t>stablished by groups in order to ensure their survival, involving attitudes, values, beliefs, norms, and behaviors, shared by a</a:t>
            </a:r>
            <a:r>
              <a:rPr lang="hr-HR" sz="1500" dirty="0"/>
              <a:t> </a:t>
            </a:r>
            <a:r>
              <a:rPr lang="en-US" sz="1500" dirty="0"/>
              <a:t>group but harbored differently by each specific unit within the group, communicated across generations, relatively stable but with the potential to change</a:t>
            </a:r>
            <a:r>
              <a:rPr lang="hr-HR" sz="1500" dirty="0"/>
              <a:t> </a:t>
            </a:r>
            <a:r>
              <a:rPr lang="en-US" sz="1500" dirty="0"/>
              <a:t>across time.</a:t>
            </a:r>
            <a:r>
              <a:rPr lang="hr-HR" sz="1500" dirty="0"/>
              <a:t>’’ (</a:t>
            </a:r>
            <a:r>
              <a:rPr lang="hr-HR" sz="1500" dirty="0" err="1"/>
              <a:t>Matsumoto</a:t>
            </a:r>
            <a:r>
              <a:rPr lang="hr-HR" sz="1500" dirty="0"/>
              <a:t>, &amp; </a:t>
            </a:r>
            <a:r>
              <a:rPr lang="hr-HR" sz="1500" dirty="0" err="1"/>
              <a:t>Juang</a:t>
            </a:r>
            <a:r>
              <a:rPr lang="hr-HR" sz="1500" dirty="0"/>
              <a:t>, 2003, </a:t>
            </a:r>
            <a:r>
              <a:rPr lang="hr-HR" sz="1500" dirty="0" err="1"/>
              <a:t>pp</a:t>
            </a:r>
            <a:r>
              <a:rPr lang="hr-HR" sz="1500" dirty="0"/>
              <a:t>. 10). </a:t>
            </a:r>
            <a:endParaRPr lang="hr-H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C023B"/>
                </a:solidFill>
              </a:rPr>
              <a:t>ACCOMPANYING PROSPECTIVE TEACHERS IN MAKING INTERCULTURAL EXPERIENCES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r>
              <a:rPr lang="es-ES_tradnl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9640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5266</TotalTime>
  <Words>3199</Words>
  <Application>Microsoft Macintosh PowerPoint</Application>
  <PresentationFormat>Presentación en pantalla (4:3)</PresentationFormat>
  <Paragraphs>422</Paragraphs>
  <Slides>42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Avenir Book</vt:lpstr>
      <vt:lpstr>Calibri</vt:lpstr>
      <vt:lpstr>Lucida Grande</vt:lpstr>
      <vt:lpstr>Times New Roman</vt:lpstr>
      <vt:lpstr>Wingdings</vt:lpstr>
      <vt:lpstr>Arial</vt:lpstr>
      <vt:lpstr>Office-Design</vt:lpstr>
      <vt:lpstr>1_Office-Design</vt:lpstr>
      <vt:lpstr>ACCOMPANYING PROSPECTIVE TEACHERS IN MAKING INTERCULTURAL EXPERIENCES</vt:lpstr>
      <vt:lpstr>Aims</vt:lpstr>
      <vt:lpstr>Overview of the module</vt:lpstr>
      <vt:lpstr>I. ATTITUDES, BELIEFS, VALUES, AND CULTURAL DIVERSITY</vt:lpstr>
      <vt:lpstr>1.1. Giant Steps Activity.</vt:lpstr>
      <vt:lpstr>1.1. Giant Steps Activity.  Discussion.</vt:lpstr>
      <vt:lpstr>1.2. Cultural diversity</vt:lpstr>
      <vt:lpstr>1.2. Culture  (Matsumoto, &amp; Juang, 2003)</vt:lpstr>
      <vt:lpstr>1.2. Culture  (Matsumoto, &amp; Juang, 2003)</vt:lpstr>
      <vt:lpstr>1.3. Defining beliefs, values and attitudes.</vt:lpstr>
      <vt:lpstr>1.3. Attitudes, values and beliefs (Fazio &amp; Olson, 2003)</vt:lpstr>
      <vt:lpstr>1.4. Implicit Association Test </vt:lpstr>
      <vt:lpstr>1.4. Implicit Association Test</vt:lpstr>
      <vt:lpstr>1.4. Implicit Association Test – Reading list </vt:lpstr>
      <vt:lpstr>1.4. Implicit Association Test</vt:lpstr>
      <vt:lpstr>1.4. Implicit Association – Reading list </vt:lpstr>
      <vt:lpstr>1.4. Implicit attitudes</vt:lpstr>
      <vt:lpstr>1.4. Implicit attitudes</vt:lpstr>
      <vt:lpstr>1.5. Cultural values - differences</vt:lpstr>
      <vt:lpstr>1.5. Cultural values - universalities</vt:lpstr>
      <vt:lpstr>1.6. Part 1. Conclusion.</vt:lpstr>
      <vt:lpstr>II. GETTING TO KNOW DIVERSITY</vt:lpstr>
      <vt:lpstr>2.1. Intercultural differences in communication</vt:lpstr>
      <vt:lpstr>2.1. Intercultural differences in communication</vt:lpstr>
      <vt:lpstr>2.2. Active listening</vt:lpstr>
      <vt:lpstr>2.2. Active listening</vt:lpstr>
      <vt:lpstr>2.3. Learning about pupils through interviews</vt:lpstr>
      <vt:lpstr>2.3. Learning about pupils through interviews</vt:lpstr>
      <vt:lpstr>2.4. Part 2. Conclusion.</vt:lpstr>
      <vt:lpstr>2.4. Ethnographic study – Field notes</vt:lpstr>
      <vt:lpstr>III. ETHNOGRAPHIC FIELD NOTES</vt:lpstr>
      <vt:lpstr>3.1 Ethnographic study – Field notes</vt:lpstr>
      <vt:lpstr>3.1. Ethnographic study – Identifying own personal values, assumptions, biases. Discussion.  </vt:lpstr>
      <vt:lpstr>3.1. Ethnographic study – How to take field notes </vt:lpstr>
      <vt:lpstr>3.1. Ethnographic study – How to take field notes </vt:lpstr>
      <vt:lpstr>3.2. Discussion. Abroad experiecens: Challenges and how to overcome them.  </vt:lpstr>
      <vt:lpstr>3.3. Discussion and reflection</vt:lpstr>
      <vt:lpstr>3.4. Overall conclusion and summer school introduction</vt:lpstr>
      <vt:lpstr>3.4. Overall conclusion and summer school introduction</vt:lpstr>
      <vt:lpstr>3.4. Prague 2018 summer school</vt:lpstr>
      <vt:lpstr>3.4. Vilnius/Druskininkai 2019 summer school</vt:lpstr>
      <vt:lpstr>Presentación de PowerPoint</vt:lpstr>
    </vt:vector>
  </TitlesOfParts>
  <Manager>IncluSMe (antquesa)</Manager>
  <Company/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Accompanying prospective teachers in making intercultural experiences</dc:title>
  <dc:subject>Module 13 Presentation</dc:subject>
  <dc:creator>IncluSMe project (grant no. 2016-1-DE01-KA203-002910) 2016-2019, lead contributions by Boesen, J. &amp; Ritosa, A. Jönköping University, Sweden. </dc:creator>
  <cp:keywords/>
  <dc:description/>
  <cp:lastModifiedBy>Shsk</cp:lastModifiedBy>
  <cp:revision>76</cp:revision>
  <dcterms:created xsi:type="dcterms:W3CDTF">2017-02-28T10:46:16Z</dcterms:created>
  <dcterms:modified xsi:type="dcterms:W3CDTF">2019-08-03T17:54:29Z</dcterms:modified>
  <cp:category/>
</cp:coreProperties>
</file>