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58" r:id="rId3"/>
    <p:sldId id="259" r:id="rId4"/>
    <p:sldId id="303" r:id="rId5"/>
    <p:sldId id="261" r:id="rId6"/>
    <p:sldId id="262" r:id="rId7"/>
    <p:sldId id="264" r:id="rId8"/>
    <p:sldId id="263" r:id="rId9"/>
    <p:sldId id="293" r:id="rId10"/>
    <p:sldId id="299" r:id="rId11"/>
    <p:sldId id="300" r:id="rId12"/>
    <p:sldId id="296" r:id="rId13"/>
    <p:sldId id="297" r:id="rId14"/>
    <p:sldId id="269" r:id="rId15"/>
    <p:sldId id="270" r:id="rId16"/>
    <p:sldId id="272" r:id="rId17"/>
    <p:sldId id="273" r:id="rId18"/>
    <p:sldId id="301" r:id="rId19"/>
    <p:sldId id="302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4" r:id="rId30"/>
    <p:sldId id="287" r:id="rId31"/>
    <p:sldId id="288" r:id="rId32"/>
    <p:sldId id="289" r:id="rId33"/>
    <p:sldId id="295" r:id="rId34"/>
    <p:sldId id="291" r:id="rId35"/>
    <p:sldId id="292" r:id="rId36"/>
    <p:sldId id="305" r:id="rId3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051"/>
    <a:srgbClr val="C1D260"/>
    <a:srgbClr val="CC023B"/>
    <a:srgbClr val="4C5F7E"/>
    <a:srgbClr val="3B4C6A"/>
    <a:srgbClr val="002369"/>
    <a:srgbClr val="001470"/>
    <a:srgbClr val="BE002D"/>
    <a:srgbClr val="B4C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7" autoAdjust="0"/>
    <p:restoredTop sz="89144" autoAdjust="0"/>
  </p:normalViewPr>
  <p:slideViewPr>
    <p:cSldViewPr snapToGrid="0" snapToObjects="1" showGuides="1">
      <p:cViewPr varScale="1">
        <p:scale>
          <a:sx n="71" d="100"/>
          <a:sy n="71" d="100"/>
        </p:scale>
        <p:origin x="1128" y="176"/>
      </p:cViewPr>
      <p:guideLst>
        <p:guide orient="horz" pos="2205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012E3-6E8D-B74B-A314-4616D5A79846}" type="datetimeFigureOut">
              <a:rPr lang="de-DE" smtClean="0"/>
              <a:t>03.08.19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7FC96-1CB5-7641-9934-75B343D839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392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85981-0A6E-DC4F-9DC9-F24078E0FA09}" type="datetimeFigureOut">
              <a:rPr lang="de-DE" smtClean="0"/>
              <a:t>03.08.19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ABD4E-16D0-5348-910F-B34FEBD0AA0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5047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itchFamily="34" charset="0"/>
            </a:endParaRPr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6798" indent="-275692" defTabSz="93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2766" indent="-220553" defTabSz="93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43873" indent="-220553" defTabSz="93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84980" indent="-220553" defTabSz="93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26086" indent="-220553" defTabSz="93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67193" indent="-220553" defTabSz="93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08299" indent="-220553" defTabSz="93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49406" indent="-220553" defTabSz="93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58E45A-F17F-4331-93D8-36539F043074}" type="slidenum">
              <a:rPr lang="de-DE" altLang="de-DE" sz="1300"/>
              <a:pPr eaLnBrk="1" hangingPunct="1">
                <a:spcBef>
                  <a:spcPct val="0"/>
                </a:spcBef>
              </a:pPr>
              <a:t>24</a:t>
            </a:fld>
            <a:endParaRPr lang="de-DE" altLang="de-DE" sz="1300"/>
          </a:p>
        </p:txBody>
      </p:sp>
    </p:spTree>
    <p:extLst>
      <p:ext uri="{BB962C8B-B14F-4D97-AF65-F5344CB8AC3E}">
        <p14:creationId xmlns:p14="http://schemas.microsoft.com/office/powerpoint/2010/main" val="245182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ABD4E-16D0-5348-910F-B34FEBD0AA0B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88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Sections Title and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4C5F7E"/>
                </a:solidFill>
              </a:defRPr>
            </a:lvl1pPr>
          </a:lstStyle>
          <a:p>
            <a:r>
              <a:rPr lang="en-AU" noProof="0" dirty="0"/>
              <a:t>MASTERTITELFORMAT BEARBEITEN</a:t>
            </a:r>
          </a:p>
        </p:txBody>
      </p:sp>
      <p:sp>
        <p:nvSpPr>
          <p:cNvPr id="5" name="Rechteck 10"/>
          <p:cNvSpPr/>
          <p:nvPr userDrawn="1"/>
        </p:nvSpPr>
        <p:spPr>
          <a:xfrm flipV="1">
            <a:off x="736600" y="3674746"/>
            <a:ext cx="7687080" cy="45719"/>
          </a:xfrm>
          <a:prstGeom prst="rect">
            <a:avLst/>
          </a:prstGeom>
          <a:solidFill>
            <a:srgbClr val="00236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A0B0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/>
              <a:t>Master-</a:t>
            </a:r>
            <a:r>
              <a:rPr lang="en-AU" noProof="0" dirty="0" err="1"/>
              <a:t>Untertitelformat</a:t>
            </a:r>
            <a:r>
              <a:rPr lang="en-AU" noProof="0" dirty="0"/>
              <a:t> </a:t>
            </a:r>
            <a:r>
              <a:rPr lang="en-AU" noProof="0" dirty="0" err="1"/>
              <a:t>bearbeiten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28676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s &amp; Text with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800006"/>
            <a:ext cx="8229600" cy="647794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4C5F7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noProof="0" dirty="0"/>
              <a:t>Title Main Sections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with li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7138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and Text without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800006"/>
            <a:ext cx="8229600" cy="647794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4C5F7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noProof="0" dirty="0"/>
              <a:t>Title Main Sections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just">
              <a:buNone/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>
              <a:buNone/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7748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ties/Examples &amp; Text with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800006"/>
            <a:ext cx="8229600" cy="647794"/>
          </a:xfrm>
        </p:spPr>
        <p:txBody>
          <a:bodyPr>
            <a:normAutofit/>
          </a:bodyPr>
          <a:lstStyle>
            <a:lvl1pPr algn="just">
              <a:defRPr sz="2800" b="1" baseline="0">
                <a:solidFill>
                  <a:srgbClr val="4C5F7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noProof="0" dirty="0"/>
              <a:t>Activity/Example number: Title of  Activity/Example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714505"/>
            <a:ext cx="8229600" cy="4357684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with li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84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8010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5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5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3922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51438"/>
            <a:ext cx="3008313" cy="1162050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751438"/>
            <a:ext cx="5111750" cy="5374725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018923"/>
            <a:ext cx="3008313" cy="41072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9481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52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4355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ICSE_fond.jpg"/>
          <p:cNvPicPr>
            <a:picLocks noChangeAspect="1"/>
          </p:cNvPicPr>
          <p:nvPr userDrawn="1"/>
        </p:nvPicPr>
        <p:blipFill rotWithShape="1">
          <a:blip r:embed="rId10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b="10531"/>
          <a:stretch/>
        </p:blipFill>
        <p:spPr>
          <a:xfrm>
            <a:off x="-1" y="1417638"/>
            <a:ext cx="5140767" cy="544036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487771" y="6087873"/>
            <a:ext cx="1227604" cy="633602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454466" y="6675756"/>
            <a:ext cx="5040000" cy="45719"/>
          </a:xfrm>
          <a:prstGeom prst="rect">
            <a:avLst/>
          </a:prstGeom>
          <a:solidFill>
            <a:srgbClr val="B4CB4D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effectLst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5526000" y="6675756"/>
            <a:ext cx="1908000" cy="45719"/>
          </a:xfrm>
          <a:prstGeom prst="rect">
            <a:avLst/>
          </a:prstGeom>
          <a:solidFill>
            <a:srgbClr val="00236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effectLst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6" y="6100572"/>
            <a:ext cx="1329884" cy="5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8104785" y="55317"/>
            <a:ext cx="588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4C5F7E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s-ES_tradnl" sz="1200" dirty="0"/>
              <a:t>|  </a:t>
            </a:r>
            <a:fld id="{9DD0088F-7E4A-9C4B-9ED2-72FAF1293163}" type="slidenum">
              <a:rPr lang="es-ES_tradnl" smtClean="0"/>
              <a:pPr/>
              <a:t>‹Nr.›</a:t>
            </a:fld>
            <a:endParaRPr lang="es-ES_tradnl" dirty="0"/>
          </a:p>
        </p:txBody>
      </p:sp>
      <p:sp>
        <p:nvSpPr>
          <p:cNvPr id="24" name="Marcador de pie de página 23"/>
          <p:cNvSpPr>
            <a:spLocks noGrp="1"/>
          </p:cNvSpPr>
          <p:nvPr>
            <p:ph type="ftr" sz="quarter" idx="3"/>
          </p:nvPr>
        </p:nvSpPr>
        <p:spPr>
          <a:xfrm>
            <a:off x="5772150" y="55318"/>
            <a:ext cx="2647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s-ES" dirty="0">
                <a:solidFill>
                  <a:srgbClr val="CC023B"/>
                </a:solidFill>
              </a:rPr>
              <a:t>INTRODUCTION TO CULTURE AND DIVERSITY</a:t>
            </a:r>
            <a:endParaRPr lang="es-ES_tradnl" dirty="0">
              <a:solidFill>
                <a:srgbClr val="CC023B"/>
              </a:solidFill>
            </a:endParaRPr>
          </a:p>
        </p:txBody>
      </p:sp>
      <p:pic>
        <p:nvPicPr>
          <p:cNvPr id="29" name="Bild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00" y="6374367"/>
            <a:ext cx="1807900" cy="193903"/>
          </a:xfrm>
          <a:prstGeom prst="rect">
            <a:avLst/>
          </a:prstGeom>
        </p:spPr>
      </p:pic>
      <p:pic>
        <p:nvPicPr>
          <p:cNvPr id="12" name="Bild 5" descr="eu_flag_co_funded_pos_[rgb]_lef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56" y="6400800"/>
            <a:ext cx="781909" cy="1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61" r:id="rId4"/>
    <p:sldLayoutId id="2147483652" r:id="rId5"/>
    <p:sldLayoutId id="2147483653" r:id="rId6"/>
    <p:sldLayoutId id="2147483656" r:id="rId7"/>
    <p:sldLayoutId id="2147483657" r:id="rId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4C5F7E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E002D"/>
        </a:buClr>
        <a:buFont typeface="Arial"/>
        <a:buChar char="•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B4CB4D"/>
        </a:buClr>
        <a:buFont typeface="Arial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1470"/>
        </a:buClr>
        <a:buFont typeface="Arial"/>
        <a:buChar char="•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457200" rtl="0" eaLnBrk="1" latinLnBrk="0" hangingPunct="1">
        <a:spcBef>
          <a:spcPct val="20000"/>
        </a:spcBef>
        <a:buSzPct val="80000"/>
        <a:buFont typeface="Lucida Grande"/>
        <a:buChar char="-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merican.com/author/carol-d-lee/" TargetMode="External"/><Relationship Id="rId4" Type="http://schemas.openxmlformats.org/officeDocument/2006/relationships/hyperlink" Target="file:///C:/Eigene%20Dateien/Beruf/Pro_InclusMe/Intellectual_Outputs/IO_1/Bang" TargetMode="External"/><Relationship Id="rId5" Type="http://schemas.openxmlformats.org/officeDocument/2006/relationships/hyperlink" Target="https://www.scientificamerican.com/article/point-of-view-affects-how-science-is-done/" TargetMode="External"/><Relationship Id="rId6" Type="http://schemas.openxmlformats.org/officeDocument/2006/relationships/hyperlink" Target="http://www.muslimheritage.com/authors/dr-muhammad-abdul-jabbar-beg" TargetMode="External"/><Relationship Id="rId7" Type="http://schemas.openxmlformats.org/officeDocument/2006/relationships/hyperlink" Target="http://www.muslimheritage.com/article/origins-islamic-science" TargetMode="External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ientificamerican.com/author/douglas-medin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XUO59Emi3eo" TargetMode="External"/><Relationship Id="rId3" Type="http://schemas.openxmlformats.org/officeDocument/2006/relationships/hyperlink" Target="https://www.youtube.com/watch?v=b80TzSIbK5Y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80TzSIbK5Y&amp;vl=de" TargetMode="Externa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400" cap="all" dirty="0">
                <a:latin typeface="Avenir Book"/>
              </a:rPr>
              <a:t>Introduction to culture and diversity</a:t>
            </a:r>
            <a:endParaRPr lang="en-US" sz="3400" cap="all" dirty="0">
              <a:latin typeface="Avenir Book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4212" y="3794449"/>
            <a:ext cx="777398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i="1" dirty="0">
                <a:latin typeface="Avenir Book"/>
              </a:rPr>
              <a:t>Initial teacher education of prospective mathematics and science teachers</a:t>
            </a:r>
            <a:r>
              <a:rPr lang="de-DE" i="1" dirty="0">
                <a:latin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68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competence</a:t>
            </a:r>
            <a:endParaRPr lang="de-DE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76800"/>
          </a:xfrm>
        </p:spPr>
        <p:txBody>
          <a:bodyPr/>
          <a:lstStyle/>
          <a:p>
            <a:r>
              <a:rPr lang="de-DE" sz="2000" err="1">
                <a:latin typeface="Avenir Book"/>
              </a:rPr>
              <a:t>Sensitivity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towards</a:t>
            </a:r>
            <a:r>
              <a:rPr lang="de-DE" sz="2000">
                <a:latin typeface="Avenir Book"/>
              </a:rPr>
              <a:t> and </a:t>
            </a:r>
            <a:r>
              <a:rPr lang="de-DE" sz="2000" b="1" err="1">
                <a:latin typeface="Avenir Book"/>
              </a:rPr>
              <a:t>openess</a:t>
            </a:r>
            <a:r>
              <a:rPr lang="de-DE" sz="2000" b="1">
                <a:latin typeface="Avenir Book"/>
              </a:rPr>
              <a:t> for </a:t>
            </a:r>
            <a:r>
              <a:rPr lang="de-DE" sz="2000" b="1" err="1">
                <a:latin typeface="Avenir Book"/>
              </a:rPr>
              <a:t>cultural</a:t>
            </a:r>
            <a:r>
              <a:rPr lang="de-DE" sz="2000" b="1">
                <a:latin typeface="Avenir Book"/>
              </a:rPr>
              <a:t> </a:t>
            </a:r>
            <a:r>
              <a:rPr lang="de-DE" sz="2000" b="1" err="1">
                <a:latin typeface="Avenir Book"/>
              </a:rPr>
              <a:t>diversity</a:t>
            </a:r>
            <a:endParaRPr lang="de-DE" sz="2000" b="1">
              <a:latin typeface="Avenir Book"/>
            </a:endParaRPr>
          </a:p>
          <a:p>
            <a:r>
              <a:rPr lang="de-DE" sz="2000">
                <a:latin typeface="Avenir Book"/>
              </a:rPr>
              <a:t>Awareness of </a:t>
            </a:r>
            <a:r>
              <a:rPr lang="de-DE" sz="2000" err="1">
                <a:latin typeface="Avenir Book"/>
              </a:rPr>
              <a:t>one‘s</a:t>
            </a:r>
            <a:r>
              <a:rPr lang="de-DE" sz="2000">
                <a:latin typeface="Avenir Book"/>
              </a:rPr>
              <a:t> </a:t>
            </a:r>
            <a:r>
              <a:rPr lang="de-DE" sz="2000" b="1" err="1">
                <a:latin typeface="Avenir Book"/>
              </a:rPr>
              <a:t>own</a:t>
            </a:r>
            <a:r>
              <a:rPr lang="de-DE" sz="2000" b="1">
                <a:latin typeface="Avenir Book"/>
              </a:rPr>
              <a:t> </a:t>
            </a:r>
            <a:r>
              <a:rPr lang="de-DE" sz="2000" b="1" err="1">
                <a:latin typeface="Avenir Book"/>
              </a:rPr>
              <a:t>cultural</a:t>
            </a:r>
            <a:r>
              <a:rPr lang="de-DE" sz="2000" b="1">
                <a:latin typeface="Avenir Book"/>
              </a:rPr>
              <a:t> </a:t>
            </a:r>
            <a:r>
              <a:rPr lang="de-DE" sz="2000" b="1" err="1">
                <a:latin typeface="Avenir Book"/>
              </a:rPr>
              <a:t>situatedness</a:t>
            </a:r>
            <a:r>
              <a:rPr lang="de-DE" sz="2000" b="1">
                <a:latin typeface="Avenir Book"/>
              </a:rPr>
              <a:t> </a:t>
            </a:r>
            <a:r>
              <a:rPr lang="de-DE" sz="2000">
                <a:latin typeface="Avenir Book"/>
              </a:rPr>
              <a:t>and </a:t>
            </a:r>
            <a:r>
              <a:rPr lang="de-DE" sz="2000" err="1">
                <a:latin typeface="Avenir Book"/>
              </a:rPr>
              <a:t>images</a:t>
            </a:r>
            <a:r>
              <a:rPr lang="de-DE" sz="2000">
                <a:latin typeface="Avenir Book"/>
              </a:rPr>
              <a:t> of </a:t>
            </a:r>
            <a:r>
              <a:rPr lang="de-DE" sz="2000" err="1">
                <a:latin typeface="Avenir Book"/>
              </a:rPr>
              <a:t>others</a:t>
            </a:r>
            <a:endParaRPr lang="de-DE" sz="2000">
              <a:latin typeface="Avenir Book"/>
            </a:endParaRPr>
          </a:p>
          <a:p>
            <a:r>
              <a:rPr lang="de-DE" sz="2000" b="1" err="1">
                <a:latin typeface="Avenir Book"/>
              </a:rPr>
              <a:t>Sensitivity</a:t>
            </a:r>
            <a:r>
              <a:rPr lang="de-DE" sz="2000" b="1">
                <a:latin typeface="Avenir Book"/>
              </a:rPr>
              <a:t> for </a:t>
            </a:r>
            <a:r>
              <a:rPr lang="de-DE" sz="2000" b="1" err="1">
                <a:latin typeface="Avenir Book"/>
              </a:rPr>
              <a:t>influences</a:t>
            </a:r>
            <a:r>
              <a:rPr lang="de-DE" sz="2000" b="1">
                <a:latin typeface="Avenir Book"/>
              </a:rPr>
              <a:t> of </a:t>
            </a:r>
            <a:r>
              <a:rPr lang="de-DE" sz="2000" b="1" err="1">
                <a:latin typeface="Avenir Book"/>
              </a:rPr>
              <a:t>asymmetry</a:t>
            </a:r>
            <a:r>
              <a:rPr lang="de-DE" sz="2000" b="1">
                <a:latin typeface="Avenir Book"/>
              </a:rPr>
              <a:t> </a:t>
            </a:r>
            <a:r>
              <a:rPr lang="de-DE" sz="2000">
                <a:latin typeface="Avenir Book"/>
              </a:rPr>
              <a:t>of power </a:t>
            </a:r>
            <a:r>
              <a:rPr lang="de-DE" sz="2000" err="1">
                <a:latin typeface="Avenir Book"/>
              </a:rPr>
              <a:t>as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regards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social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class</a:t>
            </a:r>
            <a:r>
              <a:rPr lang="de-DE" sz="2000">
                <a:latin typeface="Avenir Book"/>
              </a:rPr>
              <a:t>, </a:t>
            </a:r>
            <a:r>
              <a:rPr lang="de-DE" sz="2000" err="1">
                <a:latin typeface="Avenir Book"/>
              </a:rPr>
              <a:t>gender</a:t>
            </a:r>
            <a:r>
              <a:rPr lang="de-DE" sz="2000">
                <a:latin typeface="Avenir Book"/>
              </a:rPr>
              <a:t>, </a:t>
            </a:r>
            <a:r>
              <a:rPr lang="de-DE" sz="2000" err="1">
                <a:latin typeface="Avenir Book"/>
              </a:rPr>
              <a:t>ethnicity</a:t>
            </a:r>
            <a:r>
              <a:rPr lang="de-DE" sz="2000">
                <a:latin typeface="Avenir Book"/>
              </a:rPr>
              <a:t> </a:t>
            </a:r>
          </a:p>
          <a:p>
            <a:r>
              <a:rPr lang="de-DE" sz="2000" err="1">
                <a:latin typeface="Avenir Book"/>
              </a:rPr>
              <a:t>Sensitivity</a:t>
            </a:r>
            <a:r>
              <a:rPr lang="de-DE" sz="2000">
                <a:latin typeface="Avenir Book"/>
              </a:rPr>
              <a:t> for </a:t>
            </a:r>
            <a:r>
              <a:rPr lang="de-DE" sz="2000" b="1" err="1">
                <a:latin typeface="Avenir Book"/>
              </a:rPr>
              <a:t>collective</a:t>
            </a:r>
            <a:r>
              <a:rPr lang="de-DE" sz="2000" b="1">
                <a:latin typeface="Avenir Book"/>
              </a:rPr>
              <a:t> </a:t>
            </a:r>
            <a:r>
              <a:rPr lang="de-DE" sz="2000" b="1" err="1">
                <a:latin typeface="Avenir Book"/>
              </a:rPr>
              <a:t>experiences</a:t>
            </a:r>
            <a:r>
              <a:rPr lang="de-DE" sz="2000" b="1">
                <a:latin typeface="Avenir Book"/>
              </a:rPr>
              <a:t> </a:t>
            </a:r>
            <a:r>
              <a:rPr lang="de-DE" sz="2000">
                <a:latin typeface="Avenir Book"/>
              </a:rPr>
              <a:t>of </a:t>
            </a:r>
            <a:r>
              <a:rPr lang="de-DE" sz="2000" err="1">
                <a:latin typeface="Avenir Book"/>
              </a:rPr>
              <a:t>groups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as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regards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social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class</a:t>
            </a:r>
            <a:r>
              <a:rPr lang="de-DE" sz="2000">
                <a:latin typeface="Avenir Book"/>
              </a:rPr>
              <a:t>, </a:t>
            </a:r>
            <a:r>
              <a:rPr lang="de-DE" sz="2000" err="1">
                <a:latin typeface="Avenir Book"/>
              </a:rPr>
              <a:t>gender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ethnicity</a:t>
            </a:r>
            <a:r>
              <a:rPr lang="de-DE" sz="2000">
                <a:latin typeface="Avenir Book"/>
              </a:rPr>
              <a:t>. </a:t>
            </a:r>
          </a:p>
          <a:p>
            <a:r>
              <a:rPr lang="de-DE" sz="2000" err="1">
                <a:latin typeface="Avenir Book"/>
              </a:rPr>
              <a:t>Sensitivity</a:t>
            </a:r>
            <a:r>
              <a:rPr lang="de-DE" sz="2000">
                <a:latin typeface="Avenir Book"/>
              </a:rPr>
              <a:t> for </a:t>
            </a:r>
            <a:r>
              <a:rPr lang="de-DE" sz="2000" err="1">
                <a:latin typeface="Avenir Book"/>
              </a:rPr>
              <a:t>the</a:t>
            </a:r>
            <a:r>
              <a:rPr lang="de-DE" sz="2000">
                <a:latin typeface="Avenir Book"/>
              </a:rPr>
              <a:t> </a:t>
            </a:r>
            <a:r>
              <a:rPr lang="de-DE" sz="2000" b="1">
                <a:latin typeface="Avenir Book"/>
              </a:rPr>
              <a:t>personal </a:t>
            </a:r>
            <a:r>
              <a:rPr lang="de-DE" sz="2000" b="1" err="1">
                <a:latin typeface="Avenir Book"/>
              </a:rPr>
              <a:t>meaning</a:t>
            </a:r>
            <a:r>
              <a:rPr lang="de-DE" sz="2000" b="1">
                <a:latin typeface="Avenir Book"/>
              </a:rPr>
              <a:t> </a:t>
            </a:r>
            <a:r>
              <a:rPr lang="de-DE" sz="2000">
                <a:latin typeface="Avenir Book"/>
              </a:rPr>
              <a:t>a </a:t>
            </a:r>
            <a:r>
              <a:rPr lang="de-DE" sz="2000" err="1">
                <a:latin typeface="Avenir Book"/>
              </a:rPr>
              <a:t>persons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develops</a:t>
            </a:r>
            <a:r>
              <a:rPr lang="de-DE" sz="2000">
                <a:latin typeface="Avenir Book"/>
              </a:rPr>
              <a:t> for </a:t>
            </a:r>
            <a:r>
              <a:rPr lang="de-DE" sz="2000" err="1">
                <a:latin typeface="Avenir Book"/>
              </a:rPr>
              <a:t>experienced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cultures</a:t>
            </a:r>
            <a:r>
              <a:rPr lang="de-DE" sz="2000">
                <a:latin typeface="Avenir Book"/>
              </a:rPr>
              <a:t>, </a:t>
            </a:r>
            <a:r>
              <a:rPr lang="de-DE" sz="2000" err="1">
                <a:latin typeface="Avenir Book"/>
              </a:rPr>
              <a:t>languages</a:t>
            </a:r>
            <a:r>
              <a:rPr lang="de-DE" sz="2000">
                <a:latin typeface="Avenir Book"/>
              </a:rPr>
              <a:t>, </a:t>
            </a:r>
            <a:r>
              <a:rPr lang="de-DE" sz="2000" err="1">
                <a:latin typeface="Avenir Book"/>
              </a:rPr>
              <a:t>religions</a:t>
            </a:r>
            <a:r>
              <a:rPr lang="de-DE" sz="2000">
                <a:latin typeface="Avenir Book"/>
              </a:rPr>
              <a:t> and </a:t>
            </a:r>
            <a:r>
              <a:rPr lang="de-DE" sz="2000" err="1">
                <a:latin typeface="Avenir Book"/>
              </a:rPr>
              <a:t>experiences</a:t>
            </a:r>
            <a:r>
              <a:rPr lang="de-DE" sz="2000">
                <a:latin typeface="Avenir Book"/>
              </a:rPr>
              <a:t> of </a:t>
            </a:r>
            <a:r>
              <a:rPr lang="de-DE" sz="2000" err="1">
                <a:latin typeface="Avenir Book"/>
              </a:rPr>
              <a:t>discrimination</a:t>
            </a:r>
            <a:r>
              <a:rPr lang="de-DE" sz="2000">
                <a:latin typeface="Avenir Book"/>
              </a:rPr>
              <a:t>.</a:t>
            </a:r>
          </a:p>
          <a:p>
            <a:endParaRPr lang="de-DE"/>
          </a:p>
          <a:p>
            <a:pPr marL="0" indent="0">
              <a:buNone/>
            </a:pPr>
            <a:r>
              <a:rPr lang="de-DE" sz="1600" i="1" err="1"/>
              <a:t>Auernheimer</a:t>
            </a:r>
            <a:r>
              <a:rPr lang="de-DE" sz="1600" i="1"/>
              <a:t>, G. (2016). Einführung in die interkulturelle Pädagogik (8. Auflage.) </a:t>
            </a:r>
            <a:r>
              <a:rPr lang="en-GB" sz="1600" i="1"/>
              <a:t>Wiesbaden: Springer VS, pp. e.g. 118.</a:t>
            </a:r>
            <a:r>
              <a:rPr lang="de-DE"/>
              <a:t> </a:t>
            </a:r>
          </a:p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10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1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communication</a:t>
            </a:r>
            <a:endParaRPr lang="de-DE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err="1">
                <a:latin typeface="Avenir Book"/>
              </a:rPr>
              <a:t>Is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influenced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by</a:t>
            </a:r>
            <a:r>
              <a:rPr lang="de-DE" sz="2200">
                <a:latin typeface="Avenir Book"/>
              </a:rPr>
              <a:t> different </a:t>
            </a:r>
            <a:r>
              <a:rPr lang="de-DE" sz="2200" err="1">
                <a:latin typeface="Avenir Book"/>
              </a:rPr>
              <a:t>cultural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structures</a:t>
            </a:r>
            <a:r>
              <a:rPr lang="de-DE" sz="2200">
                <a:latin typeface="Avenir Book"/>
              </a:rPr>
              <a:t>, e.g. in </a:t>
            </a:r>
            <a:r>
              <a:rPr lang="de-DE" sz="2200" err="1">
                <a:latin typeface="Avenir Book"/>
              </a:rPr>
              <a:t>respect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to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politeness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tabus</a:t>
            </a:r>
            <a:r>
              <a:rPr lang="de-DE" sz="2200">
                <a:latin typeface="Avenir Book"/>
              </a:rPr>
              <a:t> (</a:t>
            </a:r>
            <a:r>
              <a:rPr lang="de-DE" sz="2200" err="1">
                <a:latin typeface="Avenir Book"/>
              </a:rPr>
              <a:t>facial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expression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gestures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eye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contact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intonation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distance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communication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structure</a:t>
            </a:r>
            <a:r>
              <a:rPr lang="de-DE" sz="2200">
                <a:latin typeface="Avenir Book"/>
              </a:rPr>
              <a:t> (</a:t>
            </a:r>
            <a:r>
              <a:rPr lang="de-DE" sz="2200" err="1">
                <a:latin typeface="Avenir Book"/>
              </a:rPr>
              <a:t>change</a:t>
            </a:r>
            <a:r>
              <a:rPr lang="de-DE" sz="2200">
                <a:latin typeface="Avenir Book"/>
              </a:rPr>
              <a:t> of </a:t>
            </a:r>
            <a:r>
              <a:rPr lang="de-DE" sz="2200" err="1">
                <a:latin typeface="Avenir Book"/>
              </a:rPr>
              <a:t>speaker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how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to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start</a:t>
            </a:r>
            <a:r>
              <a:rPr lang="de-DE" sz="2200">
                <a:latin typeface="Avenir Book"/>
              </a:rPr>
              <a:t> a </a:t>
            </a:r>
            <a:r>
              <a:rPr lang="de-DE" sz="2200" err="1">
                <a:latin typeface="Avenir Book"/>
              </a:rPr>
              <a:t>discussion</a:t>
            </a:r>
            <a:r>
              <a:rPr lang="de-DE" sz="2200">
                <a:latin typeface="Avenir Book"/>
              </a:rPr>
              <a:t>)</a:t>
            </a:r>
          </a:p>
          <a:p>
            <a:r>
              <a:rPr lang="de-DE" sz="2200" err="1">
                <a:latin typeface="Avenir Book"/>
              </a:rPr>
              <a:t>Often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asymmetry</a:t>
            </a:r>
            <a:r>
              <a:rPr lang="de-DE" sz="2200">
                <a:latin typeface="Avenir Book"/>
              </a:rPr>
              <a:t> of power: </a:t>
            </a:r>
            <a:r>
              <a:rPr lang="de-DE" sz="2200" err="1">
                <a:latin typeface="Avenir Book"/>
              </a:rPr>
              <a:t>One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person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knows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better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about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communication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habits</a:t>
            </a:r>
            <a:r>
              <a:rPr lang="de-DE" sz="2200">
                <a:latin typeface="Avenir Book"/>
              </a:rPr>
              <a:t> in </a:t>
            </a:r>
            <a:r>
              <a:rPr lang="de-DE" sz="2200" err="1">
                <a:latin typeface="Avenir Book"/>
              </a:rPr>
              <a:t>this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specific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culture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maybe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the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language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can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frame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the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communication</a:t>
            </a:r>
            <a:r>
              <a:rPr lang="de-DE" sz="2200">
                <a:latin typeface="Avenir Book"/>
              </a:rPr>
              <a:t>.</a:t>
            </a:r>
          </a:p>
          <a:p>
            <a:r>
              <a:rPr lang="de-DE" sz="2200" err="1">
                <a:latin typeface="Avenir Book"/>
              </a:rPr>
              <a:t>Is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influenced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by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biographical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collective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experiences</a:t>
            </a:r>
            <a:r>
              <a:rPr lang="de-DE" sz="2200">
                <a:latin typeface="Avenir Book"/>
              </a:rPr>
              <a:t> of </a:t>
            </a:r>
            <a:r>
              <a:rPr lang="de-DE" sz="2200" err="1">
                <a:latin typeface="Avenir Book"/>
              </a:rPr>
              <a:t>the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group</a:t>
            </a:r>
            <a:r>
              <a:rPr lang="de-DE" sz="2200">
                <a:latin typeface="Avenir Book"/>
              </a:rPr>
              <a:t> </a:t>
            </a:r>
          </a:p>
        </p:txBody>
      </p:sp>
      <p:sp>
        <p:nvSpPr>
          <p:cNvPr id="5" name="Rechteck 4"/>
          <p:cNvSpPr/>
          <p:nvPr/>
        </p:nvSpPr>
        <p:spPr>
          <a:xfrm>
            <a:off x="676874" y="5169362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i="1" err="1">
                <a:latin typeface="Avenir Book"/>
              </a:rPr>
              <a:t>Auernheimer</a:t>
            </a:r>
            <a:r>
              <a:rPr lang="de-DE" i="1">
                <a:latin typeface="Avenir Book"/>
              </a:rPr>
              <a:t>, G. (2016). Einführung in die interkulturelle Pädagogik (8. Auflage.) </a:t>
            </a:r>
            <a:r>
              <a:rPr lang="en-GB" i="1">
                <a:latin typeface="Avenir Book"/>
              </a:rPr>
              <a:t>Wiesbaden: Springer VS, pp. e.g. 110.</a:t>
            </a:r>
            <a:r>
              <a:rPr lang="de-DE">
                <a:latin typeface="Avenir Book"/>
              </a:rPr>
              <a:t> 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11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What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culture</a:t>
            </a:r>
            <a:r>
              <a:rPr lang="de-DE">
                <a:latin typeface="Avenir Book"/>
              </a:rPr>
              <a:t>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12</a:t>
            </a:fld>
            <a:endParaRPr lang="es-ES_tradnl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https://www.youtube.com/watch?v=jt2tikGSu98</a:t>
            </a:r>
          </a:p>
        </p:txBody>
      </p:sp>
      <p:pic>
        <p:nvPicPr>
          <p:cNvPr id="2050" name="Picture 2" descr="C:\Users\osh493\AppData\Local\Temp\frame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635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420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err="1">
                <a:latin typeface="Avenir Book"/>
              </a:rPr>
              <a:t>Activity</a:t>
            </a:r>
            <a:r>
              <a:rPr lang="de-DE">
                <a:latin typeface="Avenir Book"/>
              </a:rPr>
              <a:t> 2.1: </a:t>
            </a:r>
            <a:r>
              <a:rPr lang="de-DE" err="1">
                <a:latin typeface="Avenir Book"/>
              </a:rPr>
              <a:t>What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culture</a:t>
            </a:r>
            <a:r>
              <a:rPr lang="de-DE">
                <a:latin typeface="Avenir Book"/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63688" y="1700808"/>
            <a:ext cx="6923112" cy="12355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9600" b="1">
                <a:latin typeface="Avenir Book"/>
              </a:rPr>
              <a:t>Work in Groups</a:t>
            </a:r>
            <a:r>
              <a:rPr lang="de-DE" sz="9600">
                <a:latin typeface="Avenir Book"/>
              </a:rPr>
              <a:t>: </a:t>
            </a:r>
          </a:p>
          <a:p>
            <a:pPr marL="0" indent="0">
              <a:buNone/>
            </a:pPr>
            <a:r>
              <a:rPr lang="de-DE" sz="9600">
                <a:latin typeface="Avenir Book"/>
              </a:rPr>
              <a:t>Write down </a:t>
            </a:r>
            <a:r>
              <a:rPr lang="de-DE" sz="9600" err="1">
                <a:latin typeface="Avenir Book"/>
              </a:rPr>
              <a:t>your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own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definition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of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culture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and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cultural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identity</a:t>
            </a:r>
            <a:r>
              <a:rPr lang="de-DE" sz="9600">
                <a:latin typeface="Avenir Book"/>
              </a:rPr>
              <a:t>.</a:t>
            </a:r>
          </a:p>
          <a:p>
            <a:pPr marL="0" indent="0">
              <a:buNone/>
            </a:pPr>
            <a:r>
              <a:rPr lang="de-DE" sz="9600" err="1">
                <a:latin typeface="Avenir Book"/>
              </a:rPr>
              <a:t>How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is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cultural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identity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formed</a:t>
            </a:r>
            <a:r>
              <a:rPr lang="de-DE" sz="9600">
                <a:latin typeface="Avenir Book"/>
              </a:rPr>
              <a:t>?</a:t>
            </a:r>
          </a:p>
          <a:p>
            <a:pPr marL="0" indent="0">
              <a:buNone/>
            </a:pPr>
            <a:r>
              <a:rPr lang="de-DE" sz="9600" err="1">
                <a:latin typeface="Avenir Book"/>
              </a:rPr>
              <a:t>What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are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important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aspects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of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your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cultural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identity</a:t>
            </a:r>
            <a:r>
              <a:rPr lang="de-DE" sz="9600">
                <a:latin typeface="Avenir Book"/>
              </a:rPr>
              <a:t>?</a:t>
            </a:r>
          </a:p>
          <a:p>
            <a:pPr marL="0" indent="0">
              <a:buNone/>
            </a:pPr>
            <a:endParaRPr lang="de-DE" sz="9600"/>
          </a:p>
          <a:p>
            <a:pPr marL="0" indent="0">
              <a:buNone/>
            </a:pPr>
            <a:endParaRPr lang="de-DE" sz="9600"/>
          </a:p>
          <a:p>
            <a:pPr marL="0" indent="0">
              <a:buNone/>
            </a:pPr>
            <a:endParaRPr lang="de-DE" sz="7400"/>
          </a:p>
          <a:p>
            <a:pPr marL="0" indent="0">
              <a:buNone/>
            </a:pPr>
            <a:endParaRPr lang="de-DE" sz="7400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13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8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94933"/>
            <a:ext cx="1060731" cy="105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5" y="3063403"/>
            <a:ext cx="1060730" cy="103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694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err="1">
                <a:latin typeface="Avenir Book"/>
              </a:rPr>
              <a:t>Activity</a:t>
            </a:r>
            <a:r>
              <a:rPr lang="de-DE">
                <a:latin typeface="Avenir Book"/>
              </a:rPr>
              <a:t> 2.2 : Culture and Cultural </a:t>
            </a:r>
            <a:r>
              <a:rPr lang="de-DE" err="1">
                <a:latin typeface="Avenir Book"/>
              </a:rPr>
              <a:t>identity</a:t>
            </a:r>
            <a:endParaRPr lang="de-DE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63688" y="1700808"/>
            <a:ext cx="6923112" cy="12355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9600" b="1">
                <a:latin typeface="Avenir Book"/>
              </a:rPr>
              <a:t>Work in Groups</a:t>
            </a:r>
            <a:r>
              <a:rPr lang="de-DE" sz="9600">
                <a:latin typeface="Avenir Book"/>
              </a:rPr>
              <a:t>: </a:t>
            </a:r>
          </a:p>
          <a:p>
            <a:pPr marL="0" indent="0">
              <a:buNone/>
            </a:pPr>
            <a:r>
              <a:rPr lang="de-DE" sz="9600">
                <a:latin typeface="Avenir Book"/>
              </a:rPr>
              <a:t>Read </a:t>
            </a:r>
            <a:r>
              <a:rPr lang="de-DE" sz="9600" err="1">
                <a:latin typeface="Avenir Book"/>
              </a:rPr>
              <a:t>the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two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definitions</a:t>
            </a:r>
            <a:r>
              <a:rPr lang="de-DE" sz="9600">
                <a:latin typeface="Avenir Book"/>
              </a:rPr>
              <a:t> in </a:t>
            </a:r>
            <a:r>
              <a:rPr lang="de-DE" sz="9600" err="1">
                <a:latin typeface="Avenir Book"/>
              </a:rPr>
              <a:t>the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handout</a:t>
            </a:r>
            <a:r>
              <a:rPr lang="de-DE" sz="9600">
                <a:latin typeface="Avenir Book"/>
              </a:rPr>
              <a:t> and </a:t>
            </a:r>
            <a:r>
              <a:rPr lang="de-DE" sz="9600" err="1">
                <a:latin typeface="Avenir Book"/>
              </a:rPr>
              <a:t>summarize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important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aspects</a:t>
            </a:r>
            <a:r>
              <a:rPr lang="de-DE" sz="9600">
                <a:latin typeface="Avenir Book"/>
              </a:rPr>
              <a:t> of </a:t>
            </a:r>
            <a:r>
              <a:rPr lang="de-DE" sz="9600" err="1">
                <a:latin typeface="Avenir Book"/>
              </a:rPr>
              <a:t>culture</a:t>
            </a:r>
            <a:r>
              <a:rPr lang="de-DE" sz="9600">
                <a:latin typeface="Avenir Book"/>
              </a:rPr>
              <a:t> and </a:t>
            </a:r>
            <a:r>
              <a:rPr lang="de-DE" sz="9600" err="1">
                <a:latin typeface="Avenir Book"/>
              </a:rPr>
              <a:t>cultural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identity</a:t>
            </a:r>
            <a:r>
              <a:rPr lang="de-DE" sz="9600">
                <a:latin typeface="Avenir Book"/>
              </a:rPr>
              <a:t>.</a:t>
            </a:r>
          </a:p>
          <a:p>
            <a:pPr marL="0" indent="0">
              <a:buNone/>
            </a:pPr>
            <a:r>
              <a:rPr lang="de-DE" sz="9600" err="1">
                <a:latin typeface="Avenir Book"/>
              </a:rPr>
              <a:t>Compare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the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summary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with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your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own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definition</a:t>
            </a:r>
            <a:r>
              <a:rPr lang="de-DE" sz="9600">
                <a:latin typeface="Avenir Book"/>
              </a:rPr>
              <a:t>. </a:t>
            </a:r>
            <a:r>
              <a:rPr lang="de-DE" sz="9600" err="1">
                <a:latin typeface="Avenir Book"/>
              </a:rPr>
              <a:t>What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are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the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differences</a:t>
            </a:r>
            <a:r>
              <a:rPr lang="de-DE" sz="9600">
                <a:latin typeface="Avenir Book"/>
              </a:rPr>
              <a:t>?</a:t>
            </a:r>
          </a:p>
          <a:p>
            <a:pPr marL="0" indent="0">
              <a:buNone/>
            </a:pPr>
            <a:endParaRPr lang="de-DE" sz="7400">
              <a:latin typeface="Avenir Book"/>
            </a:endParaRPr>
          </a:p>
          <a:p>
            <a:pPr marL="0" indent="0">
              <a:buNone/>
            </a:pPr>
            <a:endParaRPr lang="de-DE" sz="7400">
              <a:latin typeface="Avenir Book"/>
            </a:endParaRPr>
          </a:p>
          <a:p>
            <a:pPr marL="0" indent="0">
              <a:buNone/>
            </a:pPr>
            <a:r>
              <a:rPr lang="de-DE" sz="9600" err="1">
                <a:latin typeface="Avenir Book"/>
              </a:rPr>
              <a:t>Afterwards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we</a:t>
            </a:r>
            <a:r>
              <a:rPr lang="de-DE" sz="9600">
                <a:latin typeface="Avenir Book"/>
              </a:rPr>
              <a:t> will </a:t>
            </a:r>
            <a:r>
              <a:rPr lang="de-DE" sz="9600" err="1">
                <a:latin typeface="Avenir Book"/>
              </a:rPr>
              <a:t>briefly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discuss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your</a:t>
            </a:r>
            <a:r>
              <a:rPr lang="de-DE" sz="9600">
                <a:latin typeface="Avenir Book"/>
              </a:rPr>
              <a:t> </a:t>
            </a:r>
            <a:r>
              <a:rPr lang="de-DE" sz="9600" err="1">
                <a:latin typeface="Avenir Book"/>
              </a:rPr>
              <a:t>definitions</a:t>
            </a:r>
            <a:r>
              <a:rPr lang="de-DE" sz="9600">
                <a:latin typeface="Avenir Book"/>
              </a:rPr>
              <a:t>.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14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9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2" y="1879600"/>
            <a:ext cx="810858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0472" y="2698826"/>
            <a:ext cx="810858" cy="74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7" descr="C:\Users\Sophia\AppData\Local\Microsoft\Windows\Temporary Internet Files\Content.Word\3-1_5min_.png.pn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0472" y="4097867"/>
            <a:ext cx="810858" cy="7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41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Activity</a:t>
            </a:r>
            <a:r>
              <a:rPr lang="de-DE">
                <a:latin typeface="Avenir Book"/>
              </a:rPr>
              <a:t> 2.3: </a:t>
            </a:r>
            <a:r>
              <a:rPr lang="de-DE" err="1">
                <a:latin typeface="Avenir Book"/>
              </a:rPr>
              <a:t>Diversity</a:t>
            </a:r>
            <a:endParaRPr lang="de-DE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0858" y="1600200"/>
            <a:ext cx="7215942" cy="4876800"/>
          </a:xfrm>
        </p:spPr>
        <p:txBody>
          <a:bodyPr/>
          <a:lstStyle/>
          <a:p>
            <a:r>
              <a:rPr lang="de-DE" sz="2200">
                <a:latin typeface="Avenir Book"/>
              </a:rPr>
              <a:t>Human </a:t>
            </a:r>
            <a:r>
              <a:rPr lang="de-DE" sz="2200" err="1">
                <a:latin typeface="Avenir Book"/>
              </a:rPr>
              <a:t>beings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are</a:t>
            </a:r>
            <a:r>
              <a:rPr lang="de-DE" sz="2200">
                <a:latin typeface="Avenir Book"/>
              </a:rPr>
              <a:t> different</a:t>
            </a:r>
          </a:p>
          <a:p>
            <a:r>
              <a:rPr lang="de-DE" sz="2200">
                <a:latin typeface="Avenir Book"/>
              </a:rPr>
              <a:t>Not </a:t>
            </a:r>
            <a:r>
              <a:rPr lang="de-DE" sz="2200" err="1">
                <a:latin typeface="Avenir Book"/>
              </a:rPr>
              <a:t>only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regards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their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cultural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background</a:t>
            </a:r>
            <a:r>
              <a:rPr lang="de-DE" sz="2200">
                <a:latin typeface="Avenir Book"/>
              </a:rPr>
              <a:t>, but also </a:t>
            </a:r>
            <a:r>
              <a:rPr lang="de-DE" sz="2200" err="1">
                <a:latin typeface="Avenir Book"/>
              </a:rPr>
              <a:t>as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regards</a:t>
            </a:r>
            <a:r>
              <a:rPr lang="de-DE" sz="2200">
                <a:latin typeface="Avenir Book"/>
              </a:rPr>
              <a:t> for </a:t>
            </a:r>
            <a:r>
              <a:rPr lang="de-DE" sz="2200" err="1">
                <a:latin typeface="Avenir Book"/>
              </a:rPr>
              <a:t>example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their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age</a:t>
            </a:r>
            <a:r>
              <a:rPr lang="de-DE" sz="2200">
                <a:latin typeface="Avenir Book"/>
              </a:rPr>
              <a:t>, </a:t>
            </a:r>
            <a:r>
              <a:rPr lang="de-DE" sz="2200" err="1">
                <a:latin typeface="Avenir Book"/>
              </a:rPr>
              <a:t>their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gender</a:t>
            </a:r>
            <a:r>
              <a:rPr lang="de-DE" sz="2200">
                <a:latin typeface="Avenir Book"/>
              </a:rPr>
              <a:t> …</a:t>
            </a:r>
          </a:p>
          <a:p>
            <a:r>
              <a:rPr lang="de-DE" sz="2200">
                <a:latin typeface="Avenir Book"/>
              </a:rPr>
              <a:t>An </a:t>
            </a:r>
            <a:r>
              <a:rPr lang="de-DE" sz="2200" err="1">
                <a:latin typeface="Avenir Book"/>
              </a:rPr>
              <a:t>important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concept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which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takes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these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aspects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into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account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is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the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concept</a:t>
            </a:r>
            <a:r>
              <a:rPr lang="de-DE" sz="2200">
                <a:latin typeface="Avenir Book"/>
              </a:rPr>
              <a:t> of </a:t>
            </a:r>
            <a:r>
              <a:rPr lang="de-DE" sz="2200" err="1">
                <a:latin typeface="Avenir Book"/>
              </a:rPr>
              <a:t>diversity</a:t>
            </a:r>
            <a:r>
              <a:rPr lang="de-DE" sz="2200">
                <a:latin typeface="Avenir Book"/>
              </a:rPr>
              <a:t>.  </a:t>
            </a:r>
          </a:p>
          <a:p>
            <a:endParaRPr lang="de-DE" sz="2200">
              <a:latin typeface="Avenir Book"/>
            </a:endParaRPr>
          </a:p>
          <a:p>
            <a:pPr marL="0" indent="0">
              <a:buNone/>
            </a:pPr>
            <a:r>
              <a:rPr lang="de-DE" sz="2200">
                <a:latin typeface="Avenir Book"/>
              </a:rPr>
              <a:t>Work in </a:t>
            </a:r>
            <a:r>
              <a:rPr lang="de-DE" sz="2200" err="1">
                <a:latin typeface="Avenir Book"/>
              </a:rPr>
              <a:t>pairs</a:t>
            </a:r>
            <a:r>
              <a:rPr lang="de-DE" sz="2200">
                <a:latin typeface="Avenir Book"/>
              </a:rPr>
              <a:t>. Read </a:t>
            </a:r>
            <a:r>
              <a:rPr lang="de-DE" sz="2200" err="1">
                <a:latin typeface="Avenir Book"/>
              </a:rPr>
              <a:t>explanations</a:t>
            </a:r>
            <a:r>
              <a:rPr lang="de-DE" sz="2200">
                <a:latin typeface="Avenir Book"/>
              </a:rPr>
              <a:t> on </a:t>
            </a:r>
            <a:r>
              <a:rPr lang="de-DE" sz="2200" err="1">
                <a:latin typeface="Avenir Book"/>
              </a:rPr>
              <a:t>diversity</a:t>
            </a:r>
            <a:r>
              <a:rPr lang="de-DE" sz="2200">
                <a:latin typeface="Avenir Book"/>
              </a:rPr>
              <a:t> in </a:t>
            </a:r>
            <a:r>
              <a:rPr lang="de-DE" sz="2200" err="1">
                <a:latin typeface="Avenir Book"/>
              </a:rPr>
              <a:t>the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handout</a:t>
            </a:r>
            <a:r>
              <a:rPr lang="de-DE" sz="2200">
                <a:latin typeface="Avenir Book"/>
              </a:rPr>
              <a:t>.</a:t>
            </a:r>
          </a:p>
          <a:p>
            <a:pPr marL="0" indent="0">
              <a:buNone/>
            </a:pPr>
            <a:r>
              <a:rPr lang="de-DE" sz="2200" err="1">
                <a:latin typeface="Avenir Book"/>
              </a:rPr>
              <a:t>Which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aspects</a:t>
            </a:r>
            <a:r>
              <a:rPr lang="de-DE" sz="2200">
                <a:latin typeface="Avenir Book"/>
              </a:rPr>
              <a:t> of </a:t>
            </a:r>
            <a:r>
              <a:rPr lang="de-DE" sz="2200" err="1">
                <a:latin typeface="Avenir Book"/>
              </a:rPr>
              <a:t>diversity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are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particularly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important</a:t>
            </a:r>
            <a:r>
              <a:rPr lang="de-DE" sz="2200">
                <a:latin typeface="Avenir Book"/>
              </a:rPr>
              <a:t> for </a:t>
            </a:r>
            <a:r>
              <a:rPr lang="de-DE" sz="2200" err="1">
                <a:latin typeface="Avenir Book"/>
              </a:rPr>
              <a:t>science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mathematics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education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why</a:t>
            </a:r>
            <a:r>
              <a:rPr lang="de-DE" sz="2200">
                <a:latin typeface="Avenir Book"/>
              </a:rPr>
              <a:t>?</a:t>
            </a:r>
          </a:p>
          <a:p>
            <a:pPr marL="0" indent="0">
              <a:buNone/>
            </a:pPr>
            <a:endParaRPr lang="de-DE" sz="2200">
              <a:latin typeface="Avenir Book"/>
            </a:endParaRPr>
          </a:p>
          <a:p>
            <a:pPr marL="0" indent="0">
              <a:buNone/>
            </a:pPr>
            <a:r>
              <a:rPr lang="de-DE" sz="2200" err="1">
                <a:latin typeface="Avenir Book"/>
              </a:rPr>
              <a:t>Afterwards</a:t>
            </a:r>
            <a:r>
              <a:rPr lang="de-DE" sz="2200">
                <a:latin typeface="Avenir Book"/>
              </a:rPr>
              <a:t>: Brief </a:t>
            </a:r>
            <a:r>
              <a:rPr lang="de-DE" sz="2200" err="1">
                <a:latin typeface="Avenir Book"/>
              </a:rPr>
              <a:t>discussion</a:t>
            </a:r>
            <a:endParaRPr lang="de-DE" sz="2200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15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9" name="Bild 13" descr="C:\Users\Sophia\AppData\Local\Microsoft\Windows\Temporary Internet Files\Content.Word\4-2_pair_work_.pn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195" y="3684477"/>
            <a:ext cx="676886" cy="6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195" y="4598504"/>
            <a:ext cx="676886" cy="674991"/>
          </a:xfrm>
          <a:prstGeom prst="rect">
            <a:avLst/>
          </a:prstGeom>
        </p:spPr>
      </p:pic>
      <p:pic>
        <p:nvPicPr>
          <p:cNvPr id="11" name="image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195" y="5425895"/>
            <a:ext cx="676886" cy="6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01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600">
                <a:latin typeface="Avenir Book"/>
              </a:rPr>
              <a:t>3. </a:t>
            </a:r>
            <a:r>
              <a:rPr lang="de-DE" sz="3600" err="1">
                <a:latin typeface="Avenir Book"/>
              </a:rPr>
              <a:t>Connecting</a:t>
            </a:r>
            <a:r>
              <a:rPr lang="de-DE" sz="3600">
                <a:latin typeface="Avenir Book"/>
              </a:rPr>
              <a:t> </a:t>
            </a:r>
            <a:r>
              <a:rPr lang="de-DE" sz="3600" err="1">
                <a:latin typeface="Avenir Book"/>
              </a:rPr>
              <a:t>intercultural</a:t>
            </a:r>
            <a:r>
              <a:rPr lang="de-DE" sz="3600">
                <a:latin typeface="Avenir Book"/>
              </a:rPr>
              <a:t> </a:t>
            </a:r>
            <a:r>
              <a:rPr lang="de-DE" sz="3600" err="1">
                <a:latin typeface="Avenir Book"/>
              </a:rPr>
              <a:t>learning</a:t>
            </a:r>
            <a:r>
              <a:rPr lang="de-DE" sz="3600">
                <a:latin typeface="Avenir Book"/>
              </a:rPr>
              <a:t> </a:t>
            </a:r>
            <a:r>
              <a:rPr lang="de-DE" sz="3600" err="1">
                <a:latin typeface="Avenir Book"/>
              </a:rPr>
              <a:t>to</a:t>
            </a:r>
            <a:r>
              <a:rPr lang="de-DE" sz="3600">
                <a:latin typeface="Avenir Book"/>
              </a:rPr>
              <a:t> </a:t>
            </a:r>
            <a:r>
              <a:rPr lang="de-DE" sz="3600" err="1">
                <a:latin typeface="Avenir Book"/>
              </a:rPr>
              <a:t>science</a:t>
            </a:r>
            <a:r>
              <a:rPr lang="de-DE" sz="3600">
                <a:latin typeface="Avenir Book"/>
              </a:rPr>
              <a:t> and </a:t>
            </a:r>
            <a:r>
              <a:rPr lang="de-DE" sz="3600" err="1">
                <a:latin typeface="Avenir Book"/>
              </a:rPr>
              <a:t>mathematics</a:t>
            </a:r>
            <a:r>
              <a:rPr lang="de-DE" sz="3600">
                <a:latin typeface="Avenir Book"/>
              </a:rPr>
              <a:t> </a:t>
            </a:r>
            <a:r>
              <a:rPr lang="de-DE" sz="3600" err="1">
                <a:latin typeface="Avenir Book"/>
              </a:rPr>
              <a:t>education</a:t>
            </a:r>
            <a:endParaRPr lang="de-DE" sz="3600">
              <a:latin typeface="Avenir Book"/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 txBox="1">
            <a:spLocks/>
          </p:cNvSpPr>
          <p:nvPr/>
        </p:nvSpPr>
        <p:spPr>
          <a:xfrm>
            <a:off x="6496050" y="55563"/>
            <a:ext cx="2647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50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07288" cy="990600"/>
          </a:xfrm>
        </p:spPr>
        <p:txBody>
          <a:bodyPr>
            <a:normAutofit fontScale="90000"/>
          </a:bodyPr>
          <a:lstStyle/>
          <a:p>
            <a:r>
              <a:rPr lang="de-DE" sz="3200" err="1">
                <a:latin typeface="Avenir Book"/>
              </a:rPr>
              <a:t>Activity</a:t>
            </a:r>
            <a:r>
              <a:rPr lang="de-DE" sz="3200">
                <a:latin typeface="Avenir Book"/>
              </a:rPr>
              <a:t> 3.1: Science and </a:t>
            </a:r>
            <a:r>
              <a:rPr lang="de-DE" sz="3200" err="1">
                <a:latin typeface="Avenir Book"/>
              </a:rPr>
              <a:t>mathematics</a:t>
            </a:r>
            <a:r>
              <a:rPr lang="de-DE" sz="3200">
                <a:latin typeface="Avenir Book"/>
              </a:rPr>
              <a:t> in different </a:t>
            </a:r>
            <a:r>
              <a:rPr lang="de-DE" sz="3200" err="1">
                <a:latin typeface="Avenir Book"/>
              </a:rPr>
              <a:t>cultures</a:t>
            </a:r>
            <a:endParaRPr lang="de-DE" sz="3200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extend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does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scientific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knowledge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depend</a:t>
            </a:r>
            <a:r>
              <a:rPr lang="de-DE" sz="2400">
                <a:latin typeface="Avenir Book"/>
              </a:rPr>
              <a:t> on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cultural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context</a:t>
            </a:r>
            <a:r>
              <a:rPr lang="de-DE" sz="2400">
                <a:latin typeface="Avenir Book"/>
              </a:rPr>
              <a:t>?</a:t>
            </a:r>
          </a:p>
          <a:p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extend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can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indigenous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peoples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knowledge</a:t>
            </a:r>
            <a:r>
              <a:rPr lang="de-DE" sz="2400">
                <a:latin typeface="Avenir Book"/>
              </a:rPr>
              <a:t> e.g. in Canada, </a:t>
            </a:r>
            <a:r>
              <a:rPr lang="de-DE" sz="2400" err="1">
                <a:latin typeface="Avenir Book"/>
              </a:rPr>
              <a:t>Australia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or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US </a:t>
            </a:r>
            <a:r>
              <a:rPr lang="de-DE" sz="2400" err="1">
                <a:latin typeface="Avenir Book"/>
              </a:rPr>
              <a:t>contribute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science</a:t>
            </a:r>
            <a:r>
              <a:rPr lang="de-DE" sz="2400">
                <a:latin typeface="Avenir Book"/>
              </a:rPr>
              <a:t>?</a:t>
            </a:r>
          </a:p>
          <a:p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are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contributions</a:t>
            </a:r>
            <a:r>
              <a:rPr lang="de-DE" sz="2400">
                <a:latin typeface="Avenir Book"/>
              </a:rPr>
              <a:t> of </a:t>
            </a:r>
            <a:r>
              <a:rPr lang="de-DE" sz="2400" err="1">
                <a:latin typeface="Avenir Book"/>
              </a:rPr>
              <a:t>Arabs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development</a:t>
            </a:r>
            <a:r>
              <a:rPr lang="de-DE" sz="2400">
                <a:latin typeface="Avenir Book"/>
              </a:rPr>
              <a:t> of </a:t>
            </a:r>
            <a:r>
              <a:rPr lang="de-DE" sz="2400" err="1">
                <a:latin typeface="Avenir Book"/>
              </a:rPr>
              <a:t>mathematics</a:t>
            </a:r>
            <a:r>
              <a:rPr lang="de-DE" sz="2400">
                <a:latin typeface="Avenir Book"/>
              </a:rPr>
              <a:t> and </a:t>
            </a:r>
            <a:r>
              <a:rPr lang="de-DE" sz="2400" err="1">
                <a:latin typeface="Avenir Book"/>
              </a:rPr>
              <a:t>science</a:t>
            </a:r>
            <a:r>
              <a:rPr lang="de-DE" sz="2400">
                <a:latin typeface="Avenir Book"/>
              </a:rPr>
              <a:t>?</a:t>
            </a:r>
          </a:p>
        </p:txBody>
      </p:sp>
      <p:pic>
        <p:nvPicPr>
          <p:cNvPr id="4098" name="Picture 2" descr="File:Diversity (1031422308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9" y="4261343"/>
            <a:ext cx="1896335" cy="13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71600" y="5833775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/>
              <a:t>Picture </a:t>
            </a:r>
            <a:r>
              <a:rPr lang="de-DE" sz="1400" i="1" err="1"/>
              <a:t>taken</a:t>
            </a:r>
            <a:r>
              <a:rPr lang="de-DE" sz="1400" i="1"/>
              <a:t> </a:t>
            </a:r>
            <a:r>
              <a:rPr lang="de-DE" sz="1400" i="1" err="1"/>
              <a:t>from</a:t>
            </a:r>
            <a:r>
              <a:rPr lang="de-DE" sz="1400" i="1"/>
              <a:t> Wikimedia </a:t>
            </a:r>
            <a:r>
              <a:rPr lang="de-DE" sz="1400" i="1" err="1"/>
              <a:t>Commons</a:t>
            </a:r>
            <a:r>
              <a:rPr lang="de-DE" sz="1400" i="1"/>
              <a:t>: File:Diversity (10314223086).jpg</a:t>
            </a:r>
          </a:p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131840" y="4730067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Discuss</a:t>
            </a:r>
            <a:r>
              <a:rPr lang="de-DE"/>
              <a:t> in </a:t>
            </a:r>
            <a:r>
              <a:rPr lang="de-DE" err="1"/>
              <a:t>groups</a:t>
            </a:r>
            <a:r>
              <a:rPr lang="de-DE"/>
              <a:t> and </a:t>
            </a:r>
            <a:r>
              <a:rPr lang="de-DE" err="1"/>
              <a:t>write</a:t>
            </a:r>
            <a:r>
              <a:rPr lang="de-DE"/>
              <a:t> down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results</a:t>
            </a:r>
            <a:r>
              <a:rPr lang="de-DE"/>
              <a:t> of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discussion</a:t>
            </a:r>
            <a:r>
              <a:rPr lang="de-DE"/>
              <a:t>!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17</a:t>
            </a:fld>
            <a:endParaRPr lang="es-ES_tradnl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11" name="Imagen 59" descr="/Users/antquearm/Desktop/IncluSMe icons/Icons as JPEG/4-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668" y="4403338"/>
            <a:ext cx="1060731" cy="105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7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4368" y="5265504"/>
            <a:ext cx="676886" cy="674991"/>
          </a:xfrm>
          <a:prstGeom prst="rect">
            <a:avLst/>
          </a:prstGeom>
        </p:spPr>
      </p:pic>
      <p:pic>
        <p:nvPicPr>
          <p:cNvPr id="13" name="image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84368" y="4160137"/>
            <a:ext cx="676886" cy="7093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059483" y="4896172"/>
            <a:ext cx="39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81811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093" y="404664"/>
            <a:ext cx="8229600" cy="990600"/>
          </a:xfrm>
        </p:spPr>
        <p:txBody>
          <a:bodyPr>
            <a:noAutofit/>
          </a:bodyPr>
          <a:lstStyle/>
          <a:p>
            <a:r>
              <a:rPr lang="de-DE" sz="2800" err="1">
                <a:latin typeface="Avenir Book"/>
              </a:rPr>
              <a:t>Activity</a:t>
            </a:r>
            <a:r>
              <a:rPr lang="de-DE" sz="2800">
                <a:latin typeface="Avenir Book"/>
              </a:rPr>
              <a:t> 3.2 - </a:t>
            </a:r>
            <a:r>
              <a:rPr lang="de-DE" sz="2800" err="1">
                <a:latin typeface="Avenir Book"/>
              </a:rPr>
              <a:t>Homework</a:t>
            </a:r>
            <a:r>
              <a:rPr lang="de-DE" sz="2800">
                <a:latin typeface="Avenir Book"/>
              </a:rPr>
              <a:t>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238" y="1244833"/>
            <a:ext cx="7931650" cy="51559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400">
                <a:latin typeface="Avenir Book"/>
              </a:rPr>
              <a:t>Read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following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texts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search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for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more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information</a:t>
            </a:r>
            <a:r>
              <a:rPr lang="de-DE" sz="2400">
                <a:latin typeface="Avenir Book"/>
              </a:rPr>
              <a:t>:</a:t>
            </a:r>
          </a:p>
          <a:p>
            <a:pPr lvl="0"/>
            <a:r>
              <a:rPr lang="en-US" sz="2400" err="1">
                <a:latin typeface="Avenir Book"/>
                <a:hlinkClick r:id="rId2"/>
              </a:rPr>
              <a:t>Medin</a:t>
            </a:r>
            <a:r>
              <a:rPr lang="en-US" sz="2400">
                <a:latin typeface="Avenir Book"/>
              </a:rPr>
              <a:t>, Douglas,  </a:t>
            </a:r>
            <a:r>
              <a:rPr lang="en-US" sz="2400">
                <a:latin typeface="Avenir Book"/>
                <a:hlinkClick r:id="rId3"/>
              </a:rPr>
              <a:t>Lee</a:t>
            </a:r>
            <a:r>
              <a:rPr lang="en-US" sz="2400">
                <a:latin typeface="Avenir Book"/>
              </a:rPr>
              <a:t>, Carol D. &amp; </a:t>
            </a:r>
            <a:r>
              <a:rPr lang="en-US" sz="2400">
                <a:latin typeface="Avenir Book"/>
                <a:hlinkClick r:id="rId4"/>
              </a:rPr>
              <a:t>Bang</a:t>
            </a:r>
            <a:r>
              <a:rPr lang="en-US" sz="2400">
                <a:latin typeface="Avenir Book"/>
              </a:rPr>
              <a:t>, Megan (2014): Point of View Affects How Science Is Done  </a:t>
            </a:r>
            <a:r>
              <a:rPr lang="en-US" sz="2400">
                <a:latin typeface="Avenir Book"/>
                <a:hlinkClick r:id="rId5"/>
              </a:rPr>
              <a:t>https://www.scientificamerican.com/article/point-of-view-affects-how-science-is-done/</a:t>
            </a:r>
            <a:endParaRPr lang="de-DE" sz="2400">
              <a:latin typeface="Avenir Book"/>
            </a:endParaRPr>
          </a:p>
          <a:p>
            <a:pPr lvl="0"/>
            <a:r>
              <a:rPr lang="en-US" sz="2400">
                <a:latin typeface="Avenir Book"/>
                <a:hlinkClick r:id="rId6"/>
              </a:rPr>
              <a:t>Beg</a:t>
            </a:r>
            <a:r>
              <a:rPr lang="en-US" sz="2400">
                <a:latin typeface="Avenir Book"/>
              </a:rPr>
              <a:t>, Muhammad Abdul </a:t>
            </a:r>
            <a:r>
              <a:rPr lang="en-US" sz="2400" err="1">
                <a:latin typeface="Avenir Book"/>
              </a:rPr>
              <a:t>Jabbar</a:t>
            </a:r>
            <a:r>
              <a:rPr lang="en-US" sz="2400">
                <a:latin typeface="Avenir Book"/>
              </a:rPr>
              <a:t>: The Origins of Islamic Science. </a:t>
            </a:r>
            <a:r>
              <a:rPr lang="en-US" sz="2400">
                <a:latin typeface="Avenir Book"/>
                <a:hlinkClick r:id="rId7"/>
              </a:rPr>
              <a:t>http://www.muslimheritage.com/article/origins-islamic-science</a:t>
            </a:r>
            <a:r>
              <a:rPr lang="en-US" sz="2400">
                <a:latin typeface="Avenir Book"/>
              </a:rPr>
              <a:t> (focus on the chapters 2.4 and 3.2)</a:t>
            </a:r>
            <a:endParaRPr lang="de-DE" sz="2400">
              <a:latin typeface="Avenir Book"/>
            </a:endParaRPr>
          </a:p>
          <a:p>
            <a:pPr lvl="0"/>
            <a:r>
              <a:rPr lang="en-US" sz="2400" err="1">
                <a:latin typeface="Avenir Book"/>
              </a:rPr>
              <a:t>Snively</a:t>
            </a:r>
            <a:r>
              <a:rPr lang="en-US" sz="2400">
                <a:latin typeface="Avenir Book"/>
              </a:rPr>
              <a:t>, Gloria &amp; </a:t>
            </a:r>
            <a:r>
              <a:rPr lang="en-US" sz="2400" err="1">
                <a:latin typeface="Avenir Book"/>
              </a:rPr>
              <a:t>Corsiglia</a:t>
            </a:r>
            <a:r>
              <a:rPr lang="en-US" sz="2400">
                <a:latin typeface="Avenir Book"/>
              </a:rPr>
              <a:t>, John (2001). Discovering Indigenous Science: Implications for Science Education. Science Education, 85 (1), pp.6-34. (see below, Reading for activity 3.1 “Indigenous science”)</a:t>
            </a:r>
            <a:endParaRPr lang="de-DE" sz="2400">
              <a:latin typeface="Avenir Book"/>
            </a:endParaRPr>
          </a:p>
          <a:p>
            <a:pPr lvl="0"/>
            <a:r>
              <a:rPr lang="en-US" sz="2400">
                <a:latin typeface="Avenir Book"/>
              </a:rPr>
              <a:t>Search for „History of mathematics“ and „History of science“ in the internet.</a:t>
            </a:r>
            <a:endParaRPr lang="de-DE" sz="2400">
              <a:latin typeface="Avenir Book"/>
            </a:endParaRPr>
          </a:p>
          <a:p>
            <a:endParaRPr lang="de-DE" sz="2400"/>
          </a:p>
          <a:p>
            <a:endParaRPr lang="de-DE" sz="200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18</a:t>
            </a:fld>
            <a:endParaRPr lang="es-ES_tradnl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6" name="Bild 27" descr="C:\Users\Sophia\AppData\Local\Microsoft\Windows\Temporary Internet Files\Content.Word\4-4_group_work_.png.pn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25425" y="1361397"/>
            <a:ext cx="722842" cy="72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50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093" y="404664"/>
            <a:ext cx="8229600" cy="990600"/>
          </a:xfrm>
        </p:spPr>
        <p:txBody>
          <a:bodyPr>
            <a:noAutofit/>
          </a:bodyPr>
          <a:lstStyle/>
          <a:p>
            <a:r>
              <a:rPr lang="de-DE" sz="2800" err="1">
                <a:latin typeface="Avenir Book"/>
              </a:rPr>
              <a:t>Activity</a:t>
            </a:r>
            <a:r>
              <a:rPr lang="de-DE" sz="2800">
                <a:latin typeface="Avenir Book"/>
              </a:rPr>
              <a:t> 3.2 </a:t>
            </a:r>
            <a:r>
              <a:rPr lang="de-DE" sz="2800" err="1">
                <a:latin typeface="Avenir Book"/>
              </a:rPr>
              <a:t>Homework</a:t>
            </a:r>
            <a:endParaRPr lang="de-DE" sz="2800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238" y="1244833"/>
            <a:ext cx="7931650" cy="51559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400" b="1">
                <a:latin typeface="Avenir Book"/>
              </a:rPr>
              <a:t>Task 1</a:t>
            </a:r>
          </a:p>
          <a:p>
            <a:pPr marL="0" indent="0">
              <a:buNone/>
            </a:pPr>
            <a:r>
              <a:rPr lang="de-DE" sz="2400">
                <a:latin typeface="Avenir Book"/>
              </a:rPr>
              <a:t>Work in </a:t>
            </a:r>
            <a:r>
              <a:rPr lang="de-DE" sz="2400" err="1">
                <a:latin typeface="Avenir Book"/>
              </a:rPr>
              <a:t>groups</a:t>
            </a:r>
            <a:r>
              <a:rPr lang="de-DE" sz="2400">
                <a:latin typeface="Avenir Book"/>
              </a:rPr>
              <a:t>. </a:t>
            </a:r>
            <a:r>
              <a:rPr lang="de-DE" sz="2400" err="1">
                <a:latin typeface="Avenir Book"/>
              </a:rPr>
              <a:t>Develop</a:t>
            </a:r>
            <a:r>
              <a:rPr lang="de-DE" sz="2400">
                <a:latin typeface="Avenir Book"/>
              </a:rPr>
              <a:t> a </a:t>
            </a:r>
            <a:r>
              <a:rPr lang="de-DE" sz="2400" err="1">
                <a:latin typeface="Avenir Book"/>
              </a:rPr>
              <a:t>slide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presentations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which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provides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answers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following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questions</a:t>
            </a:r>
            <a:r>
              <a:rPr lang="de-DE" sz="2400">
                <a:latin typeface="Avenir Book"/>
              </a:rPr>
              <a:t>:</a:t>
            </a:r>
          </a:p>
          <a:p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extend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does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scientific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knowledge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depend</a:t>
            </a:r>
            <a:r>
              <a:rPr lang="de-DE" sz="2400">
                <a:latin typeface="Avenir Book"/>
              </a:rPr>
              <a:t> on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cultural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context</a:t>
            </a:r>
            <a:r>
              <a:rPr lang="de-DE" sz="2400">
                <a:latin typeface="Avenir Book"/>
              </a:rPr>
              <a:t>?</a:t>
            </a:r>
          </a:p>
          <a:p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extend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can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indigenous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peoples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knowledge</a:t>
            </a:r>
            <a:r>
              <a:rPr lang="de-DE" sz="2400">
                <a:latin typeface="Avenir Book"/>
              </a:rPr>
              <a:t> e.g. in Canada, </a:t>
            </a:r>
            <a:r>
              <a:rPr lang="de-DE" sz="2400" err="1">
                <a:latin typeface="Avenir Book"/>
              </a:rPr>
              <a:t>Australia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or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US </a:t>
            </a:r>
            <a:r>
              <a:rPr lang="de-DE" sz="2400" err="1">
                <a:latin typeface="Avenir Book"/>
              </a:rPr>
              <a:t>contribute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science</a:t>
            </a:r>
            <a:r>
              <a:rPr lang="de-DE" sz="2400">
                <a:latin typeface="Avenir Book"/>
              </a:rPr>
              <a:t>?</a:t>
            </a:r>
          </a:p>
          <a:p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are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contributions</a:t>
            </a:r>
            <a:r>
              <a:rPr lang="de-DE" sz="2400">
                <a:latin typeface="Avenir Book"/>
              </a:rPr>
              <a:t> of </a:t>
            </a:r>
            <a:r>
              <a:rPr lang="de-DE" sz="2400" err="1">
                <a:latin typeface="Avenir Book"/>
              </a:rPr>
              <a:t>Arabs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development</a:t>
            </a:r>
            <a:r>
              <a:rPr lang="de-DE" sz="2400">
                <a:latin typeface="Avenir Book"/>
              </a:rPr>
              <a:t> of </a:t>
            </a:r>
            <a:r>
              <a:rPr lang="de-DE" sz="2400" err="1">
                <a:latin typeface="Avenir Book"/>
              </a:rPr>
              <a:t>mathematics</a:t>
            </a:r>
            <a:r>
              <a:rPr lang="de-DE" sz="2400">
                <a:latin typeface="Avenir Book"/>
              </a:rPr>
              <a:t> and </a:t>
            </a:r>
            <a:r>
              <a:rPr lang="de-DE" sz="2400" err="1">
                <a:latin typeface="Avenir Book"/>
              </a:rPr>
              <a:t>science</a:t>
            </a:r>
            <a:r>
              <a:rPr lang="de-DE" sz="2400">
                <a:latin typeface="Avenir Book"/>
              </a:rPr>
              <a:t>?</a:t>
            </a:r>
          </a:p>
          <a:p>
            <a:endParaRPr lang="de-DE" sz="2400">
              <a:latin typeface="Avenir Book"/>
            </a:endParaRPr>
          </a:p>
          <a:p>
            <a:pPr marL="0" indent="0">
              <a:buNone/>
            </a:pPr>
            <a:r>
              <a:rPr lang="de-DE" sz="2400" b="1">
                <a:latin typeface="Avenir Book"/>
              </a:rPr>
              <a:t>Task 2</a:t>
            </a:r>
          </a:p>
          <a:p>
            <a:pPr marL="0" indent="0">
              <a:buNone/>
            </a:pPr>
            <a:r>
              <a:rPr lang="de-DE" sz="2400">
                <a:latin typeface="Avenir Book"/>
              </a:rPr>
              <a:t>Read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texts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about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intercultural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pedagogy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and</a:t>
            </a:r>
            <a:r>
              <a:rPr lang="de-DE" sz="2400">
                <a:latin typeface="Avenir Book"/>
              </a:rPr>
              <a:t> multi-</a:t>
            </a:r>
            <a:r>
              <a:rPr lang="de-DE" sz="2400" err="1">
                <a:latin typeface="Avenir Book"/>
              </a:rPr>
              <a:t>cultural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education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combine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this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knowledge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with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your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knowledge</a:t>
            </a:r>
            <a:r>
              <a:rPr lang="de-DE" sz="2400">
                <a:latin typeface="Avenir Book"/>
              </a:rPr>
              <a:t> on </a:t>
            </a:r>
            <a:r>
              <a:rPr lang="de-DE" sz="2400" err="1">
                <a:latin typeface="Avenir Book"/>
              </a:rPr>
              <a:t>science</a:t>
            </a:r>
            <a:r>
              <a:rPr lang="de-DE" sz="2400">
                <a:latin typeface="Avenir Book"/>
              </a:rPr>
              <a:t> in different </a:t>
            </a:r>
            <a:r>
              <a:rPr lang="de-DE" sz="2400" err="1">
                <a:latin typeface="Avenir Book"/>
              </a:rPr>
              <a:t>cultures</a:t>
            </a:r>
            <a:r>
              <a:rPr lang="de-DE" sz="2400">
                <a:latin typeface="Avenir Book"/>
              </a:rPr>
              <a:t>.</a:t>
            </a:r>
          </a:p>
          <a:p>
            <a:pPr marL="0" indent="0">
              <a:buNone/>
            </a:pPr>
            <a:r>
              <a:rPr lang="de-DE" sz="2400" err="1">
                <a:latin typeface="Avenir Book"/>
              </a:rPr>
              <a:t>What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implications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arise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for</a:t>
            </a:r>
            <a:r>
              <a:rPr lang="de-DE" sz="2400">
                <a:latin typeface="Avenir Book"/>
              </a:rPr>
              <a:t> a </a:t>
            </a:r>
            <a:r>
              <a:rPr lang="de-DE" sz="2400" err="1">
                <a:latin typeface="Avenir Book"/>
              </a:rPr>
              <a:t>science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and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mathematics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education</a:t>
            </a:r>
            <a:r>
              <a:rPr lang="de-DE" sz="2400">
                <a:latin typeface="Avenir Book"/>
              </a:rPr>
              <a:t>?</a:t>
            </a:r>
          </a:p>
          <a:p>
            <a:endParaRPr lang="de-DE" sz="2400"/>
          </a:p>
          <a:p>
            <a:endParaRPr lang="de-DE" sz="200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19</a:t>
            </a:fld>
            <a:endParaRPr lang="es-ES_tradnl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12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4" y="4275666"/>
            <a:ext cx="810858" cy="7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4" y="1395264"/>
            <a:ext cx="810858" cy="7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0904" y="2269067"/>
            <a:ext cx="810858" cy="74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0904" y="5147734"/>
            <a:ext cx="810858" cy="74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791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Aims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>
                <a:latin typeface="Avenir Book"/>
              </a:rPr>
              <a:t>Introduction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into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the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topic</a:t>
            </a:r>
            <a:endParaRPr lang="de-DE" dirty="0">
              <a:latin typeface="Avenir Book"/>
            </a:endParaRPr>
          </a:p>
          <a:p>
            <a:r>
              <a:rPr lang="de-DE" dirty="0" err="1">
                <a:latin typeface="Avenir Book"/>
              </a:rPr>
              <a:t>Getting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to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know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important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definitions</a:t>
            </a:r>
            <a:endParaRPr lang="de-DE" dirty="0">
              <a:latin typeface="Avenir Book"/>
            </a:endParaRPr>
          </a:p>
          <a:p>
            <a:r>
              <a:rPr lang="de-DE" dirty="0" err="1">
                <a:latin typeface="Avenir Book"/>
              </a:rPr>
              <a:t>Reflecting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about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once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owns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beliefs</a:t>
            </a:r>
            <a:endParaRPr lang="de-DE" dirty="0">
              <a:latin typeface="Avenir Book"/>
            </a:endParaRPr>
          </a:p>
          <a:p>
            <a:r>
              <a:rPr lang="de-DE" dirty="0" err="1">
                <a:latin typeface="Avenir Book"/>
              </a:rPr>
              <a:t>Connecting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intercultural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learning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to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science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and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maths</a:t>
            </a:r>
            <a:r>
              <a:rPr lang="de-DE" dirty="0">
                <a:latin typeface="Avenir Book"/>
              </a:rPr>
              <a:t> </a:t>
            </a:r>
          </a:p>
          <a:p>
            <a:pPr lvl="1"/>
            <a:r>
              <a:rPr lang="de-DE" dirty="0" err="1">
                <a:latin typeface="Avenir Book"/>
              </a:rPr>
              <a:t>by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giving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concrete</a:t>
            </a:r>
            <a:r>
              <a:rPr lang="de-DE" dirty="0" smtClean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examples</a:t>
            </a:r>
            <a:endParaRPr lang="de-DE" dirty="0">
              <a:latin typeface="Avenir Book"/>
            </a:endParaRPr>
          </a:p>
          <a:p>
            <a:pPr lvl="1"/>
            <a:r>
              <a:rPr lang="de-DE" dirty="0" err="1">
                <a:latin typeface="Avenir Book"/>
              </a:rPr>
              <a:t>by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reflecting</a:t>
            </a:r>
            <a:r>
              <a:rPr lang="de-DE" dirty="0">
                <a:latin typeface="Avenir Book"/>
              </a:rPr>
              <a:t> on </a:t>
            </a:r>
            <a:r>
              <a:rPr lang="de-DE" dirty="0" err="1">
                <a:latin typeface="Avenir Book"/>
              </a:rPr>
              <a:t>important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principles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of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intercultural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science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and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mathematics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education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based</a:t>
            </a:r>
            <a:r>
              <a:rPr lang="de-DE" dirty="0">
                <a:latin typeface="Avenir Book"/>
              </a:rPr>
              <a:t> on </a:t>
            </a:r>
            <a:r>
              <a:rPr lang="de-DE" dirty="0" err="1">
                <a:latin typeface="Avenir Book"/>
              </a:rPr>
              <a:t>these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examples</a:t>
            </a:r>
            <a:endParaRPr lang="de-DE" dirty="0">
              <a:latin typeface="Avenir Book"/>
            </a:endParaRPr>
          </a:p>
          <a:p>
            <a:r>
              <a:rPr lang="de-DE" dirty="0" err="1">
                <a:latin typeface="Avenir Book"/>
              </a:rPr>
              <a:t>Giving</a:t>
            </a:r>
            <a:r>
              <a:rPr lang="de-DE" dirty="0">
                <a:latin typeface="Avenir Book"/>
              </a:rPr>
              <a:t> an </a:t>
            </a:r>
            <a:r>
              <a:rPr lang="de-DE" dirty="0" err="1">
                <a:latin typeface="Avenir Book"/>
              </a:rPr>
              <a:t>outlook</a:t>
            </a:r>
            <a:r>
              <a:rPr lang="de-DE" dirty="0">
                <a:latin typeface="Avenir Book"/>
              </a:rPr>
              <a:t> on </a:t>
            </a:r>
            <a:r>
              <a:rPr lang="de-DE" dirty="0" err="1">
                <a:latin typeface="Avenir Book"/>
              </a:rPr>
              <a:t>the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other</a:t>
            </a:r>
            <a:r>
              <a:rPr lang="de-DE" dirty="0">
                <a:latin typeface="Avenir Book"/>
              </a:rPr>
              <a:t> </a:t>
            </a:r>
            <a:r>
              <a:rPr lang="de-DE" dirty="0" err="1">
                <a:latin typeface="Avenir Book"/>
              </a:rPr>
              <a:t>modules</a:t>
            </a:r>
            <a:endParaRPr lang="de-DE" dirty="0">
              <a:latin typeface="Avenir Book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3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093" y="404664"/>
            <a:ext cx="8229600" cy="990600"/>
          </a:xfrm>
        </p:spPr>
        <p:txBody>
          <a:bodyPr>
            <a:noAutofit/>
          </a:bodyPr>
          <a:lstStyle/>
          <a:p>
            <a:r>
              <a:rPr lang="de-DE" sz="2800" err="1">
                <a:latin typeface="Avenir Book"/>
              </a:rPr>
              <a:t>Activity</a:t>
            </a:r>
            <a:r>
              <a:rPr lang="de-DE" sz="2800">
                <a:latin typeface="Avenir Book"/>
              </a:rPr>
              <a:t> 3.2: </a:t>
            </a:r>
            <a:r>
              <a:rPr lang="de-DE" sz="2800" err="1">
                <a:latin typeface="Avenir Book"/>
              </a:rPr>
              <a:t>Presentation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of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results</a:t>
            </a:r>
            <a:r>
              <a:rPr lang="de-DE" sz="2800">
                <a:latin typeface="Avenir Book"/>
              </a:rPr>
              <a:t> in </a:t>
            </a:r>
            <a:r>
              <a:rPr lang="de-DE" sz="2800" err="1">
                <a:latin typeface="Avenir Book"/>
              </a:rPr>
              <a:t>the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next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seminar</a:t>
            </a:r>
            <a:endParaRPr lang="de-DE" sz="2800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5655" y="1628800"/>
            <a:ext cx="7225495" cy="2764904"/>
          </a:xfrm>
        </p:spPr>
        <p:txBody>
          <a:bodyPr/>
          <a:lstStyle/>
          <a:p>
            <a:r>
              <a:rPr lang="de-DE" sz="2000" err="1">
                <a:latin typeface="Avenir Book"/>
              </a:rPr>
              <a:t>Presentations</a:t>
            </a:r>
            <a:r>
              <a:rPr lang="de-DE" sz="2000">
                <a:latin typeface="Avenir Book"/>
              </a:rPr>
              <a:t> of </a:t>
            </a:r>
            <a:r>
              <a:rPr lang="de-DE" sz="2000" err="1">
                <a:latin typeface="Avenir Book"/>
              </a:rPr>
              <a:t>the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results</a:t>
            </a:r>
            <a:r>
              <a:rPr lang="de-DE" sz="2000">
                <a:latin typeface="Avenir Book"/>
              </a:rPr>
              <a:t> of </a:t>
            </a:r>
            <a:r>
              <a:rPr lang="de-DE" sz="2000" err="1">
                <a:latin typeface="Avenir Book"/>
              </a:rPr>
              <a:t>students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homework</a:t>
            </a:r>
            <a:r>
              <a:rPr lang="de-DE" sz="2000">
                <a:latin typeface="Avenir Book"/>
              </a:rPr>
              <a:t> in </a:t>
            </a:r>
            <a:r>
              <a:rPr lang="de-DE" sz="2000" err="1">
                <a:latin typeface="Avenir Book"/>
              </a:rPr>
              <a:t>the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following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seminar</a:t>
            </a:r>
            <a:r>
              <a:rPr lang="de-DE" sz="2000">
                <a:latin typeface="Avenir Book"/>
              </a:rPr>
              <a:t> and </a:t>
            </a:r>
            <a:r>
              <a:rPr lang="de-DE" sz="2000" err="1">
                <a:latin typeface="Avenir Book"/>
              </a:rPr>
              <a:t>discussion</a:t>
            </a:r>
            <a:endParaRPr lang="de-DE" sz="2000">
              <a:latin typeface="Avenir Book"/>
            </a:endParaRPr>
          </a:p>
          <a:p>
            <a:endParaRPr lang="de-DE" sz="200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20</a:t>
            </a:fld>
            <a:endParaRPr lang="es-ES_tradnl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9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3" y="1645031"/>
            <a:ext cx="810858" cy="7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713" y="2588224"/>
            <a:ext cx="810858" cy="74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078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latin typeface="Avenir Book"/>
              </a:rPr>
              <a:t>Activity</a:t>
            </a:r>
            <a:r>
              <a:rPr lang="de-DE">
                <a:latin typeface="Avenir Book"/>
              </a:rPr>
              <a:t> 3.3: </a:t>
            </a:r>
            <a:r>
              <a:rPr lang="de-DE" err="1">
                <a:latin typeface="Avenir Book"/>
              </a:rPr>
              <a:t>Examples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issues</a:t>
            </a:r>
            <a:r>
              <a:rPr lang="de-DE">
                <a:latin typeface="Avenir Book"/>
              </a:rPr>
              <a:t> in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maths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education</a:t>
            </a:r>
            <a:endParaRPr lang="de-DE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37224" y="1600200"/>
            <a:ext cx="7349575" cy="4876800"/>
          </a:xfrm>
        </p:spPr>
        <p:txBody>
          <a:bodyPr>
            <a:normAutofit lnSpcReduction="10000"/>
          </a:bodyPr>
          <a:lstStyle/>
          <a:p>
            <a:r>
              <a:rPr lang="de-DE" sz="2000">
                <a:latin typeface="Avenir Book"/>
              </a:rPr>
              <a:t>Work in </a:t>
            </a:r>
            <a:r>
              <a:rPr lang="de-DE" sz="2000" err="1">
                <a:latin typeface="Avenir Book"/>
              </a:rPr>
              <a:t>groups</a:t>
            </a:r>
            <a:r>
              <a:rPr lang="de-DE" sz="2000">
                <a:latin typeface="Avenir Book"/>
              </a:rPr>
              <a:t>. Work </a:t>
            </a:r>
            <a:r>
              <a:rPr lang="de-DE" sz="2000" err="1">
                <a:latin typeface="Avenir Book"/>
              </a:rPr>
              <a:t>through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the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examples</a:t>
            </a:r>
            <a:r>
              <a:rPr lang="de-DE" sz="2000">
                <a:latin typeface="Avenir Book"/>
              </a:rPr>
              <a:t> 1 – 5 </a:t>
            </a:r>
            <a:r>
              <a:rPr lang="de-DE" sz="2000" err="1">
                <a:latin typeface="Avenir Book"/>
              </a:rPr>
              <a:t>as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outlined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below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the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examples</a:t>
            </a:r>
            <a:r>
              <a:rPr lang="de-DE" sz="2000">
                <a:latin typeface="Avenir Book"/>
              </a:rPr>
              <a:t>. </a:t>
            </a:r>
          </a:p>
          <a:p>
            <a:endParaRPr lang="de-DE" sz="600">
              <a:latin typeface="Avenir Book"/>
            </a:endParaRPr>
          </a:p>
          <a:p>
            <a:r>
              <a:rPr lang="de-DE" sz="2000" err="1">
                <a:latin typeface="Avenir Book"/>
              </a:rPr>
              <a:t>What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conclusions</a:t>
            </a:r>
            <a:r>
              <a:rPr lang="de-DE" sz="2000">
                <a:latin typeface="Avenir Book"/>
              </a:rPr>
              <a:t> do </a:t>
            </a:r>
            <a:r>
              <a:rPr lang="de-DE" sz="2000" err="1">
                <a:latin typeface="Avenir Book"/>
              </a:rPr>
              <a:t>you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draw</a:t>
            </a:r>
            <a:r>
              <a:rPr lang="de-DE" sz="2000">
                <a:latin typeface="Avenir Book"/>
              </a:rPr>
              <a:t> for a </a:t>
            </a:r>
            <a:r>
              <a:rPr lang="de-DE" sz="2000" err="1">
                <a:latin typeface="Avenir Book"/>
              </a:rPr>
              <a:t>science</a:t>
            </a:r>
            <a:r>
              <a:rPr lang="de-DE" sz="2000">
                <a:latin typeface="Avenir Book"/>
              </a:rPr>
              <a:t> and </a:t>
            </a:r>
            <a:r>
              <a:rPr lang="de-DE" sz="2000" err="1">
                <a:latin typeface="Avenir Book"/>
              </a:rPr>
              <a:t>mathematics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education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which</a:t>
            </a:r>
            <a:r>
              <a:rPr lang="de-DE" sz="2000">
                <a:latin typeface="Avenir Book"/>
              </a:rPr>
              <a:t> </a:t>
            </a:r>
            <a:r>
              <a:rPr lang="de-DE" sz="1800" i="1">
                <a:latin typeface="Avenir Book"/>
              </a:rPr>
              <a:t>(</a:t>
            </a:r>
            <a:r>
              <a:rPr lang="de-DE" sz="1800" i="1" err="1">
                <a:latin typeface="Avenir Book"/>
              </a:rPr>
              <a:t>see</a:t>
            </a:r>
            <a:r>
              <a:rPr lang="de-DE" sz="1800" i="1">
                <a:latin typeface="Avenir Book"/>
              </a:rPr>
              <a:t> </a:t>
            </a:r>
            <a:r>
              <a:rPr lang="de-DE" sz="1800" i="1" err="1">
                <a:latin typeface="Avenir Book"/>
              </a:rPr>
              <a:t>definitions</a:t>
            </a:r>
            <a:r>
              <a:rPr lang="de-DE" sz="1800" i="1">
                <a:latin typeface="Avenir Book"/>
              </a:rPr>
              <a:t> of </a:t>
            </a:r>
            <a:r>
              <a:rPr lang="de-DE" sz="1800" i="1" err="1">
                <a:latin typeface="Avenir Book"/>
              </a:rPr>
              <a:t>intercultural</a:t>
            </a:r>
            <a:r>
              <a:rPr lang="de-DE" sz="1800" i="1">
                <a:latin typeface="Avenir Book"/>
              </a:rPr>
              <a:t> </a:t>
            </a:r>
            <a:r>
              <a:rPr lang="de-DE" sz="1800" i="1" err="1">
                <a:latin typeface="Avenir Book"/>
              </a:rPr>
              <a:t>pedagogy</a:t>
            </a:r>
            <a:r>
              <a:rPr lang="de-DE" sz="1800" i="1">
                <a:latin typeface="Avenir Book"/>
              </a:rPr>
              <a:t> and multi-</a:t>
            </a:r>
            <a:r>
              <a:rPr lang="de-DE" sz="1800" i="1" err="1">
                <a:latin typeface="Avenir Book"/>
              </a:rPr>
              <a:t>perspective</a:t>
            </a:r>
            <a:r>
              <a:rPr lang="de-DE" sz="1800" i="1">
                <a:latin typeface="Avenir Book"/>
              </a:rPr>
              <a:t> </a:t>
            </a:r>
            <a:r>
              <a:rPr lang="de-DE" sz="1800" i="1" err="1">
                <a:latin typeface="Avenir Book"/>
              </a:rPr>
              <a:t>education</a:t>
            </a:r>
            <a:r>
              <a:rPr lang="de-DE" sz="1800" i="1">
                <a:latin typeface="Avenir Book"/>
              </a:rPr>
              <a:t>) …</a:t>
            </a:r>
          </a:p>
          <a:p>
            <a:pPr lvl="1"/>
            <a:r>
              <a:rPr lang="de-DE" sz="1800">
                <a:latin typeface="Avenir Book"/>
              </a:rPr>
              <a:t>Supports all </a:t>
            </a:r>
            <a:r>
              <a:rPr lang="de-DE" sz="1800" err="1">
                <a:latin typeface="Avenir Book"/>
              </a:rPr>
              <a:t>students</a:t>
            </a:r>
            <a:r>
              <a:rPr lang="de-DE" sz="1800">
                <a:latin typeface="Avenir Book"/>
              </a:rPr>
              <a:t> in </a:t>
            </a:r>
            <a:r>
              <a:rPr lang="de-DE" sz="1800" err="1">
                <a:latin typeface="Avenir Book"/>
              </a:rPr>
              <a:t>learning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science</a:t>
            </a:r>
            <a:r>
              <a:rPr lang="de-DE" sz="1800">
                <a:latin typeface="Avenir Book"/>
              </a:rPr>
              <a:t> and </a:t>
            </a:r>
            <a:r>
              <a:rPr lang="de-DE" sz="1800" err="1">
                <a:latin typeface="Avenir Book"/>
              </a:rPr>
              <a:t>mathematics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independently</a:t>
            </a:r>
            <a:r>
              <a:rPr lang="de-DE" sz="1800">
                <a:latin typeface="Avenir Book"/>
              </a:rPr>
              <a:t> of </a:t>
            </a:r>
            <a:r>
              <a:rPr lang="de-DE" sz="1800" err="1">
                <a:latin typeface="Avenir Book"/>
              </a:rPr>
              <a:t>the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cultural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background</a:t>
            </a:r>
            <a:endParaRPr lang="de-DE" sz="1800">
              <a:latin typeface="Avenir Book"/>
            </a:endParaRPr>
          </a:p>
          <a:p>
            <a:pPr lvl="1"/>
            <a:r>
              <a:rPr lang="de-DE" sz="1800" err="1">
                <a:latin typeface="Avenir Book"/>
              </a:rPr>
              <a:t>Promotes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competence</a:t>
            </a:r>
            <a:r>
              <a:rPr lang="de-DE" sz="1800">
                <a:latin typeface="Avenir Book"/>
              </a:rPr>
              <a:t> for </a:t>
            </a:r>
            <a:r>
              <a:rPr lang="de-DE" sz="1800" err="1">
                <a:latin typeface="Avenir Book"/>
              </a:rPr>
              <a:t>intercultural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understanding</a:t>
            </a:r>
            <a:r>
              <a:rPr lang="de-DE" sz="1800">
                <a:latin typeface="Avenir Book"/>
              </a:rPr>
              <a:t> &amp; </a:t>
            </a:r>
            <a:r>
              <a:rPr lang="de-DE" sz="1800" err="1">
                <a:latin typeface="Avenir Book"/>
              </a:rPr>
              <a:t>intercultural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dialogue</a:t>
            </a:r>
            <a:endParaRPr lang="de-DE" sz="1800">
              <a:latin typeface="Avenir Book"/>
            </a:endParaRPr>
          </a:p>
          <a:p>
            <a:pPr lvl="1"/>
            <a:r>
              <a:rPr lang="de-DE" sz="1800" err="1">
                <a:latin typeface="Avenir Book"/>
              </a:rPr>
              <a:t>Respects</a:t>
            </a:r>
            <a:r>
              <a:rPr lang="de-DE" sz="1800">
                <a:latin typeface="Avenir Book"/>
              </a:rPr>
              <a:t> human </a:t>
            </a:r>
            <a:r>
              <a:rPr lang="de-DE" sz="1800" err="1">
                <a:latin typeface="Avenir Book"/>
              </a:rPr>
              <a:t>dignity</a:t>
            </a:r>
            <a:r>
              <a:rPr lang="de-DE" sz="1800">
                <a:latin typeface="Avenir Book"/>
              </a:rPr>
              <a:t> and </a:t>
            </a:r>
            <a:r>
              <a:rPr lang="de-DE" sz="1800" err="1">
                <a:latin typeface="Avenir Book"/>
              </a:rPr>
              <a:t>recognizes</a:t>
            </a:r>
            <a:r>
              <a:rPr lang="de-DE" sz="1800">
                <a:latin typeface="Avenir Book"/>
              </a:rPr>
              <a:t> (</a:t>
            </a:r>
            <a:r>
              <a:rPr lang="de-DE" sz="1800" err="1">
                <a:latin typeface="Avenir Book"/>
              </a:rPr>
              <a:t>cultural</a:t>
            </a:r>
            <a:r>
              <a:rPr lang="de-DE" sz="1800">
                <a:latin typeface="Avenir Book"/>
              </a:rPr>
              <a:t>) </a:t>
            </a:r>
            <a:r>
              <a:rPr lang="de-DE" sz="1800" err="1">
                <a:latin typeface="Avenir Book"/>
              </a:rPr>
              <a:t>diversity</a:t>
            </a:r>
            <a:r>
              <a:rPr lang="de-DE" sz="1800">
                <a:latin typeface="Avenir Book"/>
              </a:rPr>
              <a:t> &amp; </a:t>
            </a:r>
            <a:r>
              <a:rPr lang="de-DE" sz="1800" err="1">
                <a:latin typeface="Avenir Book"/>
              </a:rPr>
              <a:t>awareness</a:t>
            </a:r>
            <a:r>
              <a:rPr lang="de-DE" sz="1800">
                <a:latin typeface="Avenir Book"/>
              </a:rPr>
              <a:t> for </a:t>
            </a:r>
            <a:r>
              <a:rPr lang="de-DE" sz="1800" err="1">
                <a:latin typeface="Avenir Book"/>
              </a:rPr>
              <a:t>inequity</a:t>
            </a:r>
            <a:endParaRPr lang="de-DE" sz="1800">
              <a:latin typeface="Avenir Book"/>
            </a:endParaRPr>
          </a:p>
          <a:p>
            <a:pPr lvl="1"/>
            <a:r>
              <a:rPr lang="de-DE" sz="1800">
                <a:latin typeface="Avenir Book"/>
              </a:rPr>
              <a:t>Takes a </a:t>
            </a:r>
            <a:r>
              <a:rPr lang="de-DE" sz="1800" err="1">
                <a:latin typeface="Avenir Book"/>
              </a:rPr>
              <a:t>multiperspective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approach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to</a:t>
            </a:r>
            <a:r>
              <a:rPr lang="de-DE" sz="1800">
                <a:latin typeface="Avenir Book"/>
              </a:rPr>
              <a:t> </a:t>
            </a:r>
            <a:r>
              <a:rPr lang="de-DE" sz="1800" err="1">
                <a:latin typeface="Avenir Book"/>
              </a:rPr>
              <a:t>science</a:t>
            </a:r>
            <a:r>
              <a:rPr lang="de-DE" sz="1800">
                <a:latin typeface="Avenir Book"/>
              </a:rPr>
              <a:t> and </a:t>
            </a:r>
            <a:r>
              <a:rPr lang="de-DE" sz="1800" err="1">
                <a:latin typeface="Avenir Book"/>
              </a:rPr>
              <a:t>mathematics</a:t>
            </a:r>
            <a:r>
              <a:rPr lang="de-DE" sz="1800">
                <a:latin typeface="Avenir Book"/>
              </a:rPr>
              <a:t>?</a:t>
            </a:r>
          </a:p>
          <a:p>
            <a:pPr lvl="1"/>
            <a:endParaRPr lang="de-DE" sz="600">
              <a:latin typeface="Avenir Book"/>
            </a:endParaRPr>
          </a:p>
          <a:p>
            <a:r>
              <a:rPr lang="de-DE" sz="2000" err="1">
                <a:latin typeface="Avenir Book"/>
              </a:rPr>
              <a:t>Based</a:t>
            </a:r>
            <a:r>
              <a:rPr lang="de-DE" sz="2000">
                <a:latin typeface="Avenir Book"/>
              </a:rPr>
              <a:t> on </a:t>
            </a:r>
            <a:r>
              <a:rPr lang="de-DE" sz="2000" err="1">
                <a:latin typeface="Avenir Book"/>
              </a:rPr>
              <a:t>your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discussion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set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up</a:t>
            </a:r>
            <a:r>
              <a:rPr lang="de-DE" sz="2000">
                <a:latin typeface="Avenir Book"/>
              </a:rPr>
              <a:t> a </a:t>
            </a:r>
            <a:r>
              <a:rPr lang="de-DE" sz="2000" err="1">
                <a:latin typeface="Avenir Book"/>
              </a:rPr>
              <a:t>list</a:t>
            </a:r>
            <a:r>
              <a:rPr lang="de-DE" sz="2000">
                <a:latin typeface="Avenir Book"/>
              </a:rPr>
              <a:t> of </a:t>
            </a:r>
            <a:r>
              <a:rPr lang="de-DE" sz="2000" err="1">
                <a:latin typeface="Avenir Book"/>
              </a:rPr>
              <a:t>important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principles</a:t>
            </a:r>
            <a:r>
              <a:rPr lang="de-DE" sz="2000">
                <a:latin typeface="Avenir Book"/>
              </a:rPr>
              <a:t> for </a:t>
            </a:r>
            <a:r>
              <a:rPr lang="de-DE" sz="2000" err="1">
                <a:latin typeface="Avenir Book"/>
              </a:rPr>
              <a:t>intercultural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science</a:t>
            </a:r>
            <a:r>
              <a:rPr lang="de-DE" sz="2000">
                <a:latin typeface="Avenir Book"/>
              </a:rPr>
              <a:t> and </a:t>
            </a:r>
            <a:r>
              <a:rPr lang="de-DE" sz="2000" err="1">
                <a:latin typeface="Avenir Book"/>
              </a:rPr>
              <a:t>mathematics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education</a:t>
            </a:r>
            <a:r>
              <a:rPr lang="de-DE" sz="2000">
                <a:latin typeface="Avenir Book"/>
              </a:rPr>
              <a:t>. </a:t>
            </a:r>
            <a:r>
              <a:rPr lang="de-DE" sz="2000" err="1">
                <a:latin typeface="Avenir Book"/>
              </a:rPr>
              <a:t>We</a:t>
            </a:r>
            <a:r>
              <a:rPr lang="de-DE" sz="2000">
                <a:latin typeface="Avenir Book"/>
              </a:rPr>
              <a:t> will </a:t>
            </a:r>
            <a:r>
              <a:rPr lang="de-DE" sz="2000" err="1">
                <a:latin typeface="Avenir Book"/>
              </a:rPr>
              <a:t>discuss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this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afterwards</a:t>
            </a:r>
            <a:r>
              <a:rPr lang="de-DE" sz="2000">
                <a:latin typeface="Avenir Book"/>
              </a:rPr>
              <a:t>.</a:t>
            </a:r>
          </a:p>
          <a:p>
            <a:pPr lvl="1"/>
            <a:endParaRPr lang="de-DE" sz="1800">
              <a:latin typeface="Avenir Book"/>
            </a:endParaRPr>
          </a:p>
          <a:p>
            <a:pPr lvl="1"/>
            <a:endParaRPr lang="de-DE" sz="1800">
              <a:latin typeface="Avenir Book"/>
            </a:endParaRPr>
          </a:p>
          <a:p>
            <a:endParaRPr lang="de-DE">
              <a:latin typeface="Avenir Book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4816" y="2924944"/>
            <a:ext cx="101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21</a:t>
            </a:fld>
            <a:endParaRPr lang="es-ES_tradnl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200" y="5416098"/>
            <a:ext cx="101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 </a:t>
            </a:r>
          </a:p>
        </p:txBody>
      </p:sp>
      <p:pic>
        <p:nvPicPr>
          <p:cNvPr id="10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0" y="2171411"/>
            <a:ext cx="728804" cy="69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9710" y="2924944"/>
            <a:ext cx="747514" cy="69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 7" descr="C:\Users\Sophia\AppData\Local\Microsoft\Windows\Temporary Internet Files\Content.Word\3-1_5min_.png.pn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419" y="5376108"/>
            <a:ext cx="710093" cy="69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107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err="1">
                <a:latin typeface="Avenir Book"/>
              </a:rPr>
              <a:t>Examples</a:t>
            </a:r>
            <a:r>
              <a:rPr lang="de-DE" sz="2800">
                <a:latin typeface="Avenir Book"/>
              </a:rPr>
              <a:t> of </a:t>
            </a:r>
            <a:r>
              <a:rPr lang="de-DE" sz="2800" err="1">
                <a:latin typeface="Avenir Book"/>
              </a:rPr>
              <a:t>intercultural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issues</a:t>
            </a:r>
            <a:r>
              <a:rPr lang="de-DE" sz="2800">
                <a:latin typeface="Avenir Book"/>
              </a:rPr>
              <a:t> in </a:t>
            </a:r>
            <a:r>
              <a:rPr lang="de-DE" sz="2800" err="1">
                <a:latin typeface="Avenir Book"/>
              </a:rPr>
              <a:t>science</a:t>
            </a:r>
            <a:r>
              <a:rPr lang="de-DE" sz="2800">
                <a:latin typeface="Avenir Book"/>
              </a:rPr>
              <a:t> and </a:t>
            </a:r>
            <a:r>
              <a:rPr lang="de-DE" sz="2800" err="1">
                <a:latin typeface="Avenir Book"/>
              </a:rPr>
              <a:t>maths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education</a:t>
            </a:r>
            <a:r>
              <a:rPr lang="de-DE" sz="2800">
                <a:latin typeface="Avenir Book"/>
              </a:rPr>
              <a:t> - </a:t>
            </a:r>
            <a:r>
              <a:rPr lang="de-DE" sz="2800" err="1">
                <a:latin typeface="Avenir Book"/>
              </a:rPr>
              <a:t>Example</a:t>
            </a:r>
            <a:r>
              <a:rPr lang="de-DE" sz="2800">
                <a:latin typeface="Avenir Book"/>
              </a:rPr>
              <a:t>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Compare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two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multiplication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algorithms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explain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them</a:t>
            </a:r>
            <a:r>
              <a:rPr lang="de-DE">
                <a:latin typeface="Avenir Book"/>
              </a:rPr>
              <a:t>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22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4" name="Picture 2" descr="D:\Eigene Dateien\Beruf\Pro_InclusMe\Intellectual_Outputs\IO_1\Algorithmen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15" y="2838421"/>
            <a:ext cx="2982170" cy="23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Eigene Dateien\Beruf\Pro_InclusMe\Intellectual_Outputs\IO_1\Algorithmen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47" y="2649737"/>
            <a:ext cx="3083814" cy="40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0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err="1">
                <a:latin typeface="Avenir Book"/>
              </a:rPr>
              <a:t>Examples</a:t>
            </a:r>
            <a:r>
              <a:rPr lang="de-DE" sz="2800">
                <a:latin typeface="Avenir Book"/>
              </a:rPr>
              <a:t> of </a:t>
            </a:r>
            <a:r>
              <a:rPr lang="de-DE" sz="2800" err="1">
                <a:latin typeface="Avenir Book"/>
              </a:rPr>
              <a:t>intercultural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issues</a:t>
            </a:r>
            <a:r>
              <a:rPr lang="de-DE" sz="2800">
                <a:latin typeface="Avenir Book"/>
              </a:rPr>
              <a:t> in </a:t>
            </a:r>
            <a:r>
              <a:rPr lang="de-DE" sz="2800" err="1">
                <a:latin typeface="Avenir Book"/>
              </a:rPr>
              <a:t>science</a:t>
            </a:r>
            <a:r>
              <a:rPr lang="de-DE" sz="2800">
                <a:latin typeface="Avenir Book"/>
              </a:rPr>
              <a:t> and </a:t>
            </a:r>
            <a:r>
              <a:rPr lang="de-DE" sz="2800" err="1">
                <a:latin typeface="Avenir Book"/>
              </a:rPr>
              <a:t>maths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education</a:t>
            </a:r>
            <a:r>
              <a:rPr lang="de-DE" sz="2800">
                <a:latin typeface="Avenir Book"/>
              </a:rPr>
              <a:t> – </a:t>
            </a:r>
            <a:r>
              <a:rPr lang="de-DE" sz="2800" err="1">
                <a:latin typeface="Avenir Book"/>
              </a:rPr>
              <a:t>Example</a:t>
            </a:r>
            <a:r>
              <a:rPr lang="de-DE" sz="2800">
                <a:latin typeface="Avenir Book"/>
              </a:rPr>
              <a:t>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4221088"/>
            <a:ext cx="5904657" cy="11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679947"/>
            <a:ext cx="8208912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err="1">
                <a:latin typeface="Avenir Book"/>
              </a:rPr>
              <a:t>Regarde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ces</a:t>
            </a:r>
            <a:r>
              <a:rPr lang="en-GB" sz="2000">
                <a:latin typeface="Avenir Book"/>
              </a:rPr>
              <a:t> trois </a:t>
            </a:r>
            <a:r>
              <a:rPr lang="en-GB" sz="2000" err="1">
                <a:latin typeface="Avenir Book"/>
              </a:rPr>
              <a:t>objets</a:t>
            </a:r>
            <a:r>
              <a:rPr lang="en-GB" sz="2000">
                <a:latin typeface="Avenir Book"/>
              </a:rPr>
              <a:t>. </a:t>
            </a:r>
          </a:p>
          <a:p>
            <a:r>
              <a:rPr lang="en-GB" sz="2000" err="1">
                <a:latin typeface="Avenir Book"/>
              </a:rPr>
              <a:t>Quel</a:t>
            </a:r>
            <a:r>
              <a:rPr lang="en-GB" sz="2000">
                <a:latin typeface="Avenir Book"/>
              </a:rPr>
              <a:t> objet ne fait pas </a:t>
            </a:r>
            <a:r>
              <a:rPr lang="en-GB" sz="2000" err="1">
                <a:latin typeface="Avenir Book"/>
              </a:rPr>
              <a:t>partie</a:t>
            </a:r>
            <a:r>
              <a:rPr lang="en-GB" sz="2000">
                <a:latin typeface="Avenir Book"/>
              </a:rPr>
              <a:t> de </a:t>
            </a:r>
            <a:r>
              <a:rPr lang="en-GB" sz="2000" err="1">
                <a:latin typeface="Avenir Book"/>
              </a:rPr>
              <a:t>deux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autres</a:t>
            </a:r>
            <a:r>
              <a:rPr lang="en-GB" sz="2000">
                <a:latin typeface="Avenir Book"/>
              </a:rPr>
              <a:t>?</a:t>
            </a:r>
          </a:p>
          <a:p>
            <a:r>
              <a:rPr lang="en-GB" sz="2000" err="1">
                <a:latin typeface="Avenir Book"/>
              </a:rPr>
              <a:t>Definis</a:t>
            </a:r>
            <a:r>
              <a:rPr lang="en-GB" sz="2000">
                <a:latin typeface="Avenir Book"/>
              </a:rPr>
              <a:t> le </a:t>
            </a:r>
            <a:r>
              <a:rPr lang="en-GB" sz="2000" err="1">
                <a:latin typeface="Avenir Book"/>
              </a:rPr>
              <a:t>characteristiques</a:t>
            </a:r>
            <a:r>
              <a:rPr lang="en-GB" sz="2000">
                <a:latin typeface="Avenir Book"/>
              </a:rPr>
              <a:t> qui les </a:t>
            </a:r>
            <a:r>
              <a:rPr lang="en-GB" sz="2000" err="1">
                <a:latin typeface="Avenir Book"/>
              </a:rPr>
              <a:t>deux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ont</a:t>
            </a:r>
            <a:r>
              <a:rPr lang="en-GB" sz="2000">
                <a:latin typeface="Avenir Book"/>
              </a:rPr>
              <a:t> ensemble et le </a:t>
            </a:r>
            <a:r>
              <a:rPr lang="en-GB" sz="2000" err="1">
                <a:latin typeface="Avenir Book"/>
              </a:rPr>
              <a:t>troisieme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n’a</a:t>
            </a:r>
            <a:r>
              <a:rPr lang="en-GB" sz="2000">
                <a:latin typeface="Avenir Book"/>
              </a:rPr>
              <a:t> pas. </a:t>
            </a:r>
          </a:p>
          <a:p>
            <a:r>
              <a:rPr lang="en-GB" sz="2000" err="1">
                <a:latin typeface="Avenir Book"/>
              </a:rPr>
              <a:t>Selectionne</a:t>
            </a:r>
            <a:r>
              <a:rPr lang="en-GB" sz="2000">
                <a:latin typeface="Avenir Book"/>
              </a:rPr>
              <a:t> un </a:t>
            </a:r>
            <a:r>
              <a:rPr lang="en-GB" sz="2000" err="1">
                <a:latin typeface="Avenir Book"/>
              </a:rPr>
              <a:t>autre</a:t>
            </a:r>
            <a:r>
              <a:rPr lang="en-GB" sz="2000">
                <a:latin typeface="Avenir Book"/>
              </a:rPr>
              <a:t> object et encore </a:t>
            </a:r>
            <a:r>
              <a:rPr lang="en-GB" sz="2000" err="1">
                <a:latin typeface="Avenir Book"/>
              </a:rPr>
              <a:t>une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fois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donne</a:t>
            </a:r>
            <a:r>
              <a:rPr lang="en-GB" sz="2000">
                <a:latin typeface="Avenir Book"/>
              </a:rPr>
              <a:t> des raison </a:t>
            </a:r>
            <a:r>
              <a:rPr lang="en-GB" sz="2000" err="1">
                <a:latin typeface="Avenir Book"/>
              </a:rPr>
              <a:t>pourquoi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il</a:t>
            </a:r>
            <a:r>
              <a:rPr lang="en-GB" sz="2000">
                <a:latin typeface="Avenir Book"/>
              </a:rPr>
              <a:t> ne fait pas </a:t>
            </a:r>
            <a:r>
              <a:rPr lang="en-GB" sz="2000" err="1">
                <a:latin typeface="Avenir Book"/>
              </a:rPr>
              <a:t>partie</a:t>
            </a:r>
            <a:r>
              <a:rPr lang="en-GB" sz="2000">
                <a:latin typeface="Avenir Book"/>
              </a:rPr>
              <a:t> de </a:t>
            </a:r>
            <a:r>
              <a:rPr lang="en-GB" sz="2000" err="1">
                <a:latin typeface="Avenir Book"/>
              </a:rPr>
              <a:t>deux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autres</a:t>
            </a:r>
            <a:r>
              <a:rPr lang="en-GB" sz="2000">
                <a:latin typeface="Avenir Book"/>
              </a:rPr>
              <a:t>.</a:t>
            </a:r>
          </a:p>
          <a:p>
            <a:pPr marL="0" indent="0">
              <a:buNone/>
            </a:pPr>
            <a:r>
              <a:rPr lang="en-GB" sz="2000" err="1">
                <a:latin typeface="Avenir Book"/>
              </a:rPr>
              <a:t>Résous</a:t>
            </a:r>
            <a:r>
              <a:rPr lang="en-GB" sz="2000">
                <a:latin typeface="Avenir Book"/>
              </a:rPr>
              <a:t> le </a:t>
            </a:r>
            <a:r>
              <a:rPr lang="en-GB" sz="2000" err="1">
                <a:latin typeface="Avenir Book"/>
              </a:rPr>
              <a:t>problème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en</a:t>
            </a:r>
            <a:r>
              <a:rPr lang="en-GB" sz="2000">
                <a:latin typeface="Avenir Book"/>
              </a:rPr>
              <a:t> </a:t>
            </a:r>
            <a:r>
              <a:rPr lang="en-GB" sz="2000" err="1">
                <a:latin typeface="Avenir Book"/>
              </a:rPr>
              <a:t>francais</a:t>
            </a:r>
            <a:r>
              <a:rPr lang="en-GB" sz="2000">
                <a:latin typeface="Avenir Book"/>
              </a:rPr>
              <a:t>.</a:t>
            </a:r>
          </a:p>
          <a:p>
            <a:pPr marL="0" indent="0">
              <a:buNone/>
            </a:pPr>
            <a:r>
              <a:rPr lang="en-GB" sz="2000">
                <a:latin typeface="Avenir Book"/>
              </a:rPr>
              <a:t/>
            </a:r>
            <a:br>
              <a:rPr lang="en-GB" sz="2000">
                <a:latin typeface="Avenir Book"/>
              </a:rPr>
            </a:br>
            <a:endParaRPr lang="en-GB" sz="2000">
              <a:latin typeface="Avenir Book"/>
            </a:endParaRPr>
          </a:p>
          <a:p>
            <a:pPr marL="0" indent="0">
              <a:buNone/>
            </a:pPr>
            <a:endParaRPr lang="en-GB">
              <a:latin typeface="Avenir Book"/>
            </a:endParaRPr>
          </a:p>
          <a:p>
            <a:pPr marL="0" indent="0">
              <a:buNone/>
            </a:pPr>
            <a:endParaRPr lang="en-GB">
              <a:latin typeface="Avenir Book"/>
            </a:endParaRPr>
          </a:p>
          <a:p>
            <a:pPr marL="0" indent="0">
              <a:buNone/>
            </a:pPr>
            <a:r>
              <a:rPr lang="en-GB" sz="2000" b="1">
                <a:latin typeface="Avenir Book"/>
              </a:rPr>
              <a:t>Reflection</a:t>
            </a:r>
            <a:r>
              <a:rPr lang="en-GB" sz="2000">
                <a:latin typeface="Avenir Book"/>
              </a:rPr>
              <a:t>: How did you feel when trying to solve the problem in French?</a:t>
            </a:r>
            <a:r>
              <a:rPr lang="en-GB" sz="2000"/>
              <a:t/>
            </a:r>
            <a:br>
              <a:rPr lang="en-GB" sz="2000"/>
            </a:br>
            <a:endParaRPr lang="de-DE" sz="20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23</a:t>
            </a:fld>
            <a:endParaRPr lang="es-ES_tradnl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3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72488" cy="1143000"/>
          </a:xfrm>
        </p:spPr>
        <p:txBody>
          <a:bodyPr>
            <a:normAutofit/>
          </a:bodyPr>
          <a:lstStyle/>
          <a:p>
            <a:r>
              <a:rPr lang="de-DE" sz="2800" err="1">
                <a:latin typeface="Avenir Book"/>
              </a:rPr>
              <a:t>Examples</a:t>
            </a:r>
            <a:r>
              <a:rPr lang="de-DE" sz="2800">
                <a:latin typeface="Avenir Book"/>
              </a:rPr>
              <a:t> of </a:t>
            </a:r>
            <a:r>
              <a:rPr lang="de-DE" sz="2800" err="1">
                <a:latin typeface="Avenir Book"/>
              </a:rPr>
              <a:t>intercultural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issues</a:t>
            </a:r>
            <a:r>
              <a:rPr lang="de-DE" sz="2800">
                <a:latin typeface="Avenir Book"/>
              </a:rPr>
              <a:t> in </a:t>
            </a:r>
            <a:r>
              <a:rPr lang="de-DE" sz="2800" err="1">
                <a:latin typeface="Avenir Book"/>
              </a:rPr>
              <a:t>science</a:t>
            </a:r>
            <a:r>
              <a:rPr lang="de-DE" sz="2800">
                <a:latin typeface="Avenir Book"/>
              </a:rPr>
              <a:t> and </a:t>
            </a:r>
            <a:r>
              <a:rPr lang="de-DE" sz="2800" err="1">
                <a:latin typeface="Avenir Book"/>
              </a:rPr>
              <a:t>maths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education</a:t>
            </a:r>
            <a:r>
              <a:rPr lang="de-DE" sz="2800">
                <a:latin typeface="Avenir Book"/>
              </a:rPr>
              <a:t> – </a:t>
            </a:r>
            <a:r>
              <a:rPr lang="de-DE" sz="2800" err="1">
                <a:latin typeface="Avenir Book"/>
              </a:rPr>
              <a:t>Example</a:t>
            </a:r>
            <a:r>
              <a:rPr lang="de-DE" sz="2800">
                <a:latin typeface="Avenir Book"/>
              </a:rPr>
              <a:t> 3</a:t>
            </a:r>
            <a:endParaRPr lang="de-DE" altLang="de-DE" sz="2800">
              <a:latin typeface="Avenir Book"/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995936" y="1268760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Avenir Book"/>
              </a:rPr>
              <a:t>Anika </a:t>
            </a:r>
            <a:r>
              <a:rPr lang="de-DE" altLang="de-DE" sz="1400" err="1">
                <a:latin typeface="Avenir Book"/>
              </a:rPr>
              <a:t>wants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to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go</a:t>
            </a:r>
            <a:r>
              <a:rPr lang="de-DE" altLang="de-DE" sz="1400">
                <a:latin typeface="Avenir Book"/>
              </a:rPr>
              <a:t> on </a:t>
            </a:r>
            <a:r>
              <a:rPr lang="de-DE" altLang="de-DE" sz="1400" err="1">
                <a:latin typeface="Avenir Book"/>
              </a:rPr>
              <a:t>summer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holiday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with</a:t>
            </a:r>
            <a:r>
              <a:rPr lang="de-DE" altLang="de-DE" sz="1400">
                <a:latin typeface="Avenir Book"/>
              </a:rPr>
              <a:t> her </a:t>
            </a:r>
            <a:r>
              <a:rPr lang="de-DE" altLang="de-DE" sz="1400" err="1">
                <a:latin typeface="Avenir Book"/>
              </a:rPr>
              <a:t>parents</a:t>
            </a:r>
            <a:r>
              <a:rPr lang="de-DE" altLang="de-DE" sz="1400">
                <a:latin typeface="Avenir Book"/>
              </a:rPr>
              <a:t>. </a:t>
            </a:r>
            <a:r>
              <a:rPr lang="de-DE" altLang="de-DE" sz="1400" err="1">
                <a:latin typeface="Avenir Book"/>
              </a:rPr>
              <a:t>It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is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quite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hot</a:t>
            </a:r>
            <a:r>
              <a:rPr lang="de-DE" altLang="de-DE" sz="1400">
                <a:latin typeface="Avenir Book"/>
              </a:rPr>
              <a:t> outside. </a:t>
            </a:r>
            <a:r>
              <a:rPr lang="de-DE" altLang="de-DE" sz="1400" err="1">
                <a:latin typeface="Avenir Book"/>
              </a:rPr>
              <a:t>Unfortunately</a:t>
            </a:r>
            <a:r>
              <a:rPr lang="de-DE" altLang="de-DE" sz="1400">
                <a:latin typeface="Avenir Book"/>
              </a:rPr>
              <a:t>, </a:t>
            </a:r>
            <a:r>
              <a:rPr lang="de-DE" altLang="de-DE" sz="1400" err="1">
                <a:latin typeface="Avenir Book"/>
              </a:rPr>
              <a:t>they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have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been</a:t>
            </a:r>
            <a:r>
              <a:rPr lang="de-DE" altLang="de-DE" sz="1400">
                <a:latin typeface="Avenir Book"/>
              </a:rPr>
              <a:t> stuck in a </a:t>
            </a:r>
            <a:r>
              <a:rPr lang="de-DE" altLang="de-DE" sz="1400" err="1">
                <a:latin typeface="Avenir Book"/>
              </a:rPr>
              <a:t>traffic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jam</a:t>
            </a:r>
            <a:r>
              <a:rPr lang="de-DE" altLang="de-DE" sz="1400">
                <a:latin typeface="Avenir Book"/>
              </a:rPr>
              <a:t> for </a:t>
            </a:r>
            <a:r>
              <a:rPr lang="de-DE" altLang="de-DE" sz="1400" err="1">
                <a:latin typeface="Avenir Book"/>
              </a:rPr>
              <a:t>hours</a:t>
            </a:r>
            <a:r>
              <a:rPr lang="de-DE" altLang="de-DE" sz="1400">
                <a:latin typeface="Avenir Book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Avenir Book"/>
              </a:rPr>
              <a:t>The </a:t>
            </a:r>
            <a:r>
              <a:rPr lang="de-DE" altLang="de-DE" sz="1400" err="1">
                <a:latin typeface="Avenir Book"/>
              </a:rPr>
              <a:t>radio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informs</a:t>
            </a:r>
            <a:r>
              <a:rPr lang="de-DE" altLang="de-DE" sz="1400">
                <a:latin typeface="Avenir Book"/>
              </a:rPr>
              <a:t> Anika </a:t>
            </a:r>
            <a:r>
              <a:rPr lang="de-DE" altLang="de-DE" sz="1400" err="1">
                <a:latin typeface="Avenir Book"/>
              </a:rPr>
              <a:t>that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the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traffic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jam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has</a:t>
            </a:r>
            <a:r>
              <a:rPr lang="de-DE" altLang="de-DE" sz="1400">
                <a:latin typeface="Avenir Book"/>
              </a:rPr>
              <a:t> a </a:t>
            </a:r>
            <a:r>
              <a:rPr lang="de-DE" altLang="de-DE" sz="1400" err="1">
                <a:latin typeface="Avenir Book"/>
              </a:rPr>
              <a:t>length</a:t>
            </a:r>
            <a:r>
              <a:rPr lang="de-DE" altLang="de-DE" sz="1400">
                <a:latin typeface="Avenir Book"/>
              </a:rPr>
              <a:t> of 20 km.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Avenir Book"/>
              </a:rPr>
              <a:t>Anika </a:t>
            </a:r>
            <a:r>
              <a:rPr lang="de-DE" altLang="de-DE" sz="1400" err="1">
                <a:latin typeface="Avenir Book"/>
              </a:rPr>
              <a:t>is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thirsty</a:t>
            </a:r>
            <a:r>
              <a:rPr lang="de-DE" altLang="de-DE" sz="1400">
                <a:latin typeface="Avenir Book"/>
              </a:rPr>
              <a:t>, but at a </a:t>
            </a:r>
            <a:r>
              <a:rPr lang="de-DE" altLang="de-DE" sz="1400" err="1">
                <a:latin typeface="Avenir Book"/>
              </a:rPr>
              <a:t>certain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point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somebody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from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the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red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cross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turns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up</a:t>
            </a:r>
            <a:r>
              <a:rPr lang="de-DE" altLang="de-DE" sz="1400">
                <a:latin typeface="Avenir Book"/>
              </a:rPr>
              <a:t> and </a:t>
            </a:r>
            <a:r>
              <a:rPr lang="de-DE" altLang="de-DE" sz="1400" err="1">
                <a:latin typeface="Avenir Book"/>
              </a:rPr>
              <a:t>brings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water</a:t>
            </a:r>
            <a:r>
              <a:rPr lang="de-DE" altLang="de-DE" sz="1400">
                <a:latin typeface="Avenir Book"/>
              </a:rPr>
              <a:t> for all </a:t>
            </a:r>
            <a:r>
              <a:rPr lang="de-DE" altLang="de-DE" sz="1400" err="1">
                <a:latin typeface="Avenir Book"/>
              </a:rPr>
              <a:t>the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persons</a:t>
            </a:r>
            <a:r>
              <a:rPr lang="de-DE" altLang="de-DE" sz="1400">
                <a:latin typeface="Avenir Book"/>
              </a:rPr>
              <a:t> in </a:t>
            </a:r>
            <a:r>
              <a:rPr lang="de-DE" altLang="de-DE" sz="1400" err="1">
                <a:latin typeface="Avenir Book"/>
              </a:rPr>
              <a:t>the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traffic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jam</a:t>
            </a:r>
            <a:r>
              <a:rPr lang="de-DE" altLang="de-DE" sz="1400">
                <a:latin typeface="Avenir Book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latin typeface="Avenir Book"/>
              </a:rPr>
              <a:t>For </a:t>
            </a:r>
            <a:r>
              <a:rPr lang="de-DE" altLang="de-DE" sz="1400" err="1">
                <a:latin typeface="Avenir Book"/>
              </a:rPr>
              <a:t>how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many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persons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the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red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cross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needs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to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provide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water</a:t>
            </a:r>
            <a:r>
              <a:rPr lang="de-DE" altLang="de-DE" sz="1400">
                <a:latin typeface="Avenir Book"/>
              </a:rPr>
              <a:t> in a </a:t>
            </a:r>
            <a:r>
              <a:rPr lang="de-DE" altLang="de-DE" sz="1400" err="1">
                <a:latin typeface="Avenir Book"/>
              </a:rPr>
              <a:t>traffic</a:t>
            </a:r>
            <a:r>
              <a:rPr lang="de-DE" altLang="de-DE" sz="1400">
                <a:latin typeface="Avenir Book"/>
              </a:rPr>
              <a:t> </a:t>
            </a:r>
            <a:r>
              <a:rPr lang="de-DE" altLang="de-DE" sz="1400" err="1">
                <a:latin typeface="Avenir Book"/>
              </a:rPr>
              <a:t>jam</a:t>
            </a:r>
            <a:r>
              <a:rPr lang="de-DE" altLang="de-DE" sz="1400">
                <a:latin typeface="Avenir Book"/>
              </a:rPr>
              <a:t> of such a </a:t>
            </a:r>
            <a:r>
              <a:rPr lang="de-DE" altLang="de-DE" sz="1400" err="1">
                <a:latin typeface="Avenir Book"/>
              </a:rPr>
              <a:t>length</a:t>
            </a:r>
            <a:r>
              <a:rPr lang="de-DE" altLang="de-DE" sz="1400">
                <a:latin typeface="Avenir Book"/>
              </a:rPr>
              <a:t>?</a:t>
            </a:r>
          </a:p>
        </p:txBody>
      </p:sp>
      <p:pic>
        <p:nvPicPr>
          <p:cNvPr id="7170" name="Picture 2" descr="D:\MSI_Bilder\Bilder_Privat\2015_2016\160808_Tansania\Olympus\P8280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29810"/>
            <a:ext cx="3675900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79512" y="1268760"/>
            <a:ext cx="8208912" cy="2664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11560" y="432981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latin typeface="Avenir Book"/>
              </a:rPr>
              <a:t>What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difficulties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might</a:t>
            </a:r>
            <a:r>
              <a:rPr lang="de-DE">
                <a:latin typeface="Avenir Book"/>
              </a:rPr>
              <a:t> a </a:t>
            </a:r>
            <a:r>
              <a:rPr lang="de-DE" err="1">
                <a:latin typeface="Avenir Book"/>
              </a:rPr>
              <a:t>student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from</a:t>
            </a:r>
            <a:r>
              <a:rPr lang="de-DE">
                <a:latin typeface="Avenir Book"/>
              </a:rPr>
              <a:t> Tansania </a:t>
            </a:r>
            <a:r>
              <a:rPr lang="de-DE" err="1">
                <a:latin typeface="Avenir Book"/>
              </a:rPr>
              <a:t>have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task</a:t>
            </a:r>
            <a:r>
              <a:rPr lang="de-DE">
                <a:latin typeface="Avenir Book"/>
              </a:rPr>
              <a:t>?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24</a:t>
            </a:fld>
            <a:endParaRPr lang="es-ES_tradnl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9044" bIns="205675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9044" bIns="205675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9044" bIns="205675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0" y="1473548"/>
            <a:ext cx="29622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16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err="1">
                <a:latin typeface="Avenir Book"/>
              </a:rPr>
              <a:t>Examples</a:t>
            </a:r>
            <a:r>
              <a:rPr lang="de-DE" sz="2800">
                <a:latin typeface="Avenir Book"/>
              </a:rPr>
              <a:t> of </a:t>
            </a:r>
            <a:r>
              <a:rPr lang="de-DE" sz="2800" err="1">
                <a:latin typeface="Avenir Book"/>
              </a:rPr>
              <a:t>intercultural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issues</a:t>
            </a:r>
            <a:r>
              <a:rPr lang="de-DE" sz="2800">
                <a:latin typeface="Avenir Book"/>
              </a:rPr>
              <a:t> in </a:t>
            </a:r>
            <a:r>
              <a:rPr lang="de-DE" sz="2800" err="1">
                <a:latin typeface="Avenir Book"/>
              </a:rPr>
              <a:t>science</a:t>
            </a:r>
            <a:r>
              <a:rPr lang="de-DE" sz="2800">
                <a:latin typeface="Avenir Book"/>
              </a:rPr>
              <a:t> and </a:t>
            </a:r>
            <a:r>
              <a:rPr lang="de-DE" sz="2800" err="1">
                <a:latin typeface="Avenir Book"/>
              </a:rPr>
              <a:t>maths</a:t>
            </a:r>
            <a:r>
              <a:rPr lang="de-DE" sz="2800">
                <a:latin typeface="Avenir Book"/>
              </a:rPr>
              <a:t> </a:t>
            </a:r>
            <a:r>
              <a:rPr lang="de-DE" sz="2800" err="1">
                <a:latin typeface="Avenir Book"/>
              </a:rPr>
              <a:t>education</a:t>
            </a:r>
            <a:r>
              <a:rPr lang="de-DE" sz="2800">
                <a:latin typeface="Avenir Book"/>
              </a:rPr>
              <a:t> – </a:t>
            </a:r>
            <a:r>
              <a:rPr lang="de-DE" sz="2800" err="1">
                <a:latin typeface="Avenir Book"/>
              </a:rPr>
              <a:t>Example</a:t>
            </a:r>
            <a:r>
              <a:rPr lang="de-DE" sz="2800">
                <a:latin typeface="Avenir Book"/>
              </a:rPr>
              <a:t> 4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444208" y="2846659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latin typeface="Avenir Book"/>
              </a:rPr>
              <a:t>Biology</a:t>
            </a:r>
            <a:r>
              <a:rPr lang="de-DE">
                <a:latin typeface="Avenir Book"/>
              </a:rPr>
              <a:t>:</a:t>
            </a:r>
          </a:p>
          <a:p>
            <a:endParaRPr lang="de-DE">
              <a:latin typeface="Avenir Book"/>
            </a:endParaRPr>
          </a:p>
          <a:p>
            <a:r>
              <a:rPr lang="de-DE" err="1">
                <a:latin typeface="Avenir Book"/>
              </a:rPr>
              <a:t>Why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might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this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ecological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pyramid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be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challenging</a:t>
            </a:r>
            <a:r>
              <a:rPr lang="de-DE">
                <a:latin typeface="Avenir Book"/>
              </a:rPr>
              <a:t> for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from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certain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regions</a:t>
            </a:r>
            <a:r>
              <a:rPr lang="de-DE">
                <a:latin typeface="Avenir Book"/>
              </a:rPr>
              <a:t> in </a:t>
            </a:r>
            <a:r>
              <a:rPr lang="de-DE" err="1">
                <a:latin typeface="Avenir Book"/>
              </a:rPr>
              <a:t>Africa</a:t>
            </a:r>
            <a:r>
              <a:rPr lang="de-DE">
                <a:latin typeface="Avenir Book"/>
              </a:rPr>
              <a:t>?</a:t>
            </a:r>
          </a:p>
        </p:txBody>
      </p:sp>
      <p:sp>
        <p:nvSpPr>
          <p:cNvPr id="6" name="Gleichschenkliges Dreieck 5"/>
          <p:cNvSpPr/>
          <p:nvPr/>
        </p:nvSpPr>
        <p:spPr>
          <a:xfrm>
            <a:off x="1691680" y="1641107"/>
            <a:ext cx="4392488" cy="3888432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>
            <a:off x="2098561" y="4869160"/>
            <a:ext cx="36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95736" y="5013176"/>
            <a:ext cx="350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10,000 </a:t>
            </a:r>
            <a:r>
              <a:rPr lang="de-DE" err="1"/>
              <a:t>Freshwater</a:t>
            </a:r>
            <a:r>
              <a:rPr lang="de-DE"/>
              <a:t> </a:t>
            </a:r>
            <a:r>
              <a:rPr lang="de-DE" err="1"/>
              <a:t>shrimp</a:t>
            </a:r>
            <a:endParaRPr lang="de-DE"/>
          </a:p>
        </p:txBody>
      </p:sp>
      <p:cxnSp>
        <p:nvCxnSpPr>
          <p:cNvPr id="11" name="Gerade Verbindung 10"/>
          <p:cNvCxnSpPr/>
          <p:nvPr/>
        </p:nvCxnSpPr>
        <p:spPr>
          <a:xfrm>
            <a:off x="2483768" y="4221088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451618" y="43651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1000 </a:t>
            </a:r>
            <a:r>
              <a:rPr lang="de-DE" err="1"/>
              <a:t>Bleak</a:t>
            </a:r>
            <a:endParaRPr lang="de-DE"/>
          </a:p>
        </p:txBody>
      </p:sp>
      <p:cxnSp>
        <p:nvCxnSpPr>
          <p:cNvPr id="14" name="Gerade Verbindung 13"/>
          <p:cNvCxnSpPr/>
          <p:nvPr/>
        </p:nvCxnSpPr>
        <p:spPr>
          <a:xfrm>
            <a:off x="2843808" y="3496112"/>
            <a:ext cx="2142238" cy="139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3275856" y="2780928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919670" y="37331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100 </a:t>
            </a:r>
            <a:r>
              <a:rPr lang="de-DE" err="1"/>
              <a:t>Perch</a:t>
            </a:r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023828" y="314057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10 Northern Pike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11860" y="244237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1 </a:t>
            </a:r>
            <a:r>
              <a:rPr lang="de-DE" sz="1600" err="1"/>
              <a:t>Osprey</a:t>
            </a:r>
            <a:endParaRPr lang="de-DE" sz="16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25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72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err="1"/>
              <a:t>Examples</a:t>
            </a:r>
            <a:r>
              <a:rPr lang="de-DE" sz="2800"/>
              <a:t> of </a:t>
            </a:r>
            <a:r>
              <a:rPr lang="de-DE" sz="2800" err="1"/>
              <a:t>intercultural</a:t>
            </a:r>
            <a:r>
              <a:rPr lang="de-DE" sz="2800"/>
              <a:t> </a:t>
            </a:r>
            <a:r>
              <a:rPr lang="de-DE" sz="2800" err="1"/>
              <a:t>issues</a:t>
            </a:r>
            <a:r>
              <a:rPr lang="de-DE" sz="2800"/>
              <a:t> in </a:t>
            </a:r>
            <a:r>
              <a:rPr lang="de-DE" sz="2800" err="1"/>
              <a:t>science</a:t>
            </a:r>
            <a:r>
              <a:rPr lang="de-DE" sz="2800"/>
              <a:t> and </a:t>
            </a:r>
            <a:r>
              <a:rPr lang="de-DE" sz="2800" err="1"/>
              <a:t>maths</a:t>
            </a:r>
            <a:r>
              <a:rPr lang="de-DE" sz="2800"/>
              <a:t> </a:t>
            </a:r>
            <a:r>
              <a:rPr lang="de-DE" sz="2800" err="1"/>
              <a:t>education</a:t>
            </a:r>
            <a:r>
              <a:rPr lang="de-DE" sz="2800"/>
              <a:t> – </a:t>
            </a:r>
            <a:r>
              <a:rPr lang="de-DE" sz="2800" err="1"/>
              <a:t>Example</a:t>
            </a:r>
            <a:r>
              <a:rPr lang="de-DE" sz="2800"/>
              <a:t> 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err="1"/>
              <a:t>Mathematical</a:t>
            </a:r>
            <a:r>
              <a:rPr lang="de-DE"/>
              <a:t> </a:t>
            </a:r>
            <a:r>
              <a:rPr lang="de-DE" err="1"/>
              <a:t>task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Tanzania</a:t>
            </a:r>
            <a:r>
              <a:rPr lang="de-DE"/>
              <a:t>, </a:t>
            </a:r>
            <a:r>
              <a:rPr lang="de-DE" err="1"/>
              <a:t>class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students</a:t>
            </a:r>
            <a:r>
              <a:rPr lang="de-DE"/>
              <a:t> </a:t>
            </a:r>
            <a:r>
              <a:rPr lang="de-DE" err="1"/>
              <a:t>age</a:t>
            </a:r>
            <a:r>
              <a:rPr lang="de-DE"/>
              <a:t> 14.</a:t>
            </a:r>
          </a:p>
        </p:txBody>
      </p:sp>
      <p:pic>
        <p:nvPicPr>
          <p:cNvPr id="9218" name="Picture 2" descr="D:\MSI_Bilder\Bilder_Privat\2015_2016\160808_Tansania\Panasonic\P10105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46633" r="27197" b="19077"/>
          <a:stretch/>
        </p:blipFill>
        <p:spPr bwMode="auto">
          <a:xfrm>
            <a:off x="620736" y="2780928"/>
            <a:ext cx="5987307" cy="26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95279" y="573325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Solve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task</a:t>
            </a:r>
            <a:r>
              <a:rPr lang="de-DE"/>
              <a:t> in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26</a:t>
            </a:fld>
            <a:endParaRPr lang="es-ES_tradnl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9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err="1"/>
              <a:t>Examples</a:t>
            </a:r>
            <a:r>
              <a:rPr lang="de-DE" sz="3200"/>
              <a:t> of </a:t>
            </a:r>
            <a:r>
              <a:rPr lang="de-DE" sz="3200" err="1"/>
              <a:t>intercultural</a:t>
            </a:r>
            <a:r>
              <a:rPr lang="de-DE" sz="3200"/>
              <a:t> </a:t>
            </a:r>
            <a:r>
              <a:rPr lang="de-DE" sz="3200" err="1"/>
              <a:t>issues</a:t>
            </a:r>
            <a:r>
              <a:rPr lang="de-DE" sz="3200"/>
              <a:t> in </a:t>
            </a:r>
            <a:r>
              <a:rPr lang="de-DE" sz="3200" err="1"/>
              <a:t>science</a:t>
            </a:r>
            <a:r>
              <a:rPr lang="de-DE" sz="3200"/>
              <a:t> and </a:t>
            </a:r>
            <a:r>
              <a:rPr lang="de-DE" sz="3200" err="1"/>
              <a:t>maths</a:t>
            </a:r>
            <a:r>
              <a:rPr lang="de-DE" sz="3200"/>
              <a:t> </a:t>
            </a:r>
            <a:r>
              <a:rPr lang="de-DE" sz="3200" err="1"/>
              <a:t>education</a:t>
            </a:r>
            <a:r>
              <a:rPr lang="de-DE" sz="3200"/>
              <a:t> – </a:t>
            </a:r>
            <a:r>
              <a:rPr lang="de-DE" sz="3200" err="1"/>
              <a:t>Example</a:t>
            </a:r>
            <a:r>
              <a:rPr lang="de-DE" sz="3200"/>
              <a:t> 5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did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class</a:t>
            </a:r>
            <a:r>
              <a:rPr lang="de-DE"/>
              <a:t> in </a:t>
            </a:r>
            <a:r>
              <a:rPr lang="de-DE" err="1"/>
              <a:t>Tanzania</a:t>
            </a:r>
            <a:r>
              <a:rPr lang="de-DE"/>
              <a:t> </a:t>
            </a:r>
            <a:r>
              <a:rPr lang="de-DE" err="1"/>
              <a:t>solve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task</a:t>
            </a:r>
            <a:r>
              <a:rPr lang="de-DE"/>
              <a:t>?</a:t>
            </a:r>
          </a:p>
          <a:p>
            <a:endParaRPr lang="de-DE"/>
          </a:p>
          <a:p>
            <a:endParaRPr lang="de-DE"/>
          </a:p>
        </p:txBody>
      </p:sp>
      <p:pic>
        <p:nvPicPr>
          <p:cNvPr id="10242" name="Picture 2" descr="D:\MSI_Bilder\Bilder_Privat\2015_2016\160808_Tansania\Panasonic\P10105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 r="9018" b="21071"/>
          <a:stretch/>
        </p:blipFill>
        <p:spPr bwMode="auto">
          <a:xfrm>
            <a:off x="35496" y="2060848"/>
            <a:ext cx="91933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27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56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400" err="1">
                <a:latin typeface="Avenir Book"/>
              </a:rPr>
              <a:t>Activity</a:t>
            </a:r>
            <a:r>
              <a:rPr lang="de-DE" sz="3400">
                <a:latin typeface="Avenir Book"/>
              </a:rPr>
              <a:t> 3.4 : </a:t>
            </a:r>
            <a:r>
              <a:rPr lang="de-DE" sz="3400" err="1">
                <a:latin typeface="Avenir Book"/>
              </a:rPr>
              <a:t>Comparing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curricula</a:t>
            </a:r>
            <a:r>
              <a:rPr lang="de-DE" sz="3400">
                <a:latin typeface="Avenir Book"/>
              </a:rPr>
              <a:t>  - </a:t>
            </a:r>
            <a:r>
              <a:rPr lang="de-DE" sz="3400" err="1">
                <a:latin typeface="Avenir Book"/>
              </a:rPr>
              <a:t>Homework</a:t>
            </a:r>
            <a:endParaRPr lang="de-DE" sz="3400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876800"/>
          </a:xfrm>
        </p:spPr>
        <p:txBody>
          <a:bodyPr>
            <a:normAutofit fontScale="92500" lnSpcReduction="10000"/>
          </a:bodyPr>
          <a:lstStyle/>
          <a:p>
            <a:r>
              <a:rPr lang="de-DE" err="1">
                <a:latin typeface="Avenir Book"/>
              </a:rPr>
              <a:t>Compare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curriculum</a:t>
            </a:r>
            <a:r>
              <a:rPr lang="de-DE">
                <a:latin typeface="Avenir Book"/>
              </a:rPr>
              <a:t> for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in grade 1 and 2 in </a:t>
            </a:r>
            <a:r>
              <a:rPr lang="de-DE" err="1">
                <a:latin typeface="Avenir Book"/>
              </a:rPr>
              <a:t>Tanzania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curriculum</a:t>
            </a:r>
            <a:r>
              <a:rPr lang="de-DE">
                <a:latin typeface="Avenir Book"/>
              </a:rPr>
              <a:t> in </a:t>
            </a:r>
            <a:r>
              <a:rPr lang="de-DE" err="1">
                <a:latin typeface="Avenir Book"/>
              </a:rPr>
              <a:t>your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country</a:t>
            </a:r>
            <a:r>
              <a:rPr lang="de-DE">
                <a:latin typeface="Avenir Book"/>
              </a:rPr>
              <a:t> (</a:t>
            </a:r>
            <a:r>
              <a:rPr lang="de-DE" err="1">
                <a:latin typeface="Avenir Book"/>
              </a:rPr>
              <a:t>or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chose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another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country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for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comparison</a:t>
            </a:r>
            <a:r>
              <a:rPr lang="de-DE">
                <a:latin typeface="Avenir Book"/>
              </a:rPr>
              <a:t>).</a:t>
            </a:r>
          </a:p>
          <a:p>
            <a:r>
              <a:rPr lang="de-DE">
                <a:latin typeface="Avenir Book"/>
              </a:rPr>
              <a:t>For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Tanzanian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curriculum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see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here</a:t>
            </a:r>
            <a:r>
              <a:rPr lang="de-DE">
                <a:latin typeface="Avenir Book"/>
              </a:rPr>
              <a:t>: https://www.futureschool.com/tanzania-curriculum/#552dfa3ac3582</a:t>
            </a:r>
          </a:p>
          <a:p>
            <a:r>
              <a:rPr lang="de-DE">
                <a:latin typeface="Avenir Book"/>
              </a:rPr>
              <a:t>Work in </a:t>
            </a:r>
            <a:r>
              <a:rPr lang="de-DE" err="1">
                <a:latin typeface="Avenir Book"/>
              </a:rPr>
              <a:t>pairs</a:t>
            </a:r>
            <a:r>
              <a:rPr lang="de-DE">
                <a:latin typeface="Avenir Book"/>
              </a:rPr>
              <a:t>.</a:t>
            </a:r>
          </a:p>
          <a:p>
            <a:r>
              <a:rPr lang="de-DE" err="1">
                <a:latin typeface="Avenir Book"/>
              </a:rPr>
              <a:t>What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differences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can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you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identify</a:t>
            </a:r>
            <a:r>
              <a:rPr lang="de-DE">
                <a:latin typeface="Avenir Book"/>
              </a:rPr>
              <a:t>?</a:t>
            </a:r>
          </a:p>
          <a:p>
            <a:r>
              <a:rPr lang="de-DE" err="1">
                <a:latin typeface="Avenir Book"/>
              </a:rPr>
              <a:t>What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consequences</a:t>
            </a:r>
            <a:r>
              <a:rPr lang="de-DE">
                <a:latin typeface="Avenir Book"/>
              </a:rPr>
              <a:t> for </a:t>
            </a:r>
            <a:r>
              <a:rPr lang="de-DE" err="1">
                <a:latin typeface="Avenir Book"/>
              </a:rPr>
              <a:t>your</a:t>
            </a:r>
            <a:r>
              <a:rPr lang="de-DE">
                <a:latin typeface="Avenir Book"/>
              </a:rPr>
              <a:t>                   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education</a:t>
            </a:r>
            <a:r>
              <a:rPr lang="de-DE">
                <a:latin typeface="Avenir Book"/>
              </a:rPr>
              <a:t>                     </a:t>
            </a:r>
            <a:r>
              <a:rPr lang="de-DE" err="1">
                <a:latin typeface="Avenir Book"/>
              </a:rPr>
              <a:t>arise</a:t>
            </a:r>
            <a:r>
              <a:rPr lang="de-DE">
                <a:latin typeface="Avenir Book"/>
              </a:rPr>
              <a:t>?</a:t>
            </a:r>
          </a:p>
        </p:txBody>
      </p:sp>
      <p:pic>
        <p:nvPicPr>
          <p:cNvPr id="2050" name="Picture 2" descr="D:\MSI_Bilder\Bilder_Privat\2015_2016\160808_Tansania\Panasonic\P1010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567" y="3770915"/>
            <a:ext cx="2424433" cy="18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8131" y="5137109"/>
            <a:ext cx="968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30 min</a:t>
            </a:r>
          </a:p>
          <a:p>
            <a:r>
              <a:rPr lang="de-DE"/>
              <a:t>+</a:t>
            </a:r>
          </a:p>
          <a:p>
            <a:r>
              <a:rPr lang="de-DE"/>
              <a:t>10 min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28</a:t>
            </a:fld>
            <a:endParaRPr lang="es-ES_tradnl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9" name="Bild 13" descr="C:\Users\Sophia\AppData\Local\Microsoft\Windows\Temporary Internet Files\Content.Word\4-2_pair_work_.pn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079" y="4354481"/>
            <a:ext cx="676886" cy="6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002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4. OUTLOOK ON THE NEXT MODULES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Summary of </a:t>
            </a:r>
            <a:r>
              <a:rPr lang="de-DE" err="1">
                <a:latin typeface="Avenir Book"/>
              </a:rPr>
              <a:t>prior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discussions</a:t>
            </a:r>
            <a:endParaRPr lang="de-DE">
              <a:latin typeface="Avenir Book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6496050" y="55563"/>
            <a:ext cx="2647950" cy="365125"/>
          </a:xfrm>
        </p:spPr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555038" y="55563"/>
            <a:ext cx="588962" cy="365125"/>
          </a:xfrm>
        </p:spPr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248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Structure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module</a:t>
            </a:r>
            <a:endParaRPr lang="de-DE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de-DE" err="1">
                <a:latin typeface="Avenir Book"/>
              </a:rPr>
              <a:t>Introduction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into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topic</a:t>
            </a:r>
            <a:r>
              <a:rPr lang="de-DE">
                <a:latin typeface="Avenir Book"/>
              </a:rPr>
              <a:t>: 45 min</a:t>
            </a:r>
          </a:p>
          <a:p>
            <a:pPr marL="571500" indent="-571500">
              <a:buFont typeface="+mj-lt"/>
              <a:buAutoNum type="romanUcPeriod"/>
            </a:pPr>
            <a:r>
              <a:rPr lang="de-DE" err="1">
                <a:latin typeface="Avenir Book"/>
              </a:rPr>
              <a:t>Theoretical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background</a:t>
            </a:r>
            <a:r>
              <a:rPr lang="de-DE">
                <a:latin typeface="Avenir Book"/>
              </a:rPr>
              <a:t> – </a:t>
            </a:r>
            <a:r>
              <a:rPr lang="de-DE" err="1">
                <a:latin typeface="Avenir Book"/>
              </a:rPr>
              <a:t>definitions</a:t>
            </a:r>
            <a:r>
              <a:rPr lang="de-DE">
                <a:latin typeface="Avenir Book"/>
              </a:rPr>
              <a:t>: 75 min</a:t>
            </a:r>
          </a:p>
          <a:p>
            <a:pPr marL="571500" indent="-571500">
              <a:buFont typeface="+mj-lt"/>
              <a:buAutoNum type="romanUcPeriod"/>
            </a:pPr>
            <a:r>
              <a:rPr lang="de-DE" err="1">
                <a:latin typeface="Avenir Book"/>
              </a:rPr>
              <a:t>Connecting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learning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education</a:t>
            </a:r>
            <a:r>
              <a:rPr lang="de-DE">
                <a:latin typeface="Avenir Book"/>
              </a:rPr>
              <a:t>: 90 min + 120 min </a:t>
            </a:r>
            <a:r>
              <a:rPr lang="de-DE" err="1">
                <a:latin typeface="Avenir Book"/>
              </a:rPr>
              <a:t>Homework</a:t>
            </a:r>
            <a:endParaRPr lang="de-DE">
              <a:latin typeface="Avenir Book"/>
            </a:endParaRPr>
          </a:p>
          <a:p>
            <a:pPr marL="571500" indent="-571500">
              <a:buFont typeface="+mj-lt"/>
              <a:buAutoNum type="romanUcPeriod"/>
            </a:pPr>
            <a:r>
              <a:rPr lang="de-DE">
                <a:latin typeface="Avenir Book"/>
              </a:rPr>
              <a:t>Outlook on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other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modules</a:t>
            </a:r>
            <a:r>
              <a:rPr lang="de-DE">
                <a:latin typeface="Avenir Book"/>
              </a:rPr>
              <a:t>: 5 min</a:t>
            </a:r>
          </a:p>
          <a:p>
            <a:pPr marL="0" indent="0">
              <a:buNone/>
            </a:pPr>
            <a:r>
              <a:rPr lang="de-DE">
                <a:latin typeface="Avenir Book"/>
              </a:rPr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26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education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means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dealing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200">
                <a:latin typeface="Avenir Book"/>
              </a:rPr>
              <a:t>Different </a:t>
            </a:r>
            <a:r>
              <a:rPr lang="de-DE" sz="2200" err="1">
                <a:latin typeface="Avenir Book"/>
              </a:rPr>
              <a:t>algorithms</a:t>
            </a:r>
            <a:r>
              <a:rPr lang="de-DE" sz="2200">
                <a:latin typeface="Avenir Book"/>
              </a:rPr>
              <a:t> and </a:t>
            </a:r>
            <a:r>
              <a:rPr lang="de-DE" sz="2200" err="1">
                <a:latin typeface="Avenir Book"/>
              </a:rPr>
              <a:t>reasoning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students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use</a:t>
            </a:r>
            <a:r>
              <a:rPr lang="de-DE" sz="2200">
                <a:latin typeface="Avenir Book"/>
              </a:rPr>
              <a:t> (Module 3)</a:t>
            </a:r>
          </a:p>
          <a:p>
            <a:pPr lvl="1"/>
            <a:r>
              <a:rPr lang="de-DE" err="1">
                <a:latin typeface="Avenir Book"/>
              </a:rPr>
              <a:t>Accepting</a:t>
            </a:r>
            <a:r>
              <a:rPr lang="de-DE">
                <a:latin typeface="Avenir Book"/>
              </a:rPr>
              <a:t> different </a:t>
            </a:r>
            <a:r>
              <a:rPr lang="de-DE" err="1">
                <a:latin typeface="Avenir Book"/>
              </a:rPr>
              <a:t>proceedings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students</a:t>
            </a:r>
            <a:endParaRPr lang="de-DE">
              <a:latin typeface="Avenir Book"/>
            </a:endParaRPr>
          </a:p>
          <a:p>
            <a:pPr lvl="1"/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tasks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which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allow</a:t>
            </a:r>
            <a:r>
              <a:rPr lang="de-DE">
                <a:latin typeface="Avenir Book"/>
              </a:rPr>
              <a:t> for different </a:t>
            </a:r>
            <a:r>
              <a:rPr lang="de-DE" err="1">
                <a:latin typeface="Avenir Book"/>
              </a:rPr>
              <a:t>approaches</a:t>
            </a:r>
            <a:r>
              <a:rPr lang="de-DE">
                <a:latin typeface="Avenir Book"/>
              </a:rPr>
              <a:t> (</a:t>
            </a:r>
            <a:r>
              <a:rPr lang="de-DE" err="1">
                <a:latin typeface="Avenir Book"/>
              </a:rPr>
              <a:t>see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examples</a:t>
            </a:r>
            <a:r>
              <a:rPr lang="de-DE">
                <a:latin typeface="Avenir Book"/>
              </a:rPr>
              <a:t> 3 &amp; 4) </a:t>
            </a:r>
          </a:p>
          <a:p>
            <a:pPr lvl="1"/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different </a:t>
            </a:r>
            <a:r>
              <a:rPr lang="de-DE" err="1">
                <a:latin typeface="Avenir Book"/>
              </a:rPr>
              <a:t>algorithms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as</a:t>
            </a:r>
            <a:r>
              <a:rPr lang="de-DE">
                <a:latin typeface="Avenir Book"/>
              </a:rPr>
              <a:t> a </a:t>
            </a:r>
            <a:r>
              <a:rPr lang="de-DE" err="1">
                <a:latin typeface="Avenir Book"/>
              </a:rPr>
              <a:t>learning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opportunity</a:t>
            </a:r>
            <a:r>
              <a:rPr lang="de-DE">
                <a:latin typeface="Avenir Book"/>
              </a:rPr>
              <a:t> for all </a:t>
            </a:r>
            <a:r>
              <a:rPr lang="de-DE" err="1">
                <a:latin typeface="Avenir Book"/>
              </a:rPr>
              <a:t>by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comparing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them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asking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why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work</a:t>
            </a:r>
            <a:endParaRPr lang="de-DE">
              <a:latin typeface="Avenir Book"/>
            </a:endParaRPr>
          </a:p>
          <a:p>
            <a:r>
              <a:rPr lang="de-DE" sz="2200">
                <a:latin typeface="Avenir Book"/>
              </a:rPr>
              <a:t>Language </a:t>
            </a:r>
            <a:r>
              <a:rPr lang="de-DE" sz="2200" err="1">
                <a:latin typeface="Avenir Book"/>
              </a:rPr>
              <a:t>issues</a:t>
            </a:r>
            <a:r>
              <a:rPr lang="de-DE" sz="2200">
                <a:latin typeface="Avenir Book"/>
              </a:rPr>
              <a:t> (Modules 8 &amp; 9)</a:t>
            </a:r>
          </a:p>
          <a:p>
            <a:pPr lvl="1"/>
            <a:r>
              <a:rPr lang="de-DE" err="1">
                <a:latin typeface="Avenir Book"/>
              </a:rPr>
              <a:t>Acknowledging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enormous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difficulties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have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when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trying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learn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in a </a:t>
            </a:r>
            <a:r>
              <a:rPr lang="de-DE" err="1">
                <a:latin typeface="Avenir Book"/>
              </a:rPr>
              <a:t>foreign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language</a:t>
            </a:r>
            <a:endParaRPr lang="de-DE">
              <a:latin typeface="Avenir Book"/>
            </a:endParaRPr>
          </a:p>
          <a:p>
            <a:pPr lvl="1"/>
            <a:r>
              <a:rPr lang="de-DE" err="1">
                <a:latin typeface="Avenir Book"/>
              </a:rPr>
              <a:t>Taking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measures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support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these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students</a:t>
            </a:r>
            <a:endParaRPr lang="de-DE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30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48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education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means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dealing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sz="2200">
                <a:latin typeface="Avenir Book"/>
              </a:rPr>
              <a:t>Different </a:t>
            </a:r>
            <a:r>
              <a:rPr lang="de-DE" sz="2200" err="1">
                <a:latin typeface="Avenir Book"/>
              </a:rPr>
              <a:t>cultural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backgrounds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from</a:t>
            </a:r>
            <a:r>
              <a:rPr lang="de-DE" sz="2200">
                <a:latin typeface="Avenir Book"/>
              </a:rPr>
              <a:t> </a:t>
            </a:r>
            <a:r>
              <a:rPr lang="de-DE" sz="2200" err="1">
                <a:latin typeface="Avenir Book"/>
              </a:rPr>
              <a:t>students</a:t>
            </a:r>
            <a:r>
              <a:rPr lang="de-DE" sz="2200">
                <a:latin typeface="Avenir Book"/>
              </a:rPr>
              <a:t> (Modules 2,4 &amp; 5)</a:t>
            </a:r>
          </a:p>
          <a:p>
            <a:pPr lvl="1"/>
            <a:r>
              <a:rPr lang="de-DE" err="1">
                <a:latin typeface="Avenir Book"/>
              </a:rPr>
              <a:t>Ensure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that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every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body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understands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context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task</a:t>
            </a:r>
            <a:r>
              <a:rPr lang="de-DE">
                <a:latin typeface="Avenir Book"/>
              </a:rPr>
              <a:t> (</a:t>
            </a:r>
            <a:r>
              <a:rPr lang="de-DE" err="1">
                <a:latin typeface="Avenir Book"/>
              </a:rPr>
              <a:t>by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pictures</a:t>
            </a:r>
            <a:r>
              <a:rPr lang="de-DE">
                <a:latin typeface="Avenir Book"/>
              </a:rPr>
              <a:t>, </a:t>
            </a:r>
            <a:r>
              <a:rPr lang="de-DE" err="1">
                <a:latin typeface="Avenir Book"/>
              </a:rPr>
              <a:t>discussing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context</a:t>
            </a:r>
            <a:r>
              <a:rPr lang="de-DE">
                <a:latin typeface="Avenir Book"/>
              </a:rPr>
              <a:t> etc.)</a:t>
            </a:r>
          </a:p>
          <a:p>
            <a:pPr lvl="1"/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different </a:t>
            </a:r>
            <a:r>
              <a:rPr lang="de-DE" err="1">
                <a:latin typeface="Avenir Book"/>
              </a:rPr>
              <a:t>contexts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as</a:t>
            </a:r>
            <a:r>
              <a:rPr lang="de-DE">
                <a:latin typeface="Avenir Book"/>
              </a:rPr>
              <a:t> a </a:t>
            </a:r>
            <a:r>
              <a:rPr lang="de-DE" err="1">
                <a:latin typeface="Avenir Book"/>
              </a:rPr>
              <a:t>learning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opportunity</a:t>
            </a:r>
            <a:r>
              <a:rPr lang="de-DE">
                <a:latin typeface="Avenir Book"/>
              </a:rPr>
              <a:t> of all </a:t>
            </a:r>
            <a:r>
              <a:rPr lang="de-DE" err="1">
                <a:latin typeface="Avenir Book"/>
              </a:rPr>
              <a:t>by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discussing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them</a:t>
            </a:r>
            <a:r>
              <a:rPr lang="de-DE">
                <a:latin typeface="Avenir Book"/>
              </a:rPr>
              <a:t>.</a:t>
            </a:r>
          </a:p>
          <a:p>
            <a:pPr lvl="1"/>
            <a:r>
              <a:rPr lang="de-DE" err="1">
                <a:latin typeface="Avenir Book"/>
              </a:rPr>
              <a:t>Taking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into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account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different </a:t>
            </a:r>
            <a:r>
              <a:rPr lang="de-DE" err="1">
                <a:latin typeface="Avenir Book"/>
              </a:rPr>
              <a:t>understanding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its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relation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religion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society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by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a </a:t>
            </a:r>
            <a:r>
              <a:rPr lang="de-DE" err="1">
                <a:latin typeface="Avenir Book"/>
              </a:rPr>
              <a:t>variety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contexts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from</a:t>
            </a:r>
            <a:r>
              <a:rPr lang="de-DE">
                <a:latin typeface="Avenir Book"/>
              </a:rPr>
              <a:t> different countries and </a:t>
            </a:r>
            <a:r>
              <a:rPr lang="de-DE" err="1">
                <a:latin typeface="Avenir Book"/>
              </a:rPr>
              <a:t>discussing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implications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has</a:t>
            </a:r>
            <a:r>
              <a:rPr lang="de-DE">
                <a:latin typeface="Avenir Book"/>
              </a:rPr>
              <a:t> on </a:t>
            </a:r>
            <a:r>
              <a:rPr lang="de-DE" err="1">
                <a:latin typeface="Avenir Book"/>
              </a:rPr>
              <a:t>society</a:t>
            </a:r>
            <a:r>
              <a:rPr lang="de-DE">
                <a:latin typeface="Avenir Book"/>
              </a:rPr>
              <a:t> in different </a:t>
            </a:r>
            <a:r>
              <a:rPr lang="de-DE" err="1">
                <a:latin typeface="Avenir Book"/>
              </a:rPr>
              <a:t>cultures</a:t>
            </a:r>
            <a:r>
              <a:rPr lang="de-DE">
                <a:latin typeface="Avenir Book"/>
              </a:rPr>
              <a:t>.</a:t>
            </a:r>
          </a:p>
          <a:p>
            <a:pPr lvl="1"/>
            <a:r>
              <a:rPr lang="de-DE" err="1">
                <a:latin typeface="Avenir Book"/>
              </a:rPr>
              <a:t>Acknowledging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impact</a:t>
            </a:r>
            <a:r>
              <a:rPr lang="de-DE">
                <a:latin typeface="Avenir Book"/>
              </a:rPr>
              <a:t> different </a:t>
            </a:r>
            <a:r>
              <a:rPr lang="de-DE" err="1">
                <a:latin typeface="Avenir Book"/>
              </a:rPr>
              <a:t>cultures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have</a:t>
            </a:r>
            <a:r>
              <a:rPr lang="de-DE">
                <a:latin typeface="Avenir Book"/>
              </a:rPr>
              <a:t> on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history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and not </a:t>
            </a:r>
            <a:r>
              <a:rPr lang="de-DE" err="1">
                <a:latin typeface="Avenir Book"/>
              </a:rPr>
              <a:t>only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present</a:t>
            </a:r>
            <a:r>
              <a:rPr lang="de-DE">
                <a:latin typeface="Avenir Book"/>
              </a:rPr>
              <a:t> Western </a:t>
            </a:r>
            <a:r>
              <a:rPr lang="de-DE" err="1">
                <a:latin typeface="Avenir Book"/>
              </a:rPr>
              <a:t>scientists</a:t>
            </a:r>
            <a:r>
              <a:rPr lang="de-DE">
                <a:latin typeface="Avenir Book"/>
              </a:rPr>
              <a:t>.</a:t>
            </a:r>
          </a:p>
          <a:p>
            <a:pPr lvl="1"/>
            <a:endParaRPr lang="de-DE">
              <a:latin typeface="Avenir Book"/>
            </a:endParaRPr>
          </a:p>
          <a:p>
            <a:pPr lvl="1"/>
            <a:endParaRPr lang="de-DE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31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84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science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mathematics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education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means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dealing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de-DE">
                <a:latin typeface="Avenir Book"/>
              </a:rPr>
              <a:t>An </a:t>
            </a:r>
            <a:r>
              <a:rPr lang="de-DE" err="1">
                <a:latin typeface="Avenir Book"/>
              </a:rPr>
              <a:t>enormous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heterogeneity</a:t>
            </a:r>
            <a:r>
              <a:rPr lang="de-DE">
                <a:latin typeface="Avenir Book"/>
              </a:rPr>
              <a:t> (Modules 6, 7, 10, 11 &amp; 12)</a:t>
            </a:r>
          </a:p>
          <a:p>
            <a:pPr lvl="1"/>
            <a:r>
              <a:rPr lang="de-DE">
                <a:latin typeface="Avenir Book"/>
              </a:rPr>
              <a:t>As curricular in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different countries </a:t>
            </a:r>
            <a:r>
              <a:rPr lang="de-DE" err="1">
                <a:latin typeface="Avenir Book"/>
              </a:rPr>
              <a:t>are</a:t>
            </a:r>
            <a:r>
              <a:rPr lang="de-DE">
                <a:latin typeface="Avenir Book"/>
              </a:rPr>
              <a:t> different and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might</a:t>
            </a:r>
            <a:r>
              <a:rPr lang="de-DE">
                <a:latin typeface="Avenir Book"/>
              </a:rPr>
              <a:t> not </a:t>
            </a:r>
            <a:r>
              <a:rPr lang="de-DE" err="1">
                <a:latin typeface="Avenir Book"/>
              </a:rPr>
              <a:t>have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visited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school</a:t>
            </a:r>
            <a:r>
              <a:rPr lang="de-DE">
                <a:latin typeface="Avenir Book"/>
              </a:rPr>
              <a:t> for a </a:t>
            </a:r>
            <a:r>
              <a:rPr lang="de-DE" err="1">
                <a:latin typeface="Avenir Book"/>
              </a:rPr>
              <a:t>long</a:t>
            </a:r>
            <a:r>
              <a:rPr lang="de-DE">
                <a:latin typeface="Avenir Book"/>
              </a:rPr>
              <a:t> time, </a:t>
            </a:r>
            <a:r>
              <a:rPr lang="de-DE" err="1">
                <a:latin typeface="Avenir Book"/>
              </a:rPr>
              <a:t>this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means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dealing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</a:t>
            </a:r>
            <a:r>
              <a:rPr lang="en-US">
                <a:latin typeface="Avenir Book"/>
              </a:rPr>
              <a:t>deficiencies and excellency of immigrant students:</a:t>
            </a:r>
            <a:endParaRPr lang="de-DE">
              <a:latin typeface="Avenir Book"/>
            </a:endParaRPr>
          </a:p>
          <a:p>
            <a:pPr lvl="1"/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open </a:t>
            </a:r>
            <a:r>
              <a:rPr lang="de-DE" err="1">
                <a:latin typeface="Avenir Book"/>
              </a:rPr>
              <a:t>tasks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which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allow</a:t>
            </a:r>
            <a:r>
              <a:rPr lang="de-DE">
                <a:latin typeface="Avenir Book"/>
              </a:rPr>
              <a:t> for different </a:t>
            </a:r>
            <a:r>
              <a:rPr lang="de-DE" err="1">
                <a:latin typeface="Avenir Book"/>
              </a:rPr>
              <a:t>solution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strategies</a:t>
            </a:r>
            <a:r>
              <a:rPr lang="de-DE">
                <a:latin typeface="Avenir Book"/>
              </a:rPr>
              <a:t> and different </a:t>
            </a:r>
            <a:r>
              <a:rPr lang="de-DE" err="1">
                <a:latin typeface="Avenir Book"/>
              </a:rPr>
              <a:t>levels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dealing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with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tasks</a:t>
            </a:r>
            <a:r>
              <a:rPr lang="de-DE">
                <a:latin typeface="Avenir Book"/>
              </a:rPr>
              <a:t> (e.g. </a:t>
            </a:r>
            <a:r>
              <a:rPr lang="de-DE" err="1">
                <a:latin typeface="Avenir Book"/>
              </a:rPr>
              <a:t>traffic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jam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task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or</a:t>
            </a:r>
            <a:r>
              <a:rPr lang="de-DE">
                <a:latin typeface="Avenir Book"/>
              </a:rPr>
              <a:t> „</a:t>
            </a:r>
            <a:r>
              <a:rPr lang="de-DE" err="1">
                <a:latin typeface="Avenir Book"/>
              </a:rPr>
              <a:t>Odd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one</a:t>
            </a:r>
            <a:r>
              <a:rPr lang="de-DE">
                <a:latin typeface="Avenir Book"/>
              </a:rPr>
              <a:t> out“ (Task in French)</a:t>
            </a:r>
          </a:p>
          <a:p>
            <a:pPr lvl="1"/>
            <a:r>
              <a:rPr lang="de-DE" err="1">
                <a:latin typeface="Avenir Book"/>
              </a:rPr>
              <a:t>Using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methods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which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allow</a:t>
            </a:r>
            <a:r>
              <a:rPr lang="de-DE">
                <a:latin typeface="Avenir Book"/>
              </a:rPr>
              <a:t> for </a:t>
            </a:r>
            <a:r>
              <a:rPr lang="de-DE" err="1">
                <a:latin typeface="Avenir Book"/>
              </a:rPr>
              <a:t>individualised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approaches</a:t>
            </a:r>
            <a:r>
              <a:rPr lang="de-DE">
                <a:latin typeface="Avenir Book"/>
              </a:rPr>
              <a:t> of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(</a:t>
            </a:r>
            <a:r>
              <a:rPr lang="de-DE" err="1">
                <a:latin typeface="Avenir Book"/>
              </a:rPr>
              <a:t>group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work</a:t>
            </a:r>
            <a:r>
              <a:rPr lang="de-DE">
                <a:latin typeface="Avenir Book"/>
              </a:rPr>
              <a:t>, </a:t>
            </a:r>
            <a:r>
              <a:rPr lang="de-DE" err="1">
                <a:latin typeface="Avenir Book"/>
              </a:rPr>
              <a:t>think</a:t>
            </a:r>
            <a:r>
              <a:rPr lang="de-DE">
                <a:latin typeface="Avenir Book"/>
              </a:rPr>
              <a:t>-pair-share, </a:t>
            </a:r>
            <a:r>
              <a:rPr lang="de-DE" err="1">
                <a:latin typeface="Avenir Book"/>
              </a:rPr>
              <a:t>working</a:t>
            </a:r>
            <a:r>
              <a:rPr lang="de-DE">
                <a:latin typeface="Avenir Book"/>
              </a:rPr>
              <a:t> in </a:t>
            </a:r>
            <a:r>
              <a:rPr lang="de-DE" err="1">
                <a:latin typeface="Avenir Book"/>
              </a:rPr>
              <a:t>pairs</a:t>
            </a:r>
            <a:r>
              <a:rPr lang="de-DE">
                <a:latin typeface="Avenir Book"/>
              </a:rPr>
              <a:t> etc.)</a:t>
            </a:r>
          </a:p>
          <a:p>
            <a:pPr lvl="1"/>
            <a:r>
              <a:rPr lang="de-DE" err="1">
                <a:latin typeface="Avenir Book"/>
              </a:rPr>
              <a:t>Assessing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students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competencies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their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learning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provide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targeted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individualised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support</a:t>
            </a:r>
            <a:endParaRPr lang="de-DE">
              <a:latin typeface="Avenir Book"/>
            </a:endParaRPr>
          </a:p>
          <a:p>
            <a:pPr lvl="1"/>
            <a:r>
              <a:rPr lang="de-DE" err="1">
                <a:latin typeface="Avenir Book"/>
              </a:rPr>
              <a:t>Include</a:t>
            </a:r>
            <a:r>
              <a:rPr lang="de-DE">
                <a:latin typeface="Avenir Book"/>
              </a:rPr>
              <a:t> out-of-school </a:t>
            </a:r>
            <a:r>
              <a:rPr lang="de-DE" err="1">
                <a:latin typeface="Avenir Book"/>
              </a:rPr>
              <a:t>learning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activities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provide</a:t>
            </a:r>
            <a:r>
              <a:rPr lang="de-DE">
                <a:latin typeface="Avenir Book"/>
              </a:rPr>
              <a:t> first-hand </a:t>
            </a:r>
            <a:r>
              <a:rPr lang="de-DE" err="1">
                <a:latin typeface="Avenir Book"/>
              </a:rPr>
              <a:t>learning</a:t>
            </a:r>
            <a:endParaRPr lang="de-DE">
              <a:latin typeface="Avenir Book"/>
            </a:endParaRPr>
          </a:p>
          <a:p>
            <a:pPr lvl="1"/>
            <a:endParaRPr lang="de-DE">
              <a:latin typeface="Avenir Book"/>
            </a:endParaRPr>
          </a:p>
          <a:p>
            <a:pPr lvl="1"/>
            <a:endParaRPr lang="de-DE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32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32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Overview</a:t>
            </a:r>
            <a:r>
              <a:rPr lang="de-DE">
                <a:latin typeface="Avenir Book"/>
              </a:rPr>
              <a:t> of Modules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latin typeface="Avenir Book"/>
              </a:rPr>
              <a:t>Introduction to culture and diversity for prospective mathematics and science teachers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rgbClr val="0070C0"/>
                </a:solidFill>
                <a:latin typeface="Avenir Book"/>
              </a:rPr>
              <a:t>Culture-related contexts for mathematics and science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rgbClr val="0070C0"/>
                </a:solidFill>
                <a:latin typeface="Avenir Book"/>
              </a:rPr>
              <a:t>Different cultures – different approaches to reasoning and algorithms in mathematics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rgbClr val="0070C0"/>
                </a:solidFill>
                <a:latin typeface="Avenir Book"/>
              </a:rPr>
              <a:t>Socio-scientific issues (SSI)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rgbClr val="0070C0"/>
                </a:solidFill>
                <a:latin typeface="Avenir Book"/>
              </a:rPr>
              <a:t>Different perspectives on current ecological problems 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Pedagogical approaches to mathematics and science teaching in diverse classrooms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Dealing with deficiencies and excellency in the mathematics proficiency of immigrant  pupils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Relevance of language in mathematics education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Relevance of language in science education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Intercultural mathematics learning outside of school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Intercultural science learning outside of school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venir Book"/>
              </a:rPr>
              <a:t>Assessment in mathematics and science in multicultural contexts</a:t>
            </a:r>
          </a:p>
          <a:p>
            <a:pPr marL="731837" lvl="1" indent="-457200" eaLnBrk="0" hangingPunct="0">
              <a:buClr>
                <a:schemeClr val="accent1"/>
              </a:buClr>
              <a:buSzPct val="85000"/>
              <a:buFont typeface="+mj-lt"/>
              <a:buAutoNum type="arabicPeriod"/>
            </a:pPr>
            <a:r>
              <a:rPr lang="en-US" sz="1600">
                <a:latin typeface="Avenir Book"/>
              </a:rPr>
              <a:t>Accompanying prospective teachers in making intercultural experiences</a:t>
            </a:r>
          </a:p>
          <a:p>
            <a:endParaRPr lang="de-DE">
              <a:latin typeface="Avenir Book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8439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000" err="1">
                <a:latin typeface="Avenir Book"/>
              </a:rPr>
              <a:t>Dimensions</a:t>
            </a:r>
            <a:r>
              <a:rPr lang="de-DE" sz="3000">
                <a:latin typeface="Avenir Book"/>
              </a:rPr>
              <a:t> of </a:t>
            </a:r>
            <a:r>
              <a:rPr lang="de-DE" sz="3000" err="1">
                <a:latin typeface="Avenir Book"/>
              </a:rPr>
              <a:t>intercultural</a:t>
            </a:r>
            <a:r>
              <a:rPr lang="de-DE" sz="3000">
                <a:latin typeface="Avenir Book"/>
              </a:rPr>
              <a:t> </a:t>
            </a:r>
            <a:r>
              <a:rPr lang="de-DE" sz="3000" err="1">
                <a:latin typeface="Avenir Book"/>
              </a:rPr>
              <a:t>learning</a:t>
            </a:r>
            <a:r>
              <a:rPr lang="de-DE" sz="3000">
                <a:latin typeface="Avenir Book"/>
              </a:rPr>
              <a:t> of a </a:t>
            </a:r>
            <a:r>
              <a:rPr lang="de-DE" sz="3000" err="1">
                <a:latin typeface="Avenir Book"/>
              </a:rPr>
              <a:t>teacher</a:t>
            </a:r>
            <a:endParaRPr lang="de-DE" sz="3000">
              <a:latin typeface="Avenir Book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b="1">
                <a:latin typeface="Avenir Book"/>
              </a:rPr>
              <a:t>Personal dimension</a:t>
            </a:r>
            <a:r>
              <a:rPr lang="en-GB" sz="2400">
                <a:latin typeface="Avenir Book"/>
              </a:rPr>
              <a:t> (Module 1 &amp; 13)</a:t>
            </a:r>
          </a:p>
          <a:p>
            <a:pPr lvl="1"/>
            <a:r>
              <a:rPr lang="en-GB">
                <a:latin typeface="Avenir Book"/>
              </a:rPr>
              <a:t>affecting values, attitudes and intercultural competences of prospective teachers;</a:t>
            </a:r>
            <a:endParaRPr lang="de-DE">
              <a:latin typeface="Avenir Book"/>
            </a:endParaRPr>
          </a:p>
          <a:p>
            <a:pPr lvl="0"/>
            <a:r>
              <a:rPr lang="en-GB" sz="2400" b="1">
                <a:solidFill>
                  <a:srgbClr val="0070C0"/>
                </a:solidFill>
                <a:latin typeface="Avenir Book"/>
              </a:rPr>
              <a:t>Mathematics and Science SUBJECT dimension </a:t>
            </a:r>
            <a:r>
              <a:rPr lang="en-GB" sz="2400">
                <a:solidFill>
                  <a:srgbClr val="0070C0"/>
                </a:solidFill>
                <a:latin typeface="Avenir Book"/>
              </a:rPr>
              <a:t>(Module 2 – 5)</a:t>
            </a:r>
          </a:p>
          <a:p>
            <a:pPr lvl="1"/>
            <a:r>
              <a:rPr lang="en-GB">
                <a:solidFill>
                  <a:srgbClr val="0070C0"/>
                </a:solidFill>
                <a:latin typeface="Avenir Book"/>
              </a:rPr>
              <a:t>concerning (inter)cultural perspectives on the subjects themselves;</a:t>
            </a:r>
            <a:endParaRPr lang="de-DE">
              <a:solidFill>
                <a:srgbClr val="0070C0"/>
              </a:solidFill>
              <a:latin typeface="Avenir Book"/>
            </a:endParaRPr>
          </a:p>
          <a:p>
            <a:pPr lvl="0"/>
            <a:r>
              <a:rPr lang="en-GB" sz="2400" b="1">
                <a:solidFill>
                  <a:srgbClr val="C00000"/>
                </a:solidFill>
                <a:latin typeface="Avenir Book"/>
              </a:rPr>
              <a:t>Mathematics and Science EDUCATION dimension </a:t>
            </a:r>
            <a:r>
              <a:rPr lang="en-GB" sz="2400">
                <a:solidFill>
                  <a:srgbClr val="C00000"/>
                </a:solidFill>
                <a:latin typeface="Avenir Book"/>
              </a:rPr>
              <a:t>(Module 6 – 12)</a:t>
            </a:r>
          </a:p>
          <a:p>
            <a:pPr lvl="1"/>
            <a:r>
              <a:rPr lang="en-GB">
                <a:solidFill>
                  <a:srgbClr val="C00000"/>
                </a:solidFill>
                <a:latin typeface="Avenir Book"/>
              </a:rPr>
              <a:t> which encompasses pedagogical approaches and practices for dealing with diversity in classrooms.</a:t>
            </a:r>
            <a:endParaRPr lang="de-DE">
              <a:solidFill>
                <a:srgbClr val="C00000"/>
              </a:solidFill>
              <a:latin typeface="Avenir Book"/>
            </a:endParaRPr>
          </a:p>
          <a:p>
            <a:endParaRPr lang="de-DE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34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72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Links </a:t>
            </a:r>
            <a:r>
              <a:rPr lang="de-DE" err="1">
                <a:latin typeface="Avenir Book"/>
              </a:rPr>
              <a:t>to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the</a:t>
            </a:r>
            <a:r>
              <a:rPr lang="de-DE">
                <a:latin typeface="Avenir Book"/>
              </a:rPr>
              <a:t> Films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>
                <a:latin typeface="Avenir Book"/>
                <a:hlinkClick r:id="rId2"/>
              </a:rPr>
              <a:t>https://www.youtube.com/watch?v=XUO59Emi3eo</a:t>
            </a:r>
            <a:endParaRPr lang="en-GB" u="sng">
              <a:latin typeface="Avenir Book"/>
            </a:endParaRPr>
          </a:p>
          <a:p>
            <a:r>
              <a:rPr lang="de-DE">
                <a:latin typeface="Avenir Book"/>
                <a:hlinkClick r:id="rId3"/>
              </a:rPr>
              <a:t>https://www.youtube.com/watch?v=b80TzSIbK5Y</a:t>
            </a:r>
            <a:endParaRPr lang="de-DE">
              <a:latin typeface="Avenir Book"/>
            </a:endParaRPr>
          </a:p>
          <a:p>
            <a:r>
              <a:rPr lang="de-DE">
                <a:latin typeface="Avenir Book"/>
              </a:rPr>
              <a:t>https://www.youtube.com/watch?v=jt2tikGSu98#t=280.559905</a:t>
            </a:r>
          </a:p>
          <a:p>
            <a:endParaRPr lang="de-DE">
              <a:latin typeface="Avenir Book"/>
            </a:endParaRPr>
          </a:p>
          <a:p>
            <a:endParaRPr lang="en-GB" u="sng">
              <a:latin typeface="Avenir Book"/>
            </a:endParaRPr>
          </a:p>
          <a:p>
            <a:endParaRPr lang="en-GB">
              <a:latin typeface="Avenir Book"/>
            </a:endParaRPr>
          </a:p>
          <a:p>
            <a:endParaRPr lang="de-DE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35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53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83822" y="677200"/>
            <a:ext cx="83763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This presentation is based on the work within the project</a:t>
            </a:r>
            <a:r>
              <a:rPr lang="en-US" sz="1600" i="1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Intercultural learning in mathematics and science initial teacher education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(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IncluSMe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). Coordination: Prof. Dr. 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Katja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Maaß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, International Centre for STEM Education (ICSE) at the University of Education Freiburg, Germany. Partners: University of Nicosia, Cyprus; University of Hradec 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Králové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, Czech Republic; University of Jaen, Spain; National and 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Kapodistrian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University of Athens, Greece; Vilnius University, Lithuania; University of Malta, Malta; Utrecht University, Netherlands; Norwegian University of Science and Technology, Norway; Jönköping University, Sweden; Constantine the Philosopher University, Slovakia.</a:t>
            </a:r>
            <a:endParaRPr lang="en-US" sz="1600" dirty="0" smtClean="0">
              <a:latin typeface="Calibri" charset="0"/>
              <a:ea typeface="Calibri" charset="0"/>
              <a:cs typeface="Times New Roman" charset="0"/>
            </a:endParaRP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solidFill>
                  <a:srgbClr val="25487B"/>
                </a:solidFill>
                <a:latin typeface="Avenir Book" charset="0"/>
                <a:ea typeface="Calibri" charset="0"/>
                <a:cs typeface="Times New Roman" charset="0"/>
              </a:rPr>
              <a:t> </a:t>
            </a:r>
            <a:endParaRPr lang="en-US" sz="1600" dirty="0" smtClean="0">
              <a:solidFill>
                <a:srgbClr val="25487B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The project </a:t>
            </a:r>
            <a:r>
              <a:rPr lang="en-US" sz="1600" i="1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Intercultural learning in mathematics and science initial teacher education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(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IncluSMe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) has received co-funding by the Erasmus+ </a:t>
            </a:r>
            <a:r>
              <a:rPr lang="en-US" sz="1600" dirty="0" err="1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programme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of the European Union under grant no. 2016-1-DE01-KA203-002910. Neither the European Union/European Commission nor the project's national funding agency DAAD are responsible for the content or liable for any losses or damage resulting of the use of these resources.</a:t>
            </a:r>
            <a:endParaRPr lang="en-US" sz="1600" dirty="0">
              <a:solidFill>
                <a:srgbClr val="34698C"/>
              </a:solidFill>
              <a:latin typeface="Avenir Book" charset="0"/>
              <a:ea typeface="Calibri" charset="0"/>
              <a:cs typeface="Times New Roman" charset="0"/>
            </a:endParaRPr>
          </a:p>
        </p:txBody>
      </p:sp>
      <p:pic>
        <p:nvPicPr>
          <p:cNvPr id="9" name="Grafik 25" descr="Y:\Gruppen\PRIMAS\MASCIL\Work_packages\WP1_Management\IPR_Foreground_Publications_ECAS\CSSA Lizenz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16" y="4802332"/>
            <a:ext cx="1411148" cy="49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83822" y="4761810"/>
            <a:ext cx="67600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dirty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IncluSMe project (grant no. 2016-1-DE01-KA203-002910) 2016-2019, lead contributions by International Centre for STEM Education (ICSE) at the University of Education Freiburg, Germany. </a:t>
            </a:r>
            <a:endParaRPr lang="es-ES_tradnl" sz="1600" dirty="0" smtClean="0">
              <a:solidFill>
                <a:srgbClr val="34698C"/>
              </a:solidFill>
              <a:latin typeface="Avenir Book" charset="0"/>
              <a:ea typeface="Calibri" charset="0"/>
              <a:cs typeface="Times New Roman" charset="0"/>
            </a:endParaRPr>
          </a:p>
          <a:p>
            <a:pPr algn="just"/>
            <a:r>
              <a:rPr lang="es-ES_tradnl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CC-BY-NC-SA </a:t>
            </a:r>
            <a:r>
              <a:rPr lang="es-ES_tradnl" sz="1600" dirty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4.0 license </a:t>
            </a:r>
            <a:r>
              <a:rPr lang="es-ES_tradnl" sz="1600" dirty="0" err="1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granted</a:t>
            </a:r>
            <a:r>
              <a:rPr lang="es-ES_tradnl" sz="1600" dirty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</a:t>
            </a:r>
            <a:r>
              <a:rPr lang="es-ES_tradnl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(</a:t>
            </a:r>
            <a:r>
              <a:rPr lang="en-US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find</a:t>
            </a:r>
            <a:r>
              <a:rPr lang="es-ES_tradnl" sz="1600" dirty="0" smtClean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 </a:t>
            </a:r>
            <a:r>
              <a:rPr lang="es-ES_tradnl" sz="1600" dirty="0">
                <a:solidFill>
                  <a:srgbClr val="34698C"/>
                </a:solidFill>
                <a:latin typeface="Avenir Book" charset="0"/>
                <a:ea typeface="Calibri" charset="0"/>
                <a:cs typeface="Times New Roman" charset="0"/>
              </a:rPr>
              <a:t>explicit terms of use at: https://creativecommons.org/licenses/by-nc-sa/4.0/deed.en)	</a:t>
            </a:r>
          </a:p>
          <a:p>
            <a:endParaRPr lang="es-ES_tradnl" sz="1600" dirty="0">
              <a:solidFill>
                <a:srgbClr val="34698C"/>
              </a:solidFill>
              <a:latin typeface="Avenir Book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1. </a:t>
            </a:r>
            <a:r>
              <a:rPr lang="de-DE" err="1">
                <a:latin typeface="Avenir Book"/>
              </a:rPr>
              <a:t>Introduction</a:t>
            </a:r>
            <a:endParaRPr lang="de-DE">
              <a:latin typeface="Avenir Book"/>
            </a:endParaRP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6164746" y="55563"/>
            <a:ext cx="2647950" cy="365125"/>
          </a:xfrm>
        </p:spPr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555038" y="55563"/>
            <a:ext cx="588962" cy="365125"/>
          </a:xfrm>
        </p:spPr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824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err="1"/>
              <a:t>Why</a:t>
            </a:r>
            <a:r>
              <a:rPr lang="de-DE"/>
              <a:t> </a:t>
            </a:r>
            <a:r>
              <a:rPr lang="de-DE" err="1"/>
              <a:t>intercultural</a:t>
            </a:r>
            <a:r>
              <a:rPr lang="de-DE"/>
              <a:t> </a:t>
            </a:r>
            <a:r>
              <a:rPr lang="de-DE" err="1"/>
              <a:t>science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maths</a:t>
            </a:r>
            <a:r>
              <a:rPr lang="de-DE"/>
              <a:t> </a:t>
            </a:r>
            <a:r>
              <a:rPr lang="de-DE" err="1"/>
              <a:t>education</a:t>
            </a:r>
            <a:r>
              <a:rPr lang="de-DE"/>
              <a:t>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1447800"/>
            <a:ext cx="4536504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err="1"/>
              <a:t>Sevettin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Turkey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biology</a:t>
            </a:r>
            <a:r>
              <a:rPr lang="de-DE"/>
              <a:t> </a:t>
            </a:r>
            <a:r>
              <a:rPr lang="de-DE" err="1"/>
              <a:t>teacher</a:t>
            </a:r>
            <a:r>
              <a:rPr lang="de-DE"/>
              <a:t>: </a:t>
            </a:r>
          </a:p>
          <a:p>
            <a:r>
              <a:rPr lang="de-DE"/>
              <a:t>„Do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believe</a:t>
            </a:r>
            <a:r>
              <a:rPr lang="de-DE"/>
              <a:t> in </a:t>
            </a:r>
            <a:r>
              <a:rPr lang="de-DE" err="1"/>
              <a:t>evolution</a:t>
            </a:r>
            <a:r>
              <a:rPr lang="de-DE"/>
              <a:t>?“</a:t>
            </a:r>
          </a:p>
          <a:p>
            <a:r>
              <a:rPr lang="de-DE" err="1"/>
              <a:t>Teacher</a:t>
            </a:r>
            <a:r>
              <a:rPr lang="de-DE"/>
              <a:t>: „I </a:t>
            </a:r>
            <a:r>
              <a:rPr lang="de-DE" err="1"/>
              <a:t>don‘t</a:t>
            </a:r>
            <a:r>
              <a:rPr lang="de-DE"/>
              <a:t> </a:t>
            </a:r>
            <a:r>
              <a:rPr lang="de-DE" err="1"/>
              <a:t>believe</a:t>
            </a:r>
            <a:r>
              <a:rPr lang="de-DE"/>
              <a:t> in </a:t>
            </a:r>
            <a:r>
              <a:rPr lang="de-DE" err="1"/>
              <a:t>it</a:t>
            </a:r>
            <a:r>
              <a:rPr lang="de-DE"/>
              <a:t>,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proofed</a:t>
            </a:r>
            <a:r>
              <a:rPr lang="de-DE"/>
              <a:t> </a:t>
            </a:r>
            <a:r>
              <a:rPr lang="de-DE" err="1"/>
              <a:t>science</a:t>
            </a:r>
            <a:r>
              <a:rPr lang="de-DE"/>
              <a:t>“</a:t>
            </a:r>
          </a:p>
          <a:p>
            <a:r>
              <a:rPr lang="de-DE" err="1"/>
              <a:t>Sevettin</a:t>
            </a:r>
            <a:r>
              <a:rPr lang="de-DE"/>
              <a:t>: „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know</a:t>
            </a:r>
            <a:r>
              <a:rPr lang="de-DE"/>
              <a:t>?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were</a:t>
            </a:r>
            <a:r>
              <a:rPr lang="de-DE"/>
              <a:t> not </a:t>
            </a:r>
            <a:r>
              <a:rPr lang="de-DE" err="1"/>
              <a:t>present</a:t>
            </a:r>
            <a:r>
              <a:rPr lang="de-DE"/>
              <a:t>!“</a:t>
            </a:r>
          </a:p>
          <a:p>
            <a:r>
              <a:rPr lang="de-DE" err="1"/>
              <a:t>Teacher</a:t>
            </a:r>
            <a:r>
              <a:rPr lang="de-DE"/>
              <a:t>: ???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64088" y="3501008"/>
            <a:ext cx="3528392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err="1">
                <a:latin typeface="Goudy Old Style" panose="02020502050305020303" pitchFamily="18" charset="0"/>
              </a:rPr>
              <a:t>Mathematics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teacher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from</a:t>
            </a:r>
            <a:r>
              <a:rPr lang="de-DE">
                <a:latin typeface="Goudy Old Style" panose="02020502050305020303" pitchFamily="18" charset="0"/>
              </a:rPr>
              <a:t> Europe in a </a:t>
            </a:r>
            <a:r>
              <a:rPr lang="de-DE" err="1">
                <a:latin typeface="Goudy Old Style" panose="02020502050305020303" pitchFamily="18" charset="0"/>
              </a:rPr>
              <a:t>Maths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lesson</a:t>
            </a:r>
            <a:r>
              <a:rPr lang="de-DE">
                <a:latin typeface="Goudy Old Style" panose="02020502050305020303" pitchFamily="18" charset="0"/>
              </a:rPr>
              <a:t> in Namibia: </a:t>
            </a:r>
          </a:p>
          <a:p>
            <a:r>
              <a:rPr lang="de-DE">
                <a:latin typeface="Goudy Old Style" panose="02020502050305020303" pitchFamily="18" charset="0"/>
              </a:rPr>
              <a:t>„Anne </a:t>
            </a:r>
            <a:r>
              <a:rPr lang="de-DE" err="1">
                <a:latin typeface="Goudy Old Style" panose="02020502050305020303" pitchFamily="18" charset="0"/>
              </a:rPr>
              <a:t>goes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to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the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Gym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each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day</a:t>
            </a:r>
            <a:r>
              <a:rPr lang="de-DE">
                <a:latin typeface="Goudy Old Style" panose="02020502050305020303" pitchFamily="18" charset="0"/>
              </a:rPr>
              <a:t> and </a:t>
            </a:r>
            <a:r>
              <a:rPr lang="de-DE" err="1">
                <a:latin typeface="Goudy Old Style" panose="02020502050305020303" pitchFamily="18" charset="0"/>
              </a:rPr>
              <a:t>spends</a:t>
            </a:r>
            <a:r>
              <a:rPr lang="de-DE">
                <a:latin typeface="Goudy Old Style" panose="02020502050305020303" pitchFamily="18" charset="0"/>
              </a:rPr>
              <a:t> an </a:t>
            </a:r>
            <a:r>
              <a:rPr lang="de-DE" err="1">
                <a:latin typeface="Goudy Old Style" panose="02020502050305020303" pitchFamily="18" charset="0"/>
              </a:rPr>
              <a:t>hour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there</a:t>
            </a:r>
            <a:r>
              <a:rPr lang="de-DE">
                <a:latin typeface="Goudy Old Style" panose="02020502050305020303" pitchFamily="18" charset="0"/>
              </a:rPr>
              <a:t>….“</a:t>
            </a:r>
          </a:p>
          <a:p>
            <a:r>
              <a:rPr lang="de-DE">
                <a:latin typeface="Goudy Old Style" panose="02020502050305020303" pitchFamily="18" charset="0"/>
              </a:rPr>
              <a:t>Freddy: „</a:t>
            </a:r>
            <a:r>
              <a:rPr lang="de-DE" err="1">
                <a:latin typeface="Goudy Old Style" panose="02020502050305020303" pitchFamily="18" charset="0"/>
              </a:rPr>
              <a:t>What</a:t>
            </a:r>
            <a:r>
              <a:rPr lang="de-DE">
                <a:latin typeface="Goudy Old Style" panose="02020502050305020303" pitchFamily="18" charset="0"/>
              </a:rPr>
              <a:t> </a:t>
            </a:r>
            <a:r>
              <a:rPr lang="de-DE" err="1">
                <a:latin typeface="Goudy Old Style" panose="02020502050305020303" pitchFamily="18" charset="0"/>
              </a:rPr>
              <a:t>is</a:t>
            </a:r>
            <a:r>
              <a:rPr lang="de-DE">
                <a:latin typeface="Goudy Old Style" panose="02020502050305020303" pitchFamily="18" charset="0"/>
              </a:rPr>
              <a:t> a </a:t>
            </a:r>
            <a:r>
              <a:rPr lang="de-DE" err="1">
                <a:latin typeface="Goudy Old Style" panose="02020502050305020303" pitchFamily="18" charset="0"/>
              </a:rPr>
              <a:t>Gym</a:t>
            </a:r>
            <a:r>
              <a:rPr lang="de-DE">
                <a:latin typeface="Goudy Old Style" panose="02020502050305020303" pitchFamily="18" charset="0"/>
              </a:rPr>
              <a:t>?“</a:t>
            </a:r>
          </a:p>
          <a:p>
            <a:r>
              <a:rPr lang="de-DE" err="1">
                <a:latin typeface="Goudy Old Style" panose="02020502050305020303" pitchFamily="18" charset="0"/>
              </a:rPr>
              <a:t>Teacher</a:t>
            </a:r>
            <a:r>
              <a:rPr lang="de-DE">
                <a:latin typeface="Goudy Old Style" panose="02020502050305020303" pitchFamily="18" charset="0"/>
              </a:rPr>
              <a:t>: ???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75657" y="3854557"/>
            <a:ext cx="3888432" cy="2031325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r>
              <a:rPr lang="de-DE" err="1">
                <a:latin typeface="Comic Sans MS" panose="030F0702030302020204" pitchFamily="66" charset="0"/>
              </a:rPr>
              <a:t>Teacher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to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Khimbeni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from</a:t>
            </a:r>
            <a:r>
              <a:rPr lang="de-DE">
                <a:latin typeface="Comic Sans MS" panose="030F0702030302020204" pitchFamily="66" charset="0"/>
              </a:rPr>
              <a:t> Sudan, </a:t>
            </a:r>
            <a:r>
              <a:rPr lang="de-DE" err="1">
                <a:latin typeface="Comic Sans MS" panose="030F0702030302020204" pitchFamily="66" charset="0"/>
              </a:rPr>
              <a:t>who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has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been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learning</a:t>
            </a:r>
            <a:r>
              <a:rPr lang="de-DE">
                <a:latin typeface="Comic Sans MS" panose="030F0702030302020204" pitchFamily="66" charset="0"/>
              </a:rPr>
              <a:t> English for </a:t>
            </a:r>
            <a:r>
              <a:rPr lang="de-DE" err="1">
                <a:latin typeface="Comic Sans MS" panose="030F0702030302020204" pitchFamily="66" charset="0"/>
              </a:rPr>
              <a:t>one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year</a:t>
            </a:r>
            <a:r>
              <a:rPr lang="de-DE">
                <a:latin typeface="Comic Sans MS" panose="030F0702030302020204" pitchFamily="66" charset="0"/>
              </a:rPr>
              <a:t> in a </a:t>
            </a:r>
            <a:r>
              <a:rPr lang="de-DE" err="1">
                <a:latin typeface="Comic Sans MS" panose="030F0702030302020204" pitchFamily="66" charset="0"/>
              </a:rPr>
              <a:t>special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class</a:t>
            </a:r>
            <a:r>
              <a:rPr lang="de-DE">
                <a:latin typeface="Comic Sans MS" panose="030F0702030302020204" pitchFamily="66" charset="0"/>
              </a:rPr>
              <a:t> for </a:t>
            </a:r>
            <a:r>
              <a:rPr lang="de-DE" err="1">
                <a:latin typeface="Comic Sans MS" panose="030F0702030302020204" pitchFamily="66" charset="0"/>
              </a:rPr>
              <a:t>immigrants</a:t>
            </a:r>
            <a:r>
              <a:rPr lang="de-DE">
                <a:latin typeface="Comic Sans MS" panose="030F0702030302020204" pitchFamily="66" charset="0"/>
              </a:rPr>
              <a:t>:</a:t>
            </a:r>
          </a:p>
          <a:p>
            <a:r>
              <a:rPr lang="de-DE">
                <a:latin typeface="Comic Sans MS" panose="030F0702030302020204" pitchFamily="66" charset="0"/>
              </a:rPr>
              <a:t>„</a:t>
            </a:r>
            <a:r>
              <a:rPr lang="de-DE" err="1">
                <a:latin typeface="Comic Sans MS" panose="030F0702030302020204" pitchFamily="66" charset="0"/>
              </a:rPr>
              <a:t>Define</a:t>
            </a:r>
            <a:r>
              <a:rPr lang="de-DE">
                <a:latin typeface="Comic Sans MS" panose="030F0702030302020204" pitchFamily="66" charset="0"/>
              </a:rPr>
              <a:t> a Rhombus“</a:t>
            </a:r>
          </a:p>
          <a:p>
            <a:r>
              <a:rPr lang="de-DE" err="1">
                <a:latin typeface="Comic Sans MS" panose="030F0702030302020204" pitchFamily="66" charset="0"/>
              </a:rPr>
              <a:t>Khimbeni</a:t>
            </a:r>
            <a:r>
              <a:rPr lang="de-DE">
                <a:latin typeface="Comic Sans MS" panose="030F0702030302020204" pitchFamily="66" charset="0"/>
              </a:rPr>
              <a:t>: „</a:t>
            </a:r>
            <a:r>
              <a:rPr lang="de-DE" err="1">
                <a:latin typeface="Comic Sans MS" panose="030F0702030302020204" pitchFamily="66" charset="0"/>
              </a:rPr>
              <a:t>What</a:t>
            </a:r>
            <a:r>
              <a:rPr lang="de-DE">
                <a:latin typeface="Comic Sans MS" panose="030F0702030302020204" pitchFamily="66" charset="0"/>
              </a:rPr>
              <a:t> </a:t>
            </a:r>
            <a:r>
              <a:rPr lang="de-DE" err="1">
                <a:latin typeface="Comic Sans MS" panose="030F0702030302020204" pitchFamily="66" charset="0"/>
              </a:rPr>
              <a:t>is</a:t>
            </a:r>
            <a:r>
              <a:rPr lang="de-DE">
                <a:latin typeface="Comic Sans MS" panose="030F0702030302020204" pitchFamily="66" charset="0"/>
              </a:rPr>
              <a:t> a Rhombus?“</a:t>
            </a:r>
          </a:p>
          <a:p>
            <a:r>
              <a:rPr lang="de-DE" err="1">
                <a:latin typeface="Comic Sans MS" panose="030F0702030302020204" pitchFamily="66" charset="0"/>
              </a:rPr>
              <a:t>Teacher</a:t>
            </a:r>
            <a:r>
              <a:rPr lang="de-DE">
                <a:latin typeface="Comic Sans MS" panose="030F0702030302020204" pitchFamily="66" charset="0"/>
              </a:rPr>
              <a:t>: ???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5</a:t>
            </a:fld>
            <a:endParaRPr lang="es-ES_tradn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0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latin typeface="Avenir Book"/>
              </a:rPr>
              <a:t>Activity</a:t>
            </a:r>
            <a:r>
              <a:rPr lang="de-DE">
                <a:latin typeface="Avenir Book"/>
              </a:rPr>
              <a:t> 1.1: </a:t>
            </a:r>
            <a:r>
              <a:rPr lang="de-DE" err="1">
                <a:latin typeface="Avenir Book"/>
              </a:rPr>
              <a:t>Why</a:t>
            </a:r>
            <a:r>
              <a:rPr lang="de-DE">
                <a:latin typeface="Avenir Book"/>
              </a:rPr>
              <a:t> do </a:t>
            </a:r>
            <a:r>
              <a:rPr lang="de-DE" err="1">
                <a:latin typeface="Avenir Book"/>
              </a:rPr>
              <a:t>we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need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intercultural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competence</a:t>
            </a:r>
            <a:r>
              <a:rPr lang="de-DE">
                <a:latin typeface="Avenir Book"/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6933" y="1461796"/>
            <a:ext cx="756084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err="1">
                <a:latin typeface="Avenir Book"/>
              </a:rPr>
              <a:t>You</a:t>
            </a:r>
            <a:r>
              <a:rPr lang="de-DE" sz="2400">
                <a:latin typeface="Avenir Book"/>
              </a:rPr>
              <a:t> will </a:t>
            </a:r>
            <a:r>
              <a:rPr lang="de-DE" sz="2400" err="1">
                <a:latin typeface="Avenir Book"/>
              </a:rPr>
              <a:t>see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two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films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as</a:t>
            </a:r>
            <a:r>
              <a:rPr lang="de-DE" sz="2400">
                <a:latin typeface="Avenir Book"/>
              </a:rPr>
              <a:t> an </a:t>
            </a:r>
            <a:r>
              <a:rPr lang="de-DE" sz="2400" err="1">
                <a:latin typeface="Avenir Book"/>
              </a:rPr>
              <a:t>introduction</a:t>
            </a:r>
            <a:r>
              <a:rPr lang="de-DE" sz="2400">
                <a:latin typeface="Avenir Book"/>
              </a:rPr>
              <a:t>.</a:t>
            </a:r>
          </a:p>
          <a:p>
            <a:pPr marL="0" indent="0">
              <a:buNone/>
            </a:pPr>
            <a:endParaRPr lang="de-DE" sz="2400">
              <a:latin typeface="Avenir Book"/>
            </a:endParaRPr>
          </a:p>
          <a:p>
            <a:pPr marL="0" indent="0">
              <a:buNone/>
            </a:pPr>
            <a:r>
              <a:rPr lang="de-DE" sz="2400" err="1">
                <a:latin typeface="Avenir Book"/>
              </a:rPr>
              <a:t>Then</a:t>
            </a:r>
            <a:r>
              <a:rPr lang="de-DE" sz="2400">
                <a:latin typeface="Avenir Book"/>
              </a:rPr>
              <a:t>, </a:t>
            </a:r>
            <a:r>
              <a:rPr lang="de-DE" sz="2400" err="1">
                <a:latin typeface="Avenir Book"/>
              </a:rPr>
              <a:t>discuss</a:t>
            </a:r>
            <a:r>
              <a:rPr lang="de-DE" sz="2400">
                <a:latin typeface="Avenir Book"/>
              </a:rPr>
              <a:t> in </a:t>
            </a:r>
            <a:r>
              <a:rPr lang="de-DE" sz="2400" err="1">
                <a:latin typeface="Avenir Book"/>
              </a:rPr>
              <a:t>groups</a:t>
            </a:r>
            <a:r>
              <a:rPr lang="de-DE" sz="2400">
                <a:latin typeface="Avenir Book"/>
              </a:rPr>
              <a:t> (</a:t>
            </a:r>
            <a:r>
              <a:rPr lang="de-DE" sz="2400" err="1">
                <a:latin typeface="Avenir Book"/>
              </a:rPr>
              <a:t>based</a:t>
            </a:r>
            <a:r>
              <a:rPr lang="de-DE" sz="2400">
                <a:latin typeface="Avenir Book"/>
              </a:rPr>
              <a:t> on </a:t>
            </a:r>
            <a:r>
              <a:rPr lang="de-DE" sz="2400" err="1">
                <a:latin typeface="Avenir Book"/>
              </a:rPr>
              <a:t>your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experiences</a:t>
            </a:r>
            <a:r>
              <a:rPr lang="de-DE" sz="2400">
                <a:latin typeface="Avenir Book"/>
              </a:rPr>
              <a:t>) and </a:t>
            </a:r>
            <a:r>
              <a:rPr lang="de-DE" sz="2400" err="1">
                <a:latin typeface="Avenir Book"/>
              </a:rPr>
              <a:t>write</a:t>
            </a:r>
            <a:r>
              <a:rPr lang="de-DE" sz="2400">
                <a:latin typeface="Avenir Book"/>
              </a:rPr>
              <a:t> down </a:t>
            </a:r>
            <a:r>
              <a:rPr lang="de-DE" sz="2400" err="1">
                <a:latin typeface="Avenir Book"/>
              </a:rPr>
              <a:t>your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major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results</a:t>
            </a:r>
            <a:endParaRPr lang="de-DE" sz="2400">
              <a:latin typeface="Avenir Book"/>
            </a:endParaRPr>
          </a:p>
          <a:p>
            <a:r>
              <a:rPr lang="de-DE" sz="2000" err="1">
                <a:latin typeface="Avenir Book"/>
              </a:rPr>
              <a:t>What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is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culture</a:t>
            </a:r>
            <a:r>
              <a:rPr lang="de-DE" sz="2000">
                <a:latin typeface="Avenir Book"/>
              </a:rPr>
              <a:t>?</a:t>
            </a:r>
          </a:p>
          <a:p>
            <a:r>
              <a:rPr lang="de-DE" sz="2000" err="1">
                <a:latin typeface="Avenir Book"/>
              </a:rPr>
              <a:t>Why</a:t>
            </a:r>
            <a:r>
              <a:rPr lang="de-DE" sz="2000">
                <a:latin typeface="Avenir Book"/>
              </a:rPr>
              <a:t> do </a:t>
            </a:r>
            <a:r>
              <a:rPr lang="de-DE" sz="2000" err="1">
                <a:latin typeface="Avenir Book"/>
              </a:rPr>
              <a:t>we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need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intercultural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competence</a:t>
            </a:r>
            <a:r>
              <a:rPr lang="de-DE" sz="2000">
                <a:latin typeface="Avenir Book"/>
              </a:rPr>
              <a:t>?</a:t>
            </a:r>
          </a:p>
          <a:p>
            <a:r>
              <a:rPr lang="de-DE" sz="2000" err="1">
                <a:latin typeface="Avenir Book"/>
              </a:rPr>
              <a:t>What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should</a:t>
            </a:r>
            <a:r>
              <a:rPr lang="de-DE" sz="2000">
                <a:latin typeface="Avenir Book"/>
              </a:rPr>
              <a:t> a </a:t>
            </a:r>
            <a:r>
              <a:rPr lang="de-DE" sz="2000" err="1">
                <a:latin typeface="Avenir Book"/>
              </a:rPr>
              <a:t>person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who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has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intercultural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competence</a:t>
            </a:r>
            <a:r>
              <a:rPr lang="de-DE" sz="2000">
                <a:latin typeface="Avenir Book"/>
              </a:rPr>
              <a:t> in a </a:t>
            </a:r>
            <a:r>
              <a:rPr lang="de-DE" sz="2000" err="1">
                <a:latin typeface="Avenir Book"/>
              </a:rPr>
              <a:t>general</a:t>
            </a:r>
            <a:r>
              <a:rPr lang="de-DE" sz="2000">
                <a:latin typeface="Avenir Book"/>
              </a:rPr>
              <a:t> sense </a:t>
            </a:r>
            <a:r>
              <a:rPr lang="de-DE" sz="2000" err="1">
                <a:latin typeface="Avenir Book"/>
              </a:rPr>
              <a:t>feel</a:t>
            </a:r>
            <a:r>
              <a:rPr lang="de-DE" sz="2000">
                <a:latin typeface="Avenir Book"/>
              </a:rPr>
              <a:t> and </a:t>
            </a:r>
            <a:r>
              <a:rPr lang="de-DE" sz="2000" err="1">
                <a:latin typeface="Avenir Book"/>
              </a:rPr>
              <a:t>know</a:t>
            </a:r>
            <a:r>
              <a:rPr lang="de-DE" sz="2000">
                <a:latin typeface="Avenir Book"/>
              </a:rPr>
              <a:t>? </a:t>
            </a:r>
            <a:r>
              <a:rPr lang="de-DE" sz="2000" err="1">
                <a:latin typeface="Avenir Book"/>
              </a:rPr>
              <a:t>How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should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this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person</a:t>
            </a:r>
            <a:r>
              <a:rPr lang="de-DE" sz="2000">
                <a:latin typeface="Avenir Book"/>
              </a:rPr>
              <a:t> </a:t>
            </a:r>
            <a:r>
              <a:rPr lang="de-DE" sz="2000" err="1">
                <a:latin typeface="Avenir Book"/>
              </a:rPr>
              <a:t>act</a:t>
            </a:r>
            <a:r>
              <a:rPr lang="de-DE" sz="2000">
                <a:latin typeface="Avenir Book"/>
              </a:rPr>
              <a:t>? </a:t>
            </a:r>
          </a:p>
          <a:p>
            <a:pPr marL="0" indent="0">
              <a:buNone/>
            </a:pPr>
            <a:endParaRPr lang="de-DE">
              <a:latin typeface="Avenir Book"/>
            </a:endParaRPr>
          </a:p>
          <a:p>
            <a:pPr marL="0" indent="0">
              <a:buNone/>
            </a:pPr>
            <a:r>
              <a:rPr lang="de-DE" sz="2400" err="1">
                <a:latin typeface="Avenir Book"/>
              </a:rPr>
              <a:t>Afterwards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groups</a:t>
            </a:r>
            <a:r>
              <a:rPr lang="de-DE" sz="2400">
                <a:latin typeface="Avenir Book"/>
              </a:rPr>
              <a:t> will </a:t>
            </a:r>
            <a:r>
              <a:rPr lang="de-DE" sz="2400" err="1">
                <a:latin typeface="Avenir Book"/>
              </a:rPr>
              <a:t>present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their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results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followed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by</a:t>
            </a:r>
            <a:r>
              <a:rPr lang="de-DE" sz="2400">
                <a:latin typeface="Avenir Book"/>
              </a:rPr>
              <a:t> a </a:t>
            </a:r>
            <a:r>
              <a:rPr lang="de-DE" sz="2400" err="1">
                <a:latin typeface="Avenir Book"/>
              </a:rPr>
              <a:t>plenary</a:t>
            </a:r>
            <a:r>
              <a:rPr lang="de-DE" sz="2400">
                <a:latin typeface="Avenir Book"/>
              </a:rPr>
              <a:t> </a:t>
            </a:r>
            <a:r>
              <a:rPr lang="de-DE" sz="2400" err="1">
                <a:latin typeface="Avenir Book"/>
              </a:rPr>
              <a:t>discussion</a:t>
            </a:r>
            <a:endParaRPr lang="de-DE" sz="2400">
              <a:latin typeface="Avenir Book"/>
            </a:endParaRPr>
          </a:p>
        </p:txBody>
      </p:sp>
      <p:sp>
        <p:nvSpPr>
          <p:cNvPr id="5" name="AutoShape 2" descr="Bildergebn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Bildergebn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6</a:t>
            </a:fld>
            <a:endParaRPr lang="es-ES_tradnl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pic>
        <p:nvPicPr>
          <p:cNvPr id="11" name="Imagen 59" descr="/Users/antquearm/Desktop/IncluSMe icons/Icons as JPEG/4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73801"/>
            <a:ext cx="851958" cy="79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7975" y="3350760"/>
            <a:ext cx="810858" cy="74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7" descr="C:\Users\Sophia\AppData\Local\Microsoft\Windows\Temporary Internet Files\Content.Word\3-1_5min_.png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7975" y="5069493"/>
            <a:ext cx="810858" cy="74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67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400" err="1">
                <a:latin typeface="Avenir Book"/>
              </a:rPr>
              <a:t>Why</a:t>
            </a:r>
            <a:r>
              <a:rPr lang="de-DE" sz="3400">
                <a:latin typeface="Avenir Book"/>
              </a:rPr>
              <a:t> do </a:t>
            </a:r>
            <a:r>
              <a:rPr lang="de-DE" sz="3400" err="1">
                <a:latin typeface="Avenir Book"/>
              </a:rPr>
              <a:t>we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need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intercultural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competence</a:t>
            </a:r>
            <a:r>
              <a:rPr lang="de-DE" sz="3400">
                <a:latin typeface="Avenir Book"/>
              </a:rPr>
              <a:t>?</a:t>
            </a:r>
          </a:p>
        </p:txBody>
      </p:sp>
      <p:pic>
        <p:nvPicPr>
          <p:cNvPr id="6" name="Cultural Diversity Examples_ Avoid Stereotypes while communicat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672" y="1839536"/>
            <a:ext cx="6232849" cy="3480728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7</a:t>
            </a:fld>
            <a:endParaRPr lang="es-ES_tradnl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0006"/>
            <a:ext cx="8929396" cy="647794"/>
          </a:xfrm>
        </p:spPr>
        <p:txBody>
          <a:bodyPr>
            <a:normAutofit/>
          </a:bodyPr>
          <a:lstStyle/>
          <a:p>
            <a:r>
              <a:rPr lang="de-DE" sz="3400" err="1">
                <a:latin typeface="Avenir Book"/>
              </a:rPr>
              <a:t>Why</a:t>
            </a:r>
            <a:r>
              <a:rPr lang="de-DE" sz="3400">
                <a:latin typeface="Avenir Book"/>
              </a:rPr>
              <a:t> do </a:t>
            </a:r>
            <a:r>
              <a:rPr lang="de-DE" sz="3400" err="1">
                <a:latin typeface="Avenir Book"/>
              </a:rPr>
              <a:t>we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need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intercultural</a:t>
            </a:r>
            <a:r>
              <a:rPr lang="de-DE" sz="3400">
                <a:latin typeface="Avenir Book"/>
              </a:rPr>
              <a:t> </a:t>
            </a:r>
            <a:r>
              <a:rPr lang="de-DE" sz="3400" err="1">
                <a:latin typeface="Avenir Book"/>
              </a:rPr>
              <a:t>competence</a:t>
            </a:r>
            <a:r>
              <a:rPr lang="de-DE" sz="3400">
                <a:latin typeface="Avenir Book"/>
              </a:rPr>
              <a:t>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8</a:t>
            </a:fld>
            <a:endParaRPr lang="es-ES_tradnl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>
                <a:latin typeface="Avenir Book"/>
                <a:hlinkClick r:id="rId2"/>
              </a:rPr>
              <a:t>https://www.youtube.com/watch?v=b80TzSIbK5Y&amp;vl=de</a:t>
            </a:r>
            <a:endParaRPr lang="de-DE">
              <a:latin typeface="Avenir Book"/>
            </a:endParaRPr>
          </a:p>
          <a:p>
            <a:endParaRPr lang="de-DE">
              <a:latin typeface="Avenir Book"/>
            </a:endParaRPr>
          </a:p>
          <a:p>
            <a:endParaRPr lang="de-DE">
              <a:latin typeface="Avenir Book"/>
            </a:endParaRPr>
          </a:p>
        </p:txBody>
      </p:sp>
      <p:pic>
        <p:nvPicPr>
          <p:cNvPr id="1026" name="Picture 2" descr="C:\Users\osh493\AppData\Local\Temp\fram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8130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4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latin typeface="Avenir Book"/>
              </a:rPr>
              <a:t>2. THEORETICAL BACKGROUND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>
                <a:latin typeface="Avenir Book"/>
              </a:rPr>
              <a:t>Important</a:t>
            </a:r>
            <a:r>
              <a:rPr lang="de-DE">
                <a:latin typeface="Avenir Book"/>
              </a:rPr>
              <a:t> </a:t>
            </a:r>
            <a:r>
              <a:rPr lang="de-DE" err="1">
                <a:latin typeface="Avenir Book"/>
              </a:rPr>
              <a:t>concepts</a:t>
            </a:r>
            <a:r>
              <a:rPr lang="de-DE">
                <a:latin typeface="Avenir Book"/>
              </a:rPr>
              <a:t> and </a:t>
            </a:r>
            <a:r>
              <a:rPr lang="de-DE" err="1">
                <a:latin typeface="Avenir Book"/>
              </a:rPr>
              <a:t>definitions</a:t>
            </a:r>
            <a:endParaRPr lang="de-DE">
              <a:latin typeface="Avenir Book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555038" y="55563"/>
            <a:ext cx="588962" cy="365125"/>
          </a:xfrm>
        </p:spPr>
        <p:txBody>
          <a:bodyPr/>
          <a:lstStyle/>
          <a:p>
            <a:r>
              <a:rPr lang="es-ES_tradnl" sz="1200"/>
              <a:t>|  </a:t>
            </a:r>
            <a:fld id="{9DD0088F-7E4A-9C4B-9ED2-72FAF1293163}" type="slidenum">
              <a:rPr lang="es-ES_tradnl" smtClean="0"/>
              <a:pPr/>
              <a:t>9</a:t>
            </a:fld>
            <a:endParaRPr lang="es-ES_tradnl"/>
          </a:p>
        </p:txBody>
      </p:sp>
      <p:sp>
        <p:nvSpPr>
          <p:cNvPr id="9" name="Fußzeilenplatzhalter 3"/>
          <p:cNvSpPr txBox="1">
            <a:spLocks/>
          </p:cNvSpPr>
          <p:nvPr/>
        </p:nvSpPr>
        <p:spPr>
          <a:xfrm>
            <a:off x="6151493" y="234743"/>
            <a:ext cx="2647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rgbClr val="CC023B"/>
                </a:solidFill>
              </a:rPr>
              <a:t>INTRODUCTION TO CULTURE AND DIVERSITY</a:t>
            </a:r>
            <a:endParaRPr lang="es-ES_tradnl">
              <a:solidFill>
                <a:srgbClr val="CC0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61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2460</Words>
  <Application>Microsoft Macintosh PowerPoint</Application>
  <PresentationFormat>Presentación en pantalla (4:3)</PresentationFormat>
  <Paragraphs>295</Paragraphs>
  <Slides>36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5" baseType="lpstr">
      <vt:lpstr>Arial</vt:lpstr>
      <vt:lpstr>Avenir Book</vt:lpstr>
      <vt:lpstr>Calibri</vt:lpstr>
      <vt:lpstr>Comic Sans MS</vt:lpstr>
      <vt:lpstr>Goudy Old Style</vt:lpstr>
      <vt:lpstr>Lucida Grande</vt:lpstr>
      <vt:lpstr>Times New Roman</vt:lpstr>
      <vt:lpstr>Wingdings</vt:lpstr>
      <vt:lpstr>Office-Design</vt:lpstr>
      <vt:lpstr>Introduction to culture and diversity</vt:lpstr>
      <vt:lpstr>Aims</vt:lpstr>
      <vt:lpstr>Structure of the module</vt:lpstr>
      <vt:lpstr>1. Introduction</vt:lpstr>
      <vt:lpstr>Why intercultural science and maths education?</vt:lpstr>
      <vt:lpstr>Activity 1.1: Why do we need intercultural competence?</vt:lpstr>
      <vt:lpstr>Why do we need intercultural competence?</vt:lpstr>
      <vt:lpstr>Why do we need intercultural competence?</vt:lpstr>
      <vt:lpstr>2. THEORETICAL BACKGROUND</vt:lpstr>
      <vt:lpstr>Intercultural competence</vt:lpstr>
      <vt:lpstr>Intercultural communication</vt:lpstr>
      <vt:lpstr>What is culture?</vt:lpstr>
      <vt:lpstr>Activity 2.1: What is culture?</vt:lpstr>
      <vt:lpstr>Activity 2.2 : Culture and Cultural identity</vt:lpstr>
      <vt:lpstr>Activity 2.3: Diversity</vt:lpstr>
      <vt:lpstr>3. Connecting intercultural learning to science and mathematics education</vt:lpstr>
      <vt:lpstr>Activity 3.1: Science and mathematics in different cultures</vt:lpstr>
      <vt:lpstr>Activity 3.2 - Homework  </vt:lpstr>
      <vt:lpstr>Activity 3.2 Homework</vt:lpstr>
      <vt:lpstr>Activity 3.2: Presentation of results in the next seminar</vt:lpstr>
      <vt:lpstr>Activity 3.3: Examples of intercultural issues in science and maths education</vt:lpstr>
      <vt:lpstr>Examples of intercultural issues in science and maths education - Example 1</vt:lpstr>
      <vt:lpstr>Examples of intercultural issues in science and maths education – Example 2</vt:lpstr>
      <vt:lpstr>Examples of intercultural issues in science and maths education – Example 3</vt:lpstr>
      <vt:lpstr>Examples of intercultural issues in science and maths education – Example 4</vt:lpstr>
      <vt:lpstr>Examples of intercultural issues in science and maths education – Example 5</vt:lpstr>
      <vt:lpstr>Examples of intercultural issues in science and maths education – Example 5</vt:lpstr>
      <vt:lpstr>Activity 3.4 : Comparing curricula  - Homework</vt:lpstr>
      <vt:lpstr>4. OUTLOOK ON THE NEXT MODULES</vt:lpstr>
      <vt:lpstr>Intercultural science and mathematics education means dealing with …</vt:lpstr>
      <vt:lpstr>Intercultural science and mathematics education means dealing with …</vt:lpstr>
      <vt:lpstr>Intercultural science and mathematics education means dealing with …</vt:lpstr>
      <vt:lpstr>Overview of Modules</vt:lpstr>
      <vt:lpstr>Dimensions of intercultural learning of a teacher</vt:lpstr>
      <vt:lpstr>Links to the Films</vt:lpstr>
      <vt:lpstr>Presentación de PowerPoint</vt:lpstr>
    </vt:vector>
  </TitlesOfParts>
  <Manager>IncluSMe (antquesa)</Manager>
  <Company/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Culture and Diversity</dc:title>
  <dc:subject>Module 1 Presentation</dc:subject>
  <dc:creator>InclusMe project. Lead contribution: International Centre for STEM Education (ICSE) at the University of Education Freiburg, Germany. </dc:creator>
  <cp:keywords/>
  <dc:description>Final Version</dc:description>
  <cp:lastModifiedBy>Shsk</cp:lastModifiedBy>
  <cp:revision>112</cp:revision>
  <dcterms:created xsi:type="dcterms:W3CDTF">2017-02-28T10:46:16Z</dcterms:created>
  <dcterms:modified xsi:type="dcterms:W3CDTF">2019-08-03T09:43:59Z</dcterms:modified>
  <cp:category/>
</cp:coreProperties>
</file>