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99" r:id="rId3"/>
    <p:sldId id="390" r:id="rId4"/>
    <p:sldId id="391" r:id="rId5"/>
    <p:sldId id="392" r:id="rId6"/>
    <p:sldId id="393" r:id="rId7"/>
    <p:sldId id="405" r:id="rId8"/>
    <p:sldId id="394" r:id="rId9"/>
    <p:sldId id="407" r:id="rId10"/>
    <p:sldId id="408" r:id="rId11"/>
    <p:sldId id="395" r:id="rId12"/>
    <p:sldId id="396" r:id="rId13"/>
    <p:sldId id="397" r:id="rId14"/>
    <p:sldId id="398" r:id="rId15"/>
    <p:sldId id="399" r:id="rId16"/>
    <p:sldId id="400" r:id="rId17"/>
    <p:sldId id="401" r:id="rId18"/>
    <p:sldId id="409" r:id="rId19"/>
    <p:sldId id="410" r:id="rId20"/>
    <p:sldId id="411" r:id="rId21"/>
    <p:sldId id="412" r:id="rId22"/>
    <p:sldId id="413" r:id="rId23"/>
    <p:sldId id="403" r:id="rId24"/>
    <p:sldId id="357" r:id="rId2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ntina" initials="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051"/>
    <a:srgbClr val="C1D260"/>
    <a:srgbClr val="CC023B"/>
    <a:srgbClr val="4C5F7E"/>
    <a:srgbClr val="3B4C6A"/>
    <a:srgbClr val="002369"/>
    <a:srgbClr val="001470"/>
    <a:srgbClr val="BE002D"/>
    <a:srgbClr val="B4CB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5" autoAdjust="0"/>
    <p:restoredTop sz="88550" autoAdjust="0"/>
  </p:normalViewPr>
  <p:slideViewPr>
    <p:cSldViewPr snapToGrid="0" snapToObjects="1" showGuides="1">
      <p:cViewPr>
        <p:scale>
          <a:sx n="124" d="100"/>
          <a:sy n="124" d="100"/>
        </p:scale>
        <p:origin x="504" y="-1336"/>
      </p:cViewPr>
      <p:guideLst>
        <p:guide orient="horz" pos="2205"/>
        <p:guide pos="288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01" d="100"/>
          <a:sy n="10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A012E3-6E8D-B74B-A314-4616D5A79846}" type="datetimeFigureOut">
              <a:rPr lang="de-DE" smtClean="0"/>
              <a:t>02.08.19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7FC96-1CB5-7641-9934-75B343D83954}" type="slidenum">
              <a:rPr lang="de-DE" smtClean="0"/>
              <a:t>‹Nr.›</a:t>
            </a:fld>
            <a:endParaRPr lang="de-DE"/>
          </a:p>
        </p:txBody>
      </p:sp>
    </p:spTree>
    <p:extLst>
      <p:ext uri="{BB962C8B-B14F-4D97-AF65-F5344CB8AC3E}">
        <p14:creationId xmlns:p14="http://schemas.microsoft.com/office/powerpoint/2010/main" val="4280392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85981-0A6E-DC4F-9DC9-F24078E0FA09}" type="datetimeFigureOut">
              <a:rPr lang="de-DE" smtClean="0"/>
              <a:t>02.08.19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ABD4E-16D0-5348-910F-B34FEBD0AA0B}" type="slidenum">
              <a:rPr lang="de-DE" smtClean="0"/>
              <a:t>‹Nr.›</a:t>
            </a:fld>
            <a:endParaRPr lang="de-DE"/>
          </a:p>
        </p:txBody>
      </p:sp>
    </p:spTree>
    <p:extLst>
      <p:ext uri="{BB962C8B-B14F-4D97-AF65-F5344CB8AC3E}">
        <p14:creationId xmlns:p14="http://schemas.microsoft.com/office/powerpoint/2010/main" val="39550470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053ABD4E-16D0-5348-910F-B34FEBD0AA0B}" type="slidenum">
              <a:rPr lang="de-DE" smtClean="0"/>
              <a:t>1</a:t>
            </a:fld>
            <a:endParaRPr lang="de-DE" dirty="0"/>
          </a:p>
        </p:txBody>
      </p:sp>
    </p:spTree>
    <p:extLst>
      <p:ext uri="{BB962C8B-B14F-4D97-AF65-F5344CB8AC3E}">
        <p14:creationId xmlns:p14="http://schemas.microsoft.com/office/powerpoint/2010/main" val="340718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053ABD4E-16D0-5348-910F-B34FEBD0AA0B}" type="slidenum">
              <a:rPr lang="de-DE" smtClean="0"/>
              <a:t>24</a:t>
            </a:fld>
            <a:endParaRPr lang="de-DE"/>
          </a:p>
        </p:txBody>
      </p:sp>
    </p:spTree>
    <p:extLst>
      <p:ext uri="{BB962C8B-B14F-4D97-AF65-F5344CB8AC3E}">
        <p14:creationId xmlns:p14="http://schemas.microsoft.com/office/powerpoint/2010/main" val="229393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Sections Title and Subtitle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normAutofit/>
          </a:bodyPr>
          <a:lstStyle>
            <a:lvl1pPr algn="ctr">
              <a:defRPr sz="3200" b="1">
                <a:solidFill>
                  <a:srgbClr val="4C5F7E"/>
                </a:solidFill>
              </a:defRPr>
            </a:lvl1pPr>
          </a:lstStyle>
          <a:p>
            <a:r>
              <a:rPr lang="en-AU" noProof="0" dirty="0"/>
              <a:t>MASTERTITELFORMAT BEARBEITEN</a:t>
            </a:r>
          </a:p>
        </p:txBody>
      </p:sp>
      <p:sp>
        <p:nvSpPr>
          <p:cNvPr id="5" name="Rechteck 10"/>
          <p:cNvSpPr/>
          <p:nvPr userDrawn="1"/>
        </p:nvSpPr>
        <p:spPr>
          <a:xfrm flipV="1">
            <a:off x="736600" y="3674746"/>
            <a:ext cx="768708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b="1">
                <a:solidFill>
                  <a:srgbClr val="A0B05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a:t>Master-</a:t>
            </a:r>
            <a:r>
              <a:rPr lang="en-AU" noProof="0" dirty="0" err="1"/>
              <a:t>Untertitelformat</a:t>
            </a:r>
            <a:r>
              <a:rPr lang="en-AU" noProof="0" dirty="0"/>
              <a:t> </a:t>
            </a:r>
            <a:r>
              <a:rPr lang="en-AU" noProof="0" dirty="0" err="1"/>
              <a:t>bearbeiten</a:t>
            </a:r>
            <a:endParaRPr lang="en-AU" noProof="0" dirty="0"/>
          </a:p>
        </p:txBody>
      </p:sp>
    </p:spTree>
    <p:extLst>
      <p:ext uri="{BB962C8B-B14F-4D97-AF65-F5344CB8AC3E}">
        <p14:creationId xmlns:p14="http://schemas.microsoft.com/office/powerpoint/2010/main" val="228676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77138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tion and Text without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defRPr sz="2800" b="1" baseline="0">
                <a:solidFill>
                  <a:srgbClr val="4C5F7E"/>
                </a:solidFill>
                <a:latin typeface="Avenir Book" charset="0"/>
                <a:ea typeface="Avenir Book" charset="0"/>
                <a:cs typeface="Avenir Book" charset="0"/>
              </a:defRPr>
            </a:lvl1pPr>
          </a:lstStyle>
          <a:p>
            <a:r>
              <a:rPr lang="en-US" noProof="0" dirty="0"/>
              <a:t>Title Main Sections</a:t>
            </a:r>
          </a:p>
        </p:txBody>
      </p:sp>
      <p:sp>
        <p:nvSpPr>
          <p:cNvPr id="3" name="Inhaltsplatzhalter 2"/>
          <p:cNvSpPr>
            <a:spLocks noGrp="1"/>
          </p:cNvSpPr>
          <p:nvPr>
            <p:ph idx="1" hasCustomPrompt="1"/>
          </p:nvPr>
        </p:nvSpPr>
        <p:spPr/>
        <p:txBody>
          <a:bodyPr/>
          <a:lstStyle>
            <a:lvl1pPr marL="0" indent="0" algn="just">
              <a:buNone/>
              <a:defRPr>
                <a:latin typeface="Avenir Book" charset="0"/>
                <a:ea typeface="Avenir Book" charset="0"/>
                <a:cs typeface="Avenir Book" charset="0"/>
              </a:defRPr>
            </a:lvl1pPr>
            <a:lvl2pPr marL="457200" indent="0">
              <a:buNone/>
              <a:defRPr>
                <a:latin typeface="Avenir Book" charset="0"/>
                <a:ea typeface="Avenir Book" charset="0"/>
                <a:cs typeface="Avenir Book" charset="0"/>
              </a:defRPr>
            </a:lvl2pPr>
            <a:lvl3pPr marL="914400" indent="0">
              <a:buNone/>
              <a:defRPr>
                <a:latin typeface="Avenir Book" charset="0"/>
                <a:ea typeface="Avenir Book" charset="0"/>
                <a:cs typeface="Avenir Book" charset="0"/>
              </a:defRPr>
            </a:lvl3pPr>
            <a:lvl4pPr marL="1371600" indent="0">
              <a:buNone/>
              <a:defRPr>
                <a:latin typeface="Avenir Book" charset="0"/>
                <a:ea typeface="Avenir Book" charset="0"/>
                <a:cs typeface="Avenir Book" charset="0"/>
              </a:defRPr>
            </a:lvl4pPr>
            <a:lvl5pPr marL="1828800" indent="0">
              <a:buNone/>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endParaRPr lang="en-US" noProof="0" dirty="0"/>
          </a:p>
        </p:txBody>
      </p:sp>
      <p:sp>
        <p:nvSpPr>
          <p:cNvPr id="18" name="Marcador de pie de página 17"/>
          <p:cNvSpPr>
            <a:spLocks noGrp="1"/>
          </p:cNvSpPr>
          <p:nvPr>
            <p:ph type="ftr" sz="quarter" idx="10"/>
          </p:nvPr>
        </p:nvSpPr>
        <p:spPr>
          <a:xfrm>
            <a:off x="4034118" y="55318"/>
            <a:ext cx="4385983" cy="365125"/>
          </a:xfrm>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387748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ctivities/Examples &amp; Text with lis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800006"/>
            <a:ext cx="8229600" cy="647794"/>
          </a:xfrm>
        </p:spPr>
        <p:txBody>
          <a:bodyPr>
            <a:normAutofit/>
          </a:bodyPr>
          <a:lstStyle>
            <a:lvl1pPr algn="just">
              <a:defRPr sz="2800" b="1" baseline="0">
                <a:solidFill>
                  <a:srgbClr val="4C5F7E"/>
                </a:solidFill>
                <a:latin typeface="Avenir Book" charset="0"/>
                <a:ea typeface="Avenir Book" charset="0"/>
                <a:cs typeface="Avenir Book" charset="0"/>
              </a:defRPr>
            </a:lvl1pPr>
          </a:lstStyle>
          <a:p>
            <a:r>
              <a:rPr lang="en-US" noProof="0" dirty="0"/>
              <a:t>Activity/Example number: Title of  Activity/Example</a:t>
            </a:r>
          </a:p>
        </p:txBody>
      </p:sp>
      <p:sp>
        <p:nvSpPr>
          <p:cNvPr id="3" name="Inhaltsplatzhalter 2"/>
          <p:cNvSpPr>
            <a:spLocks noGrp="1"/>
          </p:cNvSpPr>
          <p:nvPr>
            <p:ph idx="1" hasCustomPrompt="1"/>
          </p:nvPr>
        </p:nvSpPr>
        <p:spPr>
          <a:xfrm>
            <a:off x="457200" y="1714505"/>
            <a:ext cx="8229600" cy="4357684"/>
          </a:xfrm>
        </p:spPr>
        <p:txBody>
          <a:bodyPr/>
          <a:lstStyle>
            <a:lvl1pPr>
              <a:defRPr>
                <a:latin typeface="Avenir Book" charset="0"/>
                <a:ea typeface="Avenir Book" charset="0"/>
                <a:cs typeface="Avenir Book" charset="0"/>
              </a:defRPr>
            </a:lvl1pPr>
            <a:lvl2pPr>
              <a:defRPr>
                <a:latin typeface="Avenir Book" charset="0"/>
                <a:ea typeface="Avenir Book" charset="0"/>
                <a:cs typeface="Avenir Book" charset="0"/>
              </a:defRPr>
            </a:lvl2pPr>
            <a:lvl3pPr>
              <a:defRPr>
                <a:latin typeface="Avenir Book" charset="0"/>
                <a:ea typeface="Avenir Book" charset="0"/>
                <a:cs typeface="Avenir Book" charset="0"/>
              </a:defRPr>
            </a:lvl3pPr>
            <a:lvl4pPr>
              <a:defRPr>
                <a:latin typeface="Avenir Book" charset="0"/>
                <a:ea typeface="Avenir Book" charset="0"/>
                <a:cs typeface="Avenir Book" charset="0"/>
              </a:defRPr>
            </a:lvl4pPr>
            <a:lvl5pPr>
              <a:defRPr>
                <a:latin typeface="Avenir Book" charset="0"/>
                <a:ea typeface="Avenir Book" charset="0"/>
                <a:cs typeface="Avenir Book" charset="0"/>
              </a:defRPr>
            </a:lvl5pPr>
          </a:lstStyle>
          <a:p>
            <a:pPr lvl="0"/>
            <a:r>
              <a:rPr lang="en-US" noProof="0" dirty="0" err="1"/>
              <a:t>Mastertextformat</a:t>
            </a:r>
            <a:r>
              <a:rPr lang="en-US" noProof="0" dirty="0"/>
              <a:t> </a:t>
            </a:r>
            <a:r>
              <a:rPr lang="en-US" noProof="0" dirty="0" err="1"/>
              <a:t>bearbeiten</a:t>
            </a:r>
            <a:r>
              <a:rPr lang="en-US" noProof="0" dirty="0"/>
              <a:t> with li</a:t>
            </a:r>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8" name="Marcador de pie de página 17"/>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9" name="Marcador de número de diapositiva 18"/>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10284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b="1"/>
            </a:lvl1pPr>
          </a:lstStyle>
          <a:p>
            <a:r>
              <a:rPr lang="de-DE" dirty="0"/>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Marcador de pie de página 10"/>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2" name="Marcador de número de diapositiva 11"/>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178010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dirty="0"/>
              <a:t>Mastertitelformat bearbeiten</a:t>
            </a:r>
          </a:p>
        </p:txBody>
      </p:sp>
      <p:sp>
        <p:nvSpPr>
          <p:cNvPr id="3" name="Textplatzhalt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174875"/>
            <a:ext cx="4040188"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174875"/>
            <a:ext cx="4041775" cy="385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Marcador de pie de página 11"/>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3" name="Marcador de número de diapositiva 12"/>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33922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51438"/>
            <a:ext cx="3008313" cy="1162050"/>
          </a:xfrm>
        </p:spPr>
        <p:txBody>
          <a:bodyPr anchor="b">
            <a:normAutofit/>
          </a:bodyPr>
          <a:lstStyle>
            <a:lvl1pPr algn="l">
              <a:defRPr sz="1600" b="1"/>
            </a:lvl1pPr>
          </a:lstStyle>
          <a:p>
            <a:r>
              <a:rPr lang="de-DE" dirty="0"/>
              <a:t>Mastertitelformat bearbeiten</a:t>
            </a:r>
          </a:p>
        </p:txBody>
      </p:sp>
      <p:sp>
        <p:nvSpPr>
          <p:cNvPr id="3" name="Inhaltsplatzhalter 2"/>
          <p:cNvSpPr>
            <a:spLocks noGrp="1"/>
          </p:cNvSpPr>
          <p:nvPr>
            <p:ph idx="1"/>
          </p:nvPr>
        </p:nvSpPr>
        <p:spPr>
          <a:xfrm>
            <a:off x="3575050" y="751438"/>
            <a:ext cx="5111750" cy="5374725"/>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457200" y="2018923"/>
            <a:ext cx="3008313" cy="41072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10" name="Marcador de pie de página 9"/>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79481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452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0" name="Marcador de pie de página 9"/>
          <p:cNvSpPr>
            <a:spLocks noGrp="1"/>
          </p:cNvSpPr>
          <p:nvPr>
            <p:ph type="ftr" sz="quarter" idx="10"/>
          </p:nvPr>
        </p:nvSpPr>
        <p:spPr/>
        <p:txBody>
          <a:bodyPr/>
          <a:lstStyle/>
          <a:p>
            <a:r>
              <a:rPr lang="lt-LT"/>
              <a:t>D</a:t>
            </a:r>
            <a:r>
              <a:rPr lang="en-GB" err="1"/>
              <a:t>ifferent</a:t>
            </a:r>
            <a:r>
              <a:rPr lang="en-GB"/>
              <a:t> cultures – different approaches to reasoning and algorithms in mathematics</a:t>
            </a:r>
            <a:endParaRPr lang="es-ES_tradnl">
              <a:solidFill>
                <a:srgbClr val="CC023B"/>
              </a:solidFill>
            </a:endParaRPr>
          </a:p>
        </p:txBody>
      </p:sp>
      <p:sp>
        <p:nvSpPr>
          <p:cNvPr id="11" name="Marcador de número de diapositiva 10"/>
          <p:cNvSpPr>
            <a:spLocks noGrp="1"/>
          </p:cNvSpPr>
          <p:nvPr>
            <p:ph type="sldNum" sz="quarter" idx="11"/>
          </p:nvPr>
        </p:nvSpPr>
        <p:spPr/>
        <p:txBody>
          <a:bodyPr/>
          <a:lstStyle/>
          <a:p>
            <a:r>
              <a:rPr lang="es-ES_tradnl" sz="1200"/>
              <a:t>|  </a:t>
            </a:r>
            <a:fld id="{9DD0088F-7E4A-9C4B-9ED2-72FAF1293163}" type="slidenum">
              <a:rPr lang="es-ES_tradnl" smtClean="0"/>
              <a:pPr/>
              <a:t>‹Nr.›</a:t>
            </a:fld>
            <a:endParaRPr lang="es-ES_tradnl"/>
          </a:p>
        </p:txBody>
      </p:sp>
    </p:spTree>
    <p:extLst>
      <p:ext uri="{BB962C8B-B14F-4D97-AF65-F5344CB8AC3E}">
        <p14:creationId xmlns:p14="http://schemas.microsoft.com/office/powerpoint/2010/main" val="2843551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png"/><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descr="ICSE_fond.jpg"/>
          <p:cNvPicPr>
            <a:picLocks noChangeAspect="1"/>
          </p:cNvPicPr>
          <p:nvPr userDrawn="1"/>
        </p:nvPicPr>
        <p:blipFill rotWithShape="1">
          <a:blip r:embed="rId10">
            <a:alphaModFix amt="39000"/>
            <a:extLst>
              <a:ext uri="{28A0092B-C50C-407E-A947-70E740481C1C}">
                <a14:useLocalDpi xmlns:a14="http://schemas.microsoft.com/office/drawing/2010/main" val="0"/>
              </a:ext>
            </a:extLst>
          </a:blip>
          <a:srcRect l="9878" b="10531"/>
          <a:stretch/>
        </p:blipFill>
        <p:spPr>
          <a:xfrm>
            <a:off x="-1" y="1417638"/>
            <a:ext cx="5140767" cy="5440362"/>
          </a:xfrm>
          <a:prstGeom prst="rect">
            <a:avLst/>
          </a:prstGeom>
        </p:spPr>
      </p:pic>
      <p:sp>
        <p:nvSpPr>
          <p:cNvPr id="2" name="Titelplatzhalt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pic>
        <p:nvPicPr>
          <p:cNvPr id="8" name="Bild 7"/>
          <p:cNvPicPr>
            <a:picLocks noChangeAspect="1"/>
          </p:cNvPicPr>
          <p:nvPr userDrawn="1"/>
        </p:nvPicPr>
        <p:blipFill>
          <a:blip r:embed="rId11"/>
          <a:stretch>
            <a:fillRect/>
          </a:stretch>
        </p:blipFill>
        <p:spPr>
          <a:xfrm>
            <a:off x="7487771" y="6087873"/>
            <a:ext cx="1227604" cy="633602"/>
          </a:xfrm>
          <a:prstGeom prst="rect">
            <a:avLst/>
          </a:prstGeom>
        </p:spPr>
      </p:pic>
      <p:sp>
        <p:nvSpPr>
          <p:cNvPr id="9" name="Rechteck 8"/>
          <p:cNvSpPr/>
          <p:nvPr userDrawn="1"/>
        </p:nvSpPr>
        <p:spPr>
          <a:xfrm>
            <a:off x="454466" y="6675756"/>
            <a:ext cx="5040000" cy="45719"/>
          </a:xfrm>
          <a:prstGeom prst="rect">
            <a:avLst/>
          </a:prstGeom>
          <a:solidFill>
            <a:srgbClr val="B4CB4D"/>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sp>
        <p:nvSpPr>
          <p:cNvPr id="11" name="Rechteck 10"/>
          <p:cNvSpPr/>
          <p:nvPr userDrawn="1"/>
        </p:nvSpPr>
        <p:spPr>
          <a:xfrm>
            <a:off x="5526000" y="6675756"/>
            <a:ext cx="1908000" cy="45719"/>
          </a:xfrm>
          <a:prstGeom prst="rect">
            <a:avLst/>
          </a:prstGeom>
          <a:solidFill>
            <a:srgbClr val="00236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effectLst/>
            </a:endParaRPr>
          </a:p>
        </p:txBody>
      </p:sp>
      <p:pic>
        <p:nvPicPr>
          <p:cNvPr id="13"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4466" y="6100572"/>
            <a:ext cx="1329884" cy="5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Marcador de número de diapositiva 22"/>
          <p:cNvSpPr>
            <a:spLocks noGrp="1"/>
          </p:cNvSpPr>
          <p:nvPr>
            <p:ph type="sldNum" sz="quarter" idx="4"/>
          </p:nvPr>
        </p:nvSpPr>
        <p:spPr>
          <a:xfrm>
            <a:off x="8104785" y="55317"/>
            <a:ext cx="588616" cy="365125"/>
          </a:xfrm>
          <a:prstGeom prst="rect">
            <a:avLst/>
          </a:prstGeom>
        </p:spPr>
        <p:txBody>
          <a:bodyPr vert="horz" lIns="91440" tIns="45720" rIns="91440" bIns="45720" rtlCol="0" anchor="ctr"/>
          <a:lstStyle>
            <a:lvl1pPr algn="r">
              <a:defRPr sz="800" b="1">
                <a:solidFill>
                  <a:srgbClr val="4C5F7E"/>
                </a:solidFill>
                <a:latin typeface="Avenir Book" charset="0"/>
                <a:ea typeface="Avenir Book" charset="0"/>
                <a:cs typeface="Avenir Book" charset="0"/>
              </a:defRPr>
            </a:lvl1pPr>
          </a:lstStyle>
          <a:p>
            <a:r>
              <a:rPr lang="es-ES_tradnl" sz="1200"/>
              <a:t>|  </a:t>
            </a:r>
            <a:fld id="{9DD0088F-7E4A-9C4B-9ED2-72FAF1293163}" type="slidenum">
              <a:rPr lang="es-ES_tradnl" smtClean="0"/>
              <a:pPr/>
              <a:t>‹Nr.›</a:t>
            </a:fld>
            <a:endParaRPr lang="es-ES_tradnl"/>
          </a:p>
        </p:txBody>
      </p:sp>
      <p:sp>
        <p:nvSpPr>
          <p:cNvPr id="24" name="Marcador de pie de página 23"/>
          <p:cNvSpPr>
            <a:spLocks noGrp="1"/>
          </p:cNvSpPr>
          <p:nvPr>
            <p:ph type="ftr" sz="quarter" idx="3"/>
          </p:nvPr>
        </p:nvSpPr>
        <p:spPr>
          <a:xfrm>
            <a:off x="3980330" y="55318"/>
            <a:ext cx="4439772" cy="365125"/>
          </a:xfrm>
          <a:prstGeom prst="rect">
            <a:avLst/>
          </a:prstGeom>
        </p:spPr>
        <p:txBody>
          <a:bodyPr vert="horz" lIns="91440" tIns="45720" rIns="91440" bIns="45720" rtlCol="0" anchor="ctr"/>
          <a:lstStyle>
            <a:lvl1pPr algn="ctr">
              <a:defRPr sz="800" b="1">
                <a:solidFill>
                  <a:schemeClr val="tx1">
                    <a:tint val="75000"/>
                  </a:schemeClr>
                </a:solidFill>
                <a:latin typeface="Avenir Book" charset="0"/>
                <a:ea typeface="Avenir Book" charset="0"/>
                <a:cs typeface="Avenir Book" charset="0"/>
              </a:defRPr>
            </a:lvl1pPr>
          </a:lstStyle>
          <a:p>
            <a:r>
              <a:rPr lang="lt-LT"/>
              <a:t>D</a:t>
            </a:r>
            <a:r>
              <a:rPr lang="en-GB" err="1"/>
              <a:t>ifferent</a:t>
            </a:r>
            <a:r>
              <a:rPr lang="en-GB"/>
              <a:t> cultures – different approaches to reasoning and algorithms in mathematics</a:t>
            </a:r>
            <a:endParaRPr lang="es-ES_tradnl">
              <a:solidFill>
                <a:srgbClr val="CC023B"/>
              </a:solidFill>
            </a:endParaRPr>
          </a:p>
        </p:txBody>
      </p:sp>
      <p:pic>
        <p:nvPicPr>
          <p:cNvPr id="29" name="Bild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64100" y="6374367"/>
            <a:ext cx="1807900" cy="193903"/>
          </a:xfrm>
          <a:prstGeom prst="rect">
            <a:avLst/>
          </a:prstGeom>
        </p:spPr>
      </p:pic>
      <p:pic>
        <p:nvPicPr>
          <p:cNvPr id="12" name="Bild 5" descr="eu_flag_co_funded_pos_[rgb]_lef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12556" y="6400800"/>
            <a:ext cx="781909" cy="180341"/>
          </a:xfrm>
          <a:prstGeom prst="rect">
            <a:avLst/>
          </a:prstGeom>
        </p:spPr>
      </p:pic>
    </p:spTree>
    <p:extLst>
      <p:ext uri="{BB962C8B-B14F-4D97-AF65-F5344CB8AC3E}">
        <p14:creationId xmlns:p14="http://schemas.microsoft.com/office/powerpoint/2010/main" val="28616515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1" r:id="rId4"/>
    <p:sldLayoutId id="2147483652" r:id="rId5"/>
    <p:sldLayoutId id="2147483653" r:id="rId6"/>
    <p:sldLayoutId id="2147483656" r:id="rId7"/>
    <p:sldLayoutId id="2147483657" r:id="rId8"/>
  </p:sldLayoutIdLst>
  <p:hf hdr="0"/>
  <p:txStyles>
    <p:titleStyle>
      <a:lvl1pPr algn="l" defTabSz="457200" rtl="0" eaLnBrk="1" latinLnBrk="0" hangingPunct="1">
        <a:spcBef>
          <a:spcPct val="0"/>
        </a:spcBef>
        <a:buNone/>
        <a:defRPr sz="3200" b="1" kern="1200">
          <a:solidFill>
            <a:srgbClr val="4C5F7E"/>
          </a:solidFill>
          <a:latin typeface="Avenir Book" charset="0"/>
          <a:ea typeface="Avenir Book" charset="0"/>
          <a:cs typeface="Avenir Book" charset="0"/>
        </a:defRPr>
      </a:lvl1pPr>
    </p:titleStyle>
    <p:bodyStyle>
      <a:lvl1pPr marL="342900" indent="-342900" algn="l" defTabSz="457200" rtl="0" eaLnBrk="1" latinLnBrk="0" hangingPunct="1">
        <a:spcBef>
          <a:spcPct val="20000"/>
        </a:spcBef>
        <a:buClr>
          <a:srgbClr val="BE002D"/>
        </a:buClr>
        <a:buFont typeface="Arial"/>
        <a:buChar char="•"/>
        <a:defRPr sz="2800" kern="1200">
          <a:solidFill>
            <a:schemeClr val="tx1"/>
          </a:solidFill>
          <a:latin typeface="Avenir Book" charset="0"/>
          <a:ea typeface="Avenir Book" charset="0"/>
          <a:cs typeface="Avenir Book" charset="0"/>
        </a:defRPr>
      </a:lvl1pPr>
      <a:lvl2pPr marL="742950" indent="-285750" algn="l" defTabSz="457200" rtl="0" eaLnBrk="1" latinLnBrk="0" hangingPunct="1">
        <a:spcBef>
          <a:spcPct val="20000"/>
        </a:spcBef>
        <a:buClr>
          <a:srgbClr val="B4CB4D"/>
        </a:buClr>
        <a:buFont typeface="Arial"/>
        <a:buChar char="•"/>
        <a:defRPr sz="2400" kern="1200">
          <a:solidFill>
            <a:schemeClr val="tx1"/>
          </a:solidFill>
          <a:latin typeface="Avenir Book" charset="0"/>
          <a:ea typeface="Avenir Book" charset="0"/>
          <a:cs typeface="Avenir Book" charset="0"/>
        </a:defRPr>
      </a:lvl2pPr>
      <a:lvl3pPr marL="1143000" indent="-228600" algn="l" defTabSz="457200" rtl="0" eaLnBrk="1" latinLnBrk="0" hangingPunct="1">
        <a:spcBef>
          <a:spcPct val="20000"/>
        </a:spcBef>
        <a:buClr>
          <a:srgbClr val="001470"/>
        </a:buClr>
        <a:buFont typeface="Arial"/>
        <a:buChar char="•"/>
        <a:defRPr sz="2000" kern="1200">
          <a:solidFill>
            <a:schemeClr val="tx1"/>
          </a:solidFill>
          <a:latin typeface="Avenir Book" charset="0"/>
          <a:ea typeface="Avenir Book" charset="0"/>
          <a:cs typeface="Avenir Book" charset="0"/>
        </a:defRPr>
      </a:lvl3pPr>
      <a:lvl4pPr marL="1600200" indent="-228600" algn="l" defTabSz="457200" rtl="0" eaLnBrk="1" latinLnBrk="0" hangingPunct="1">
        <a:spcBef>
          <a:spcPct val="20000"/>
        </a:spcBef>
        <a:buSzPct val="75000"/>
        <a:buFont typeface="Wingdings" charset="2"/>
        <a:buChar char="§"/>
        <a:defRPr sz="2000" kern="1200">
          <a:solidFill>
            <a:schemeClr val="tx1"/>
          </a:solidFill>
          <a:latin typeface="Avenir Book" charset="0"/>
          <a:ea typeface="Avenir Book" charset="0"/>
          <a:cs typeface="Avenir Book" charset="0"/>
        </a:defRPr>
      </a:lvl4pPr>
      <a:lvl5pPr marL="2057400" indent="-228600" algn="l" defTabSz="457200" rtl="0" eaLnBrk="1" latinLnBrk="0" hangingPunct="1">
        <a:spcBef>
          <a:spcPct val="20000"/>
        </a:spcBef>
        <a:buSzPct val="80000"/>
        <a:buFont typeface="Lucida Grande"/>
        <a:buChar char="-"/>
        <a:defRPr sz="2000" kern="1200">
          <a:solidFill>
            <a:schemeClr val="tx1"/>
          </a:solidFill>
          <a:latin typeface="Avenir Book" charset="0"/>
          <a:ea typeface="Avenir Book" charset="0"/>
          <a:cs typeface="Avenir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kCt1bmSASC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4qP09gofv6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sunplugged.org/wp-content/uploads/2015/03/CSUnplugged_OS_2015_v3.1.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18897"/>
            <a:ext cx="7772400" cy="1684327"/>
          </a:xfrm>
        </p:spPr>
        <p:txBody>
          <a:bodyPr>
            <a:normAutofit/>
          </a:bodyPr>
          <a:lstStyle/>
          <a:p>
            <a:r>
              <a:rPr lang="lt-LT" dirty="0"/>
              <a:t>DIFFERENT CULTURES – DIFFERENT APPROACHES TO REASONING AND ALGORITHMS IN MATHEMATICS</a:t>
            </a:r>
            <a:endParaRPr lang="en-US" dirty="0"/>
          </a:p>
        </p:txBody>
      </p:sp>
      <p:sp>
        <p:nvSpPr>
          <p:cNvPr id="3" name="Untertitel 2"/>
          <p:cNvSpPr>
            <a:spLocks noGrp="1"/>
          </p:cNvSpPr>
          <p:nvPr>
            <p:ph type="subTitle" idx="1"/>
          </p:nvPr>
        </p:nvSpPr>
        <p:spPr>
          <a:xfrm>
            <a:off x="1371600" y="3886199"/>
            <a:ext cx="6400800" cy="1963757"/>
          </a:xfrm>
        </p:spPr>
        <p:txBody>
          <a:bodyPr>
            <a:normAutofit/>
          </a:bodyPr>
          <a:lstStyle/>
          <a:p>
            <a:r>
              <a:rPr lang="lt-LT" dirty="0"/>
              <a:t>Module 3</a:t>
            </a:r>
            <a:endParaRPr lang="nb-NO" dirty="0"/>
          </a:p>
          <a:p>
            <a:endParaRPr lang="en-US" dirty="0"/>
          </a:p>
        </p:txBody>
      </p:sp>
    </p:spTree>
    <p:extLst>
      <p:ext uri="{BB962C8B-B14F-4D97-AF65-F5344CB8AC3E}">
        <p14:creationId xmlns:p14="http://schemas.microsoft.com/office/powerpoint/2010/main" val="87415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1.2: Different reasoning approaches. Based on Seymour </a:t>
            </a:r>
            <a:r>
              <a:rPr lang="en-US" err="1"/>
              <a:t>Papert’s</a:t>
            </a:r>
            <a:r>
              <a:rPr lang="en-US"/>
              <a:t> ideas</a:t>
            </a:r>
            <a:r>
              <a:rPr lang="lt-LT"/>
              <a:t> (3)</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10</a:t>
            </a:fld>
            <a:endParaRPr lang="es-ES_tradnl"/>
          </a:p>
        </p:txBody>
      </p:sp>
      <p:sp>
        <p:nvSpPr>
          <p:cNvPr id="7" name="Flowchart: Alternate Process 6"/>
          <p:cNvSpPr/>
          <p:nvPr/>
        </p:nvSpPr>
        <p:spPr>
          <a:xfrm>
            <a:off x="576198" y="1600201"/>
            <a:ext cx="7665928" cy="4337136"/>
          </a:xfrm>
          <a:prstGeom prst="flowChartAlternate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2000" b="1">
                <a:solidFill>
                  <a:srgbClr val="000000"/>
                </a:solidFill>
                <a:effectLst/>
                <a:latin typeface="Avenir Book"/>
                <a:ea typeface="BatangChe"/>
                <a:cs typeface="Arial" panose="020B0604020202020204" pitchFamily="34" charset="0"/>
              </a:rPr>
              <a:t>TEXT 6</a:t>
            </a:r>
            <a:endParaRPr lang="lt-LT" sz="2000">
              <a:effectLst/>
              <a:ea typeface="Calibri" panose="020F0502020204030204" pitchFamily="34" charset="0"/>
              <a:cs typeface="Times New Roman" panose="02020603050405020304" pitchFamily="18" charset="0"/>
            </a:endParaRPr>
          </a:p>
          <a:p>
            <a:pPr>
              <a:spcAft>
                <a:spcPts val="0"/>
              </a:spcAft>
            </a:pPr>
            <a:r>
              <a:rPr lang="en-US" sz="2000">
                <a:solidFill>
                  <a:srgbClr val="000000"/>
                </a:solidFill>
                <a:effectLst/>
                <a:latin typeface="Avenir Book"/>
                <a:ea typeface="BatangChe"/>
                <a:cs typeface="Arial" panose="020B0604020202020204" pitchFamily="34" charset="0"/>
              </a:rPr>
              <a:t>Difficulties experienced by children are not usually due to deficiencies in their notion of number but in failing to appropriate the relevant algorithms. Learning algorithms can be seen as a process of making, using, and fixing programs. When one adds </a:t>
            </a:r>
            <a:r>
              <a:rPr lang="en-US" sz="2000" err="1">
                <a:solidFill>
                  <a:srgbClr val="000000"/>
                </a:solidFill>
                <a:effectLst/>
                <a:latin typeface="Avenir Book"/>
                <a:ea typeface="BatangChe"/>
                <a:cs typeface="Arial" panose="020B0604020202020204" pitchFamily="34" charset="0"/>
              </a:rPr>
              <a:t>multidigit</a:t>
            </a:r>
            <a:r>
              <a:rPr lang="en-US" sz="2000">
                <a:solidFill>
                  <a:srgbClr val="000000"/>
                </a:solidFill>
                <a:effectLst/>
                <a:latin typeface="Avenir Book"/>
                <a:ea typeface="BatangChe"/>
                <a:cs typeface="Arial" panose="020B0604020202020204" pitchFamily="34" charset="0"/>
              </a:rPr>
              <a:t> numbers one is in fact acting as a computer in carrying through a procedure something like the program in Figure 18.</a:t>
            </a:r>
            <a:endParaRPr lang="lt-LT" sz="2000">
              <a:solidFill>
                <a:srgbClr val="000000"/>
              </a:solidFill>
              <a:effectLst/>
              <a:latin typeface="Avenir Book"/>
              <a:ea typeface="BatangChe"/>
              <a:cs typeface="Arial" panose="020B0604020202020204" pitchFamily="34" charset="0"/>
            </a:endParaRPr>
          </a:p>
          <a:p>
            <a:pPr>
              <a:spcAft>
                <a:spcPts val="0"/>
              </a:spcAft>
            </a:pPr>
            <a:endParaRPr lang="lt-LT" sz="2000">
              <a:effectLst/>
              <a:ea typeface="Calibri" panose="020F0502020204030204" pitchFamily="34" charset="0"/>
              <a:cs typeface="Times New Roman" panose="02020603050405020304" pitchFamily="18" charset="0"/>
            </a:endParaRPr>
          </a:p>
          <a:p>
            <a:pPr>
              <a:spcAft>
                <a:spcPts val="0"/>
              </a:spcAft>
            </a:pPr>
            <a:endParaRPr lang="lt-LT" sz="2000">
              <a:ea typeface="Calibri" panose="020F0502020204030204" pitchFamily="34" charset="0"/>
              <a:cs typeface="Times New Roman" panose="02020603050405020304" pitchFamily="18" charset="0"/>
            </a:endParaRPr>
          </a:p>
          <a:p>
            <a:pPr>
              <a:spcAft>
                <a:spcPts val="0"/>
              </a:spcAft>
            </a:pPr>
            <a:endParaRPr lang="lt-LT" sz="2000">
              <a:effectLst/>
              <a:ea typeface="Calibri" panose="020F0502020204030204" pitchFamily="34" charset="0"/>
              <a:cs typeface="Times New Roman" panose="02020603050405020304" pitchFamily="18" charset="0"/>
            </a:endParaRPr>
          </a:p>
          <a:p>
            <a:pPr>
              <a:spcAft>
                <a:spcPts val="0"/>
              </a:spcAft>
            </a:pPr>
            <a:r>
              <a:rPr lang="en-US" sz="2000">
                <a:solidFill>
                  <a:srgbClr val="000000"/>
                </a:solidFill>
                <a:effectLst/>
                <a:latin typeface="Avenir Book"/>
                <a:ea typeface="BatangChe"/>
                <a:cs typeface="Arial" panose="020B0604020202020204" pitchFamily="34" charset="0"/>
              </a:rPr>
              <a:t> </a:t>
            </a:r>
            <a:endParaRPr lang="lt-LT" sz="2000">
              <a:effectLst/>
              <a:ea typeface="Calibri" panose="020F0502020204030204" pitchFamily="34" charset="0"/>
              <a:cs typeface="Times New Roman" panose="02020603050405020304" pitchFamily="18" charset="0"/>
            </a:endParaRPr>
          </a:p>
          <a:p>
            <a:pPr>
              <a:spcAft>
                <a:spcPts val="0"/>
              </a:spcAft>
            </a:pPr>
            <a:r>
              <a:rPr lang="en-US" sz="2000">
                <a:solidFill>
                  <a:srgbClr val="000000"/>
                </a:solidFill>
                <a:effectLst/>
                <a:latin typeface="Avenir Book"/>
                <a:ea typeface="BatangChe"/>
                <a:cs typeface="Arial" panose="020B0604020202020204" pitchFamily="34" charset="0"/>
              </a:rPr>
              <a:t>[p. 152]</a:t>
            </a:r>
            <a:endParaRPr lang="lt-LT" sz="2000">
              <a:effectLst/>
              <a:ea typeface="Calibri" panose="020F0502020204030204" pitchFamily="34" charset="0"/>
              <a:cs typeface="Times New Roman" panose="02020603050405020304" pitchFamily="18" charset="0"/>
            </a:endParaRPr>
          </a:p>
        </p:txBody>
      </p:sp>
      <p:pic>
        <p:nvPicPr>
          <p:cNvPr id="8" name="Picture 7"/>
          <p:cNvPicPr/>
          <p:nvPr/>
        </p:nvPicPr>
        <p:blipFill>
          <a:blip r:embed="rId2"/>
          <a:stretch>
            <a:fillRect/>
          </a:stretch>
        </p:blipFill>
        <p:spPr>
          <a:xfrm>
            <a:off x="3404133" y="4052640"/>
            <a:ext cx="4380794" cy="2073524"/>
          </a:xfrm>
          <a:prstGeom prst="rect">
            <a:avLst/>
          </a:prstGeom>
        </p:spPr>
      </p:pic>
    </p:spTree>
    <p:extLst>
      <p:ext uri="{BB962C8B-B14F-4D97-AF65-F5344CB8AC3E}">
        <p14:creationId xmlns:p14="http://schemas.microsoft.com/office/powerpoint/2010/main" val="162135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II. Culture related context: Practical reasoning example</a:t>
            </a:r>
            <a:endParaRPr lang="lt-LT"/>
          </a:p>
        </p:txBody>
      </p:sp>
      <p:sp>
        <p:nvSpPr>
          <p:cNvPr id="7" name="Subtitle 6"/>
          <p:cNvSpPr>
            <a:spLocks noGrp="1"/>
          </p:cNvSpPr>
          <p:nvPr>
            <p:ph type="subTitle" idx="1"/>
          </p:nvPr>
        </p:nvSpPr>
        <p:spPr/>
        <p:txBody>
          <a:bodyPr/>
          <a:lstStyle/>
          <a:p>
            <a:endParaRPr lang="lt-LT"/>
          </a:p>
        </p:txBody>
      </p:sp>
      <p:sp>
        <p:nvSpPr>
          <p:cNvPr id="4" name="Footer Placeholder 3"/>
          <p:cNvSpPr>
            <a:spLocks noGrp="1"/>
          </p:cNvSpPr>
          <p:nvPr>
            <p:ph type="ftr" sz="quarter" idx="4294967295"/>
          </p:nvPr>
        </p:nvSpPr>
        <p:spPr>
          <a:xfrm>
            <a:off x="4703763" y="55563"/>
            <a:ext cx="4440237" cy="365125"/>
          </a:xfrm>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11</a:t>
            </a:fld>
            <a:endParaRPr lang="es-ES_tradnl"/>
          </a:p>
        </p:txBody>
      </p:sp>
    </p:spTree>
    <p:extLst>
      <p:ext uri="{BB962C8B-B14F-4D97-AF65-F5344CB8AC3E}">
        <p14:creationId xmlns:p14="http://schemas.microsoft.com/office/powerpoint/2010/main" val="346081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2.1: Juggling</a:t>
            </a:r>
            <a:endParaRPr lang="lt-LT"/>
          </a:p>
        </p:txBody>
      </p:sp>
      <p:sp>
        <p:nvSpPr>
          <p:cNvPr id="3" name="Content Placeholder 2"/>
          <p:cNvSpPr>
            <a:spLocks noGrp="1"/>
          </p:cNvSpPr>
          <p:nvPr>
            <p:ph idx="1"/>
          </p:nvPr>
        </p:nvSpPr>
        <p:spPr/>
        <p:txBody>
          <a:bodyPr/>
          <a:lstStyle/>
          <a:p>
            <a:r>
              <a:rPr lang="en-US"/>
              <a:t>Discuss the method used to juggle and its difficulties</a:t>
            </a:r>
            <a:r>
              <a:rPr lang="lt-LT"/>
              <a:t>: </a:t>
            </a:r>
            <a:r>
              <a:rPr lang="en-US" u="sng">
                <a:hlinkClick r:id="rId2"/>
              </a:rPr>
              <a:t>https://youtu.be/kCt1bmSASCI</a:t>
            </a:r>
            <a:endParaRPr lang="en-US"/>
          </a:p>
          <a:p>
            <a:r>
              <a:rPr lang="en-US"/>
              <a:t>Try to draw/present steps of juggling on the sheet of paper. Compare your paper with friend.</a:t>
            </a:r>
          </a:p>
          <a:p>
            <a:r>
              <a:rPr lang="en-GB"/>
              <a:t>Read the text from S. </a:t>
            </a:r>
            <a:r>
              <a:rPr lang="en-GB" err="1"/>
              <a:t>Papert</a:t>
            </a:r>
            <a:r>
              <a:rPr lang="en-GB"/>
              <a:t> “</a:t>
            </a:r>
            <a:r>
              <a:rPr lang="en-GB" err="1"/>
              <a:t>Mindstorm</a:t>
            </a:r>
            <a:r>
              <a:rPr lang="en-GB"/>
              <a:t>” (p. 105-112) and practice by using pieces of light material (it is easier then using balls).</a:t>
            </a:r>
            <a:endParaRPr lang="lt-LT"/>
          </a:p>
          <a:p>
            <a:endParaRPr lang="lt-LT"/>
          </a:p>
          <a:p>
            <a:pPr marL="0" indent="0">
              <a:buNone/>
            </a:pPr>
            <a:r>
              <a:rPr lang="en-US" b="1" i="1">
                <a:solidFill>
                  <a:srgbClr val="A0B051"/>
                </a:solidFill>
              </a:rPr>
              <a:t>Do you succeed? What have you noticed?</a:t>
            </a:r>
            <a:endParaRPr lang="lt-LT" b="1" i="1">
              <a:solidFill>
                <a:srgbClr val="A0B051"/>
              </a:solidFill>
            </a:endParaRPr>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12</a:t>
            </a:fld>
            <a:endParaRPr lang="es-ES_tradnl"/>
          </a:p>
        </p:txBody>
      </p:sp>
    </p:spTree>
    <p:extLst>
      <p:ext uri="{BB962C8B-B14F-4D97-AF65-F5344CB8AC3E}">
        <p14:creationId xmlns:p14="http://schemas.microsoft.com/office/powerpoint/2010/main" val="97014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2.2: A string around the circumference of the earth</a:t>
            </a:r>
            <a:endParaRPr lang="lt-LT"/>
          </a:p>
        </p:txBody>
      </p:sp>
      <p:sp>
        <p:nvSpPr>
          <p:cNvPr id="3" name="Content Placeholder 2"/>
          <p:cNvSpPr>
            <a:spLocks noGrp="1"/>
          </p:cNvSpPr>
          <p:nvPr>
            <p:ph idx="1"/>
          </p:nvPr>
        </p:nvSpPr>
        <p:spPr/>
        <p:txBody>
          <a:bodyPr>
            <a:normAutofit fontScale="92500" lnSpcReduction="20000"/>
          </a:bodyPr>
          <a:lstStyle/>
          <a:p>
            <a:r>
              <a:rPr lang="en-US"/>
              <a:t>“Imagine a string around the circumference of the earth, which for this purpose we shall consider to be a perfectly smooth sphere, four thousand miles in radius. Someone makes a proposal to place the string on six-foot-high poles. Obviously this implies that the string will have to be longer. A discussion arises about how much longer it would have to be. Most people who have been through high school know how to calculate the answer. But before doing so or reading on try to guess" Is it about one thousand miles longer, about a hundred, or about ten?”</a:t>
            </a:r>
            <a:endParaRPr lang="lt-LT"/>
          </a:p>
          <a:p>
            <a:pPr marL="0" indent="0">
              <a:buNone/>
            </a:pPr>
            <a:r>
              <a:rPr lang="en-US" sz="1700"/>
              <a:t>S. </a:t>
            </a:r>
            <a:r>
              <a:rPr lang="en-US" sz="1700" err="1"/>
              <a:t>Papert</a:t>
            </a:r>
            <a:r>
              <a:rPr lang="en-US" sz="1700"/>
              <a:t> (1980). MINDSTORM: Children, Computers, and Powerful Ideas. p.146.</a:t>
            </a:r>
            <a:endParaRPr lang="lt-LT" sz="1700"/>
          </a:p>
          <a:p>
            <a:endParaRPr lang="lt-LT"/>
          </a:p>
          <a:p>
            <a:endParaRPr lang="lt-LT"/>
          </a:p>
          <a:p>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13</a:t>
            </a:fld>
            <a:endParaRPr lang="es-ES_tradnl"/>
          </a:p>
        </p:txBody>
      </p:sp>
    </p:spTree>
    <p:extLst>
      <p:ext uri="{BB962C8B-B14F-4D97-AF65-F5344CB8AC3E}">
        <p14:creationId xmlns:p14="http://schemas.microsoft.com/office/powerpoint/2010/main" val="233370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2400"/>
              <a:t>II E (Extended). Culture related context: Reading and discussion about basic ideas of Logo</a:t>
            </a:r>
            <a:endParaRPr lang="lt-LT" sz="2400"/>
          </a:p>
        </p:txBody>
      </p:sp>
      <p:sp>
        <p:nvSpPr>
          <p:cNvPr id="7" name="Subtitle 6"/>
          <p:cNvSpPr>
            <a:spLocks noGrp="1"/>
          </p:cNvSpPr>
          <p:nvPr>
            <p:ph type="subTitle" idx="1"/>
          </p:nvPr>
        </p:nvSpPr>
        <p:spPr/>
        <p:txBody>
          <a:bodyPr/>
          <a:lstStyle/>
          <a:p>
            <a:endParaRPr lang="lt-LT"/>
          </a:p>
        </p:txBody>
      </p:sp>
      <p:sp>
        <p:nvSpPr>
          <p:cNvPr id="4" name="Footer Placeholder 3"/>
          <p:cNvSpPr>
            <a:spLocks noGrp="1"/>
          </p:cNvSpPr>
          <p:nvPr>
            <p:ph type="ftr" sz="quarter" idx="4294967295"/>
          </p:nvPr>
        </p:nvSpPr>
        <p:spPr>
          <a:xfrm>
            <a:off x="4703763" y="55563"/>
            <a:ext cx="4440237" cy="365125"/>
          </a:xfrm>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14</a:t>
            </a:fld>
            <a:endParaRPr lang="es-ES_tradnl"/>
          </a:p>
        </p:txBody>
      </p:sp>
    </p:spTree>
    <p:extLst>
      <p:ext uri="{BB962C8B-B14F-4D97-AF65-F5344CB8AC3E}">
        <p14:creationId xmlns:p14="http://schemas.microsoft.com/office/powerpoint/2010/main" val="210763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2.3: Logo</a:t>
            </a:r>
            <a:r>
              <a:rPr lang="lt-LT"/>
              <a:t>-</a:t>
            </a:r>
            <a:r>
              <a:rPr lang="lt-LT" err="1"/>
              <a:t>based</a:t>
            </a:r>
            <a:r>
              <a:rPr lang="lt-LT"/>
              <a:t> </a:t>
            </a:r>
            <a:r>
              <a:rPr lang="lt-LT" err="1"/>
              <a:t>ideas</a:t>
            </a:r>
            <a:endParaRPr lang="lt-LT"/>
          </a:p>
        </p:txBody>
      </p:sp>
      <p:sp>
        <p:nvSpPr>
          <p:cNvPr id="3" name="Content Placeholder 2"/>
          <p:cNvSpPr>
            <a:spLocks noGrp="1"/>
          </p:cNvSpPr>
          <p:nvPr>
            <p:ph idx="1"/>
          </p:nvPr>
        </p:nvSpPr>
        <p:spPr/>
        <p:txBody>
          <a:bodyPr>
            <a:normAutofit fontScale="85000" lnSpcReduction="20000"/>
          </a:bodyPr>
          <a:lstStyle/>
          <a:p>
            <a:r>
              <a:rPr lang="lt-LT"/>
              <a:t>Draw </a:t>
            </a:r>
            <a:r>
              <a:rPr lang="lt-LT" err="1"/>
              <a:t>geometric</a:t>
            </a:r>
            <a:r>
              <a:rPr lang="lt-LT"/>
              <a:t> </a:t>
            </a:r>
            <a:r>
              <a:rPr lang="lt-LT" err="1"/>
              <a:t>shapes</a:t>
            </a:r>
            <a:r>
              <a:rPr lang="lt-LT"/>
              <a:t> </a:t>
            </a:r>
            <a:r>
              <a:rPr lang="lt-LT" err="1"/>
              <a:t>using</a:t>
            </a:r>
            <a:r>
              <a:rPr lang="lt-LT"/>
              <a:t> a Turtle </a:t>
            </a:r>
            <a:r>
              <a:rPr lang="lt-LT" err="1"/>
              <a:t>graphics</a:t>
            </a:r>
            <a:r>
              <a:rPr lang="lt-LT"/>
              <a:t>:</a:t>
            </a:r>
          </a:p>
          <a:p>
            <a:pPr lvl="1">
              <a:buFont typeface="Wingdings" panose="05000000000000000000" pitchFamily="2" charset="2"/>
              <a:buChar char="Ø"/>
            </a:pPr>
            <a:r>
              <a:rPr lang="en-US"/>
              <a:t>a square</a:t>
            </a:r>
            <a:endParaRPr lang="lt-LT"/>
          </a:p>
          <a:p>
            <a:pPr lvl="1">
              <a:buFont typeface="Wingdings" panose="05000000000000000000" pitchFamily="2" charset="2"/>
              <a:buChar char="Ø"/>
            </a:pPr>
            <a:r>
              <a:rPr lang="en-US"/>
              <a:t>a rectangle</a:t>
            </a:r>
            <a:endParaRPr lang="lt-LT"/>
          </a:p>
          <a:p>
            <a:pPr lvl="1">
              <a:buFont typeface="Wingdings" panose="05000000000000000000" pitchFamily="2" charset="2"/>
              <a:buChar char="Ø"/>
            </a:pPr>
            <a:r>
              <a:rPr lang="en-US"/>
              <a:t>a triangle</a:t>
            </a:r>
            <a:endParaRPr lang="lt-LT"/>
          </a:p>
          <a:p>
            <a:r>
              <a:rPr lang="lt-LT" err="1"/>
              <a:t>Read</a:t>
            </a:r>
            <a:r>
              <a:rPr lang="lt-LT"/>
              <a:t> </a:t>
            </a:r>
            <a:r>
              <a:rPr lang="lt-LT" err="1"/>
              <a:t>the</a:t>
            </a:r>
            <a:r>
              <a:rPr lang="lt-LT"/>
              <a:t> </a:t>
            </a:r>
            <a:r>
              <a:rPr lang="lt-LT" err="1"/>
              <a:t>following</a:t>
            </a:r>
            <a:r>
              <a:rPr lang="lt-LT"/>
              <a:t> </a:t>
            </a:r>
            <a:r>
              <a:rPr lang="lt-LT" err="1"/>
              <a:t>text</a:t>
            </a:r>
            <a:r>
              <a:rPr lang="lt-LT"/>
              <a:t> : </a:t>
            </a:r>
            <a:r>
              <a:rPr lang="en-US"/>
              <a:t>S. </a:t>
            </a:r>
            <a:r>
              <a:rPr lang="en-US" err="1"/>
              <a:t>Papert</a:t>
            </a:r>
            <a:r>
              <a:rPr lang="en-US"/>
              <a:t>. MINDSTORMS: Children, Computers, and Powerful Ideas. Basic Books, Inc. NY, 1980, pp.75-76</a:t>
            </a:r>
            <a:endParaRPr lang="lt-LT"/>
          </a:p>
          <a:p>
            <a:pPr lvl="1">
              <a:buFont typeface="Wingdings" panose="05000000000000000000" pitchFamily="2" charset="2"/>
              <a:buChar char="q"/>
            </a:pPr>
            <a:r>
              <a:rPr lang="en-US" b="1">
                <a:solidFill>
                  <a:srgbClr val="A0B051"/>
                </a:solidFill>
              </a:rPr>
              <a:t>What is the same in the square and the rectangle?</a:t>
            </a:r>
            <a:endParaRPr lang="lt-LT" sz="2200" b="1">
              <a:solidFill>
                <a:srgbClr val="A0B051"/>
              </a:solidFill>
            </a:endParaRPr>
          </a:p>
          <a:p>
            <a:pPr lvl="1">
              <a:buFont typeface="Wingdings" panose="05000000000000000000" pitchFamily="2" charset="2"/>
              <a:buChar char="q"/>
            </a:pPr>
            <a:r>
              <a:rPr lang="en-US" b="1">
                <a:solidFill>
                  <a:srgbClr val="A0B051"/>
                </a:solidFill>
              </a:rPr>
              <a:t>What is the same in the square and the triangle?</a:t>
            </a:r>
            <a:endParaRPr lang="lt-LT" sz="2200" b="1">
              <a:solidFill>
                <a:srgbClr val="A0B051"/>
              </a:solidFill>
            </a:endParaRPr>
          </a:p>
          <a:p>
            <a:pPr lvl="1">
              <a:buFont typeface="Wingdings" panose="05000000000000000000" pitchFamily="2" charset="2"/>
              <a:buChar char="q"/>
            </a:pPr>
            <a:r>
              <a:rPr lang="en-US" b="1">
                <a:solidFill>
                  <a:srgbClr val="A0B051"/>
                </a:solidFill>
              </a:rPr>
              <a:t>Explain the </a:t>
            </a:r>
            <a:r>
              <a:rPr lang="en-US" b="1" err="1">
                <a:solidFill>
                  <a:srgbClr val="A0B051"/>
                </a:solidFill>
              </a:rPr>
              <a:t>Polya's</a:t>
            </a:r>
            <a:r>
              <a:rPr lang="en-US" b="1">
                <a:solidFill>
                  <a:srgbClr val="A0B051"/>
                </a:solidFill>
              </a:rPr>
              <a:t> precept, "find similarities”. </a:t>
            </a:r>
            <a:endParaRPr lang="lt-LT" sz="2200" b="1">
              <a:solidFill>
                <a:srgbClr val="A0B051"/>
              </a:solidFill>
            </a:endParaRPr>
          </a:p>
          <a:p>
            <a:pPr lvl="1">
              <a:buFont typeface="Wingdings" panose="05000000000000000000" pitchFamily="2" charset="2"/>
              <a:buChar char="q"/>
            </a:pPr>
            <a:r>
              <a:rPr lang="en-US" sz="2200" b="1">
                <a:solidFill>
                  <a:srgbClr val="A0B051"/>
                </a:solidFill>
              </a:rPr>
              <a:t>Explain t</a:t>
            </a:r>
            <a:r>
              <a:rPr lang="en-US" b="1">
                <a:solidFill>
                  <a:srgbClr val="A0B051"/>
                </a:solidFill>
              </a:rPr>
              <a:t>he Total Turtle Trip Theorem and its applications.</a:t>
            </a:r>
            <a:endParaRPr lang="lt-LT" sz="2200" b="1">
              <a:solidFill>
                <a:srgbClr val="A0B051"/>
              </a:solidFill>
            </a:endParaRPr>
          </a:p>
          <a:p>
            <a:pPr lvl="1">
              <a:buFont typeface="Wingdings" panose="05000000000000000000" pitchFamily="2" charset="2"/>
              <a:buChar char="q"/>
            </a:pPr>
            <a:r>
              <a:rPr lang="en-US" b="1">
                <a:solidFill>
                  <a:srgbClr val="A0B051"/>
                </a:solidFill>
              </a:rPr>
              <a:t>Why </a:t>
            </a:r>
            <a:r>
              <a:rPr lang="en-US" sz="2200" b="1">
                <a:solidFill>
                  <a:srgbClr val="A0B051"/>
                </a:solidFill>
              </a:rPr>
              <a:t>t</a:t>
            </a:r>
            <a:r>
              <a:rPr lang="en-US" b="1">
                <a:solidFill>
                  <a:srgbClr val="A0B051"/>
                </a:solidFill>
              </a:rPr>
              <a:t>he Total Turtle Trip Theorem is personal?</a:t>
            </a:r>
            <a:endParaRPr lang="lt-LT" b="1">
              <a:solidFill>
                <a:srgbClr val="A0B051"/>
              </a:solidFill>
            </a:endParaRPr>
          </a:p>
          <a:p>
            <a:pPr>
              <a:buFont typeface="Wingdings" panose="05000000000000000000" pitchFamily="2" charset="2"/>
              <a:buChar char="q"/>
            </a:pPr>
            <a:r>
              <a:rPr lang="en-US"/>
              <a:t>See the video: </a:t>
            </a:r>
            <a:r>
              <a:rPr lang="en-US" u="sng">
                <a:hlinkClick r:id="rId2"/>
              </a:rPr>
              <a:t>https://youtu.be/4qP09gofv6U</a:t>
            </a:r>
            <a:endParaRPr lang="lt-LT"/>
          </a:p>
          <a:p>
            <a:pPr lvl="1">
              <a:buFont typeface="Wingdings" panose="05000000000000000000" pitchFamily="2" charset="2"/>
              <a:buChar char="q"/>
            </a:pPr>
            <a:endParaRPr lang="lt-LT" sz="2200" b="1">
              <a:solidFill>
                <a:srgbClr val="A0B051"/>
              </a:solidFill>
            </a:endParaRPr>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15</a:t>
            </a:fld>
            <a:endParaRPr lang="es-ES_tradnl"/>
          </a:p>
        </p:txBody>
      </p:sp>
    </p:spTree>
    <p:extLst>
      <p:ext uri="{BB962C8B-B14F-4D97-AF65-F5344CB8AC3E}">
        <p14:creationId xmlns:p14="http://schemas.microsoft.com/office/powerpoint/2010/main" val="160158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lt-LT"/>
              <a:t>III. </a:t>
            </a:r>
            <a:r>
              <a:rPr lang="en-US"/>
              <a:t>Problem solving and reasoning: Algorithms</a:t>
            </a:r>
            <a:endParaRPr lang="lt-LT"/>
          </a:p>
        </p:txBody>
      </p:sp>
      <p:sp>
        <p:nvSpPr>
          <p:cNvPr id="7" name="Subtitle 6"/>
          <p:cNvSpPr>
            <a:spLocks noGrp="1"/>
          </p:cNvSpPr>
          <p:nvPr>
            <p:ph type="subTitle" idx="1"/>
          </p:nvPr>
        </p:nvSpPr>
        <p:spPr/>
        <p:txBody>
          <a:bodyPr/>
          <a:lstStyle/>
          <a:p>
            <a:endParaRPr lang="lt-LT"/>
          </a:p>
        </p:txBody>
      </p:sp>
      <p:sp>
        <p:nvSpPr>
          <p:cNvPr id="4" name="Footer Placeholder 3"/>
          <p:cNvSpPr>
            <a:spLocks noGrp="1"/>
          </p:cNvSpPr>
          <p:nvPr>
            <p:ph type="ftr" sz="quarter" idx="4294967295"/>
          </p:nvPr>
        </p:nvSpPr>
        <p:spPr>
          <a:xfrm>
            <a:off x="4703763" y="55563"/>
            <a:ext cx="4440237" cy="365125"/>
          </a:xfrm>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16</a:t>
            </a:fld>
            <a:endParaRPr lang="es-ES_tradnl"/>
          </a:p>
        </p:txBody>
      </p:sp>
    </p:spTree>
    <p:extLst>
      <p:ext uri="{BB962C8B-B14F-4D97-AF65-F5344CB8AC3E}">
        <p14:creationId xmlns:p14="http://schemas.microsoft.com/office/powerpoint/2010/main" val="293597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3.1: Solving set of algorithmic tasks</a:t>
            </a:r>
            <a:endParaRPr lang="lt-LT"/>
          </a:p>
        </p:txBody>
      </p:sp>
      <p:sp>
        <p:nvSpPr>
          <p:cNvPr id="3" name="Content Placeholder 2"/>
          <p:cNvSpPr>
            <a:spLocks noGrp="1"/>
          </p:cNvSpPr>
          <p:nvPr>
            <p:ph idx="1"/>
          </p:nvPr>
        </p:nvSpPr>
        <p:spPr/>
        <p:txBody>
          <a:bodyPr>
            <a:normAutofit fontScale="92500" lnSpcReduction="20000"/>
          </a:bodyPr>
          <a:lstStyle/>
          <a:p>
            <a:pPr lvl="0"/>
            <a:r>
              <a:rPr lang="en-GB"/>
              <a:t>Algorithms are as steps to solve problems which are universal, and not universal across cultural and nations. </a:t>
            </a:r>
            <a:endParaRPr lang="lt-LT"/>
          </a:p>
          <a:p>
            <a:pPr lvl="0"/>
            <a:r>
              <a:rPr lang="en-GB"/>
              <a:t>Students have to learn new vocabulary and meaning </a:t>
            </a:r>
            <a:endParaRPr lang="lt-LT"/>
          </a:p>
          <a:p>
            <a:pPr lvl="0"/>
            <a:r>
              <a:rPr lang="en-GB"/>
              <a:t>Algorithms based on rules or procedures for solving a mathematical problem. </a:t>
            </a:r>
            <a:endParaRPr lang="lt-LT"/>
          </a:p>
          <a:p>
            <a:pPr lvl="0"/>
            <a:r>
              <a:rPr lang="en-GB"/>
              <a:t>When solving tasks students should:</a:t>
            </a:r>
            <a:endParaRPr lang="lt-LT"/>
          </a:p>
          <a:p>
            <a:pPr lvl="1"/>
            <a:r>
              <a:rPr lang="en-GB"/>
              <a:t>Accommodate different learning styles</a:t>
            </a:r>
            <a:endParaRPr lang="lt-LT"/>
          </a:p>
          <a:p>
            <a:pPr lvl="1"/>
            <a:r>
              <a:rPr lang="en-GB"/>
              <a:t>Demonstrate that there is more than just one way to solve a problem</a:t>
            </a:r>
            <a:endParaRPr lang="lt-LT"/>
          </a:p>
          <a:p>
            <a:pPr lvl="1"/>
            <a:r>
              <a:rPr lang="en-GB"/>
              <a:t>Provide a means so that we can appreciate the efforts of other times and places</a:t>
            </a:r>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17</a:t>
            </a:fld>
            <a:endParaRPr lang="es-ES_tradnl"/>
          </a:p>
        </p:txBody>
      </p:sp>
    </p:spTree>
    <p:extLst>
      <p:ext uri="{BB962C8B-B14F-4D97-AF65-F5344CB8AC3E}">
        <p14:creationId xmlns:p14="http://schemas.microsoft.com/office/powerpoint/2010/main" val="257152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3.1: Solving set of algorithmic tasks</a:t>
            </a:r>
          </a:p>
        </p:txBody>
      </p:sp>
      <p:sp>
        <p:nvSpPr>
          <p:cNvPr id="3" name="Content Placeholder 2"/>
          <p:cNvSpPr>
            <a:spLocks noGrp="1"/>
          </p:cNvSpPr>
          <p:nvPr>
            <p:ph idx="1"/>
          </p:nvPr>
        </p:nvSpPr>
        <p:spPr/>
        <p:txBody>
          <a:bodyPr>
            <a:normAutofit fontScale="85000" lnSpcReduction="20000"/>
          </a:bodyPr>
          <a:lstStyle/>
          <a:p>
            <a:r>
              <a:rPr lang="en-GB"/>
              <a:t>By solving mathematical problem student have to get elementary knowledge about mathematics methods and challenge the belief that this algorithms work. Author noticed steps which describe the need of algorithms variety: </a:t>
            </a:r>
            <a:endParaRPr lang="lt-LT"/>
          </a:p>
          <a:p>
            <a:pPr lvl="1">
              <a:buFont typeface="Wingdings" panose="05000000000000000000" pitchFamily="2" charset="2"/>
              <a:buChar char="Ø"/>
            </a:pPr>
            <a:r>
              <a:rPr lang="en-GB"/>
              <a:t>Development of an appreciation for the fact that various cultures have developed alternative algorithms to those commonly used in the United States, </a:t>
            </a:r>
            <a:endParaRPr lang="lt-LT"/>
          </a:p>
          <a:p>
            <a:pPr lvl="1">
              <a:buFont typeface="Wingdings" panose="05000000000000000000" pitchFamily="2" charset="2"/>
              <a:buChar char="Ø"/>
            </a:pPr>
            <a:r>
              <a:rPr lang="en-GB"/>
              <a:t>Reinforcement of view that algorithms that we use are simply matter of convention and should be seen as a way, not the way, to compute, </a:t>
            </a:r>
            <a:endParaRPr lang="lt-LT"/>
          </a:p>
          <a:p>
            <a:pPr lvl="1">
              <a:buFont typeface="Wingdings" panose="05000000000000000000" pitchFamily="2" charset="2"/>
              <a:buChar char="Ø"/>
            </a:pPr>
            <a:r>
              <a:rPr lang="en-GB"/>
              <a:t>Support of the view that practicing different algorithms we develop a deeper understanding.</a:t>
            </a:r>
            <a:endParaRPr lang="lt-LT"/>
          </a:p>
          <a:p>
            <a:pPr marL="457200" lvl="1" indent="0">
              <a:buNone/>
            </a:pPr>
            <a:endParaRPr lang="lt-LT" sz="1900"/>
          </a:p>
          <a:p>
            <a:pPr marL="457200" lvl="1" indent="0">
              <a:buNone/>
            </a:pPr>
            <a:r>
              <a:rPr lang="en-GB" sz="1900"/>
              <a:t>Philipp, R. A. (1996). Multicultural mathematics and alternative algorithms: Using knowledge from many cultures. Teaching Children Mathematics, 3(3), 128-135.</a:t>
            </a:r>
            <a:endParaRPr lang="lt-LT" sz="1900"/>
          </a:p>
          <a:p>
            <a:pPr lvl="1">
              <a:buFont typeface="Wingdings" panose="05000000000000000000" pitchFamily="2" charset="2"/>
              <a:buChar char="Ø"/>
            </a:pPr>
            <a:endParaRPr lang="lt-LT"/>
          </a:p>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18</a:t>
            </a:fld>
            <a:endParaRPr lang="es-ES_tradnl"/>
          </a:p>
        </p:txBody>
      </p:sp>
    </p:spTree>
    <p:extLst>
      <p:ext uri="{BB962C8B-B14F-4D97-AF65-F5344CB8AC3E}">
        <p14:creationId xmlns:p14="http://schemas.microsoft.com/office/powerpoint/2010/main" val="292753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3.1: Solving set of algorithmic tasks</a:t>
            </a:r>
          </a:p>
        </p:txBody>
      </p:sp>
      <p:sp>
        <p:nvSpPr>
          <p:cNvPr id="3" name="Content Placeholder 2"/>
          <p:cNvSpPr>
            <a:spLocks noGrp="1"/>
          </p:cNvSpPr>
          <p:nvPr>
            <p:ph idx="1"/>
          </p:nvPr>
        </p:nvSpPr>
        <p:spPr/>
        <p:txBody>
          <a:bodyPr/>
          <a:lstStyle/>
          <a:p>
            <a:r>
              <a:rPr lang="lt-LT"/>
              <a:t>S</a:t>
            </a:r>
            <a:r>
              <a:rPr lang="en-US" err="1"/>
              <a:t>olve</a:t>
            </a:r>
            <a:r>
              <a:rPr lang="en-US"/>
              <a:t> examples of tasks and fill the following table with correct answers.</a:t>
            </a:r>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19</a:t>
            </a:fld>
            <a:endParaRPr lang="es-ES_tradnl"/>
          </a:p>
        </p:txBody>
      </p:sp>
      <p:graphicFrame>
        <p:nvGraphicFramePr>
          <p:cNvPr id="6" name="Table 5"/>
          <p:cNvGraphicFramePr>
            <a:graphicFrameLocks noGrp="1"/>
          </p:cNvGraphicFramePr>
          <p:nvPr>
            <p:extLst>
              <p:ext uri="{D42A27DB-BD31-4B8C-83A1-F6EECF244321}">
                <p14:modId xmlns:p14="http://schemas.microsoft.com/office/powerpoint/2010/main" val="3607477282"/>
              </p:ext>
            </p:extLst>
          </p:nvPr>
        </p:nvGraphicFramePr>
        <p:xfrm>
          <a:off x="1290208" y="2598997"/>
          <a:ext cx="6358355" cy="3243580"/>
        </p:xfrm>
        <a:graphic>
          <a:graphicData uri="http://schemas.openxmlformats.org/drawingml/2006/table">
            <a:tbl>
              <a:tblPr firstRow="1" firstCol="1" bandRow="1">
                <a:tableStyleId>{5C22544A-7EE6-4342-B048-85BDC9FD1C3A}</a:tableStyleId>
              </a:tblPr>
              <a:tblGrid>
                <a:gridCol w="1317715">
                  <a:extLst>
                    <a:ext uri="{9D8B030D-6E8A-4147-A177-3AD203B41FA5}">
                      <a16:colId xmlns="" xmlns:a16="http://schemas.microsoft.com/office/drawing/2014/main" val="3099124768"/>
                    </a:ext>
                  </a:extLst>
                </a:gridCol>
                <a:gridCol w="5040640">
                  <a:extLst>
                    <a:ext uri="{9D8B030D-6E8A-4147-A177-3AD203B41FA5}">
                      <a16:colId xmlns="" xmlns:a16="http://schemas.microsoft.com/office/drawing/2014/main" val="2404094854"/>
                    </a:ext>
                  </a:extLst>
                </a:gridCol>
              </a:tblGrid>
              <a:tr h="233433">
                <a:tc>
                  <a:txBody>
                    <a:bodyPr/>
                    <a:lstStyle/>
                    <a:p>
                      <a:pPr algn="just">
                        <a:spcAft>
                          <a:spcPts val="0"/>
                        </a:spcAft>
                      </a:pPr>
                      <a:r>
                        <a:rPr lang="en-US" sz="1800">
                          <a:effectLst/>
                        </a:rPr>
                        <a:t>Task</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Task answer</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90153850"/>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1</a:t>
                      </a: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33402428"/>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2</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11928246"/>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3</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56865978"/>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4</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58471160"/>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5</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51339649"/>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6</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545761792"/>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7</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67210479"/>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8</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99053669"/>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9</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27194887"/>
                  </a:ext>
                </a:extLst>
              </a:tr>
              <a:tr h="272339">
                <a:tc>
                  <a:txBody>
                    <a:bodyPr/>
                    <a:lstStyle/>
                    <a:p>
                      <a:pPr marL="0" lvl="0" indent="0" algn="just">
                        <a:lnSpc>
                          <a:spcPct val="115000"/>
                        </a:lnSpc>
                        <a:spcAft>
                          <a:spcPts val="0"/>
                        </a:spcAft>
                        <a:buFont typeface="+mj-lt"/>
                        <a:buNone/>
                      </a:pPr>
                      <a:r>
                        <a:rPr lang="en-US" sz="1800">
                          <a:effectLst/>
                        </a:rPr>
                        <a:t> </a:t>
                      </a:r>
                      <a:r>
                        <a:rPr lang="lt-LT" sz="1800">
                          <a:effectLst/>
                        </a:rPr>
                        <a:t>10</a:t>
                      </a:r>
                      <a:endParaRPr lang="lt-LT" sz="1800">
                        <a:effectLst/>
                        <a:latin typeface="Corbel" panose="020B0503020204020204" pitchFamily="34"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a:effectLst/>
                        </a:rPr>
                        <a:t> </a:t>
                      </a:r>
                      <a:endParaRPr lang="lt-LT"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3064624"/>
                  </a:ext>
                </a:extLst>
              </a:tr>
            </a:tbl>
          </a:graphicData>
        </a:graphic>
      </p:graphicFrame>
    </p:spTree>
    <p:extLst>
      <p:ext uri="{BB962C8B-B14F-4D97-AF65-F5344CB8AC3E}">
        <p14:creationId xmlns:p14="http://schemas.microsoft.com/office/powerpoint/2010/main" val="164564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368" y="482319"/>
            <a:ext cx="8229600" cy="647794"/>
          </a:xfrm>
        </p:spPr>
        <p:txBody>
          <a:bodyPr/>
          <a:lstStyle/>
          <a:p>
            <a:r>
              <a:rPr lang="lt-LT" dirty="0" err="1"/>
              <a:t>Aims</a:t>
            </a:r>
            <a:endParaRPr lang="lt-LT" dirty="0"/>
          </a:p>
        </p:txBody>
      </p:sp>
      <p:sp>
        <p:nvSpPr>
          <p:cNvPr id="3" name="Content Placeholder 2"/>
          <p:cNvSpPr>
            <a:spLocks noGrp="1"/>
          </p:cNvSpPr>
          <p:nvPr>
            <p:ph idx="1"/>
          </p:nvPr>
        </p:nvSpPr>
        <p:spPr>
          <a:xfrm>
            <a:off x="457200" y="1191990"/>
            <a:ext cx="8339768" cy="4724068"/>
          </a:xfrm>
        </p:spPr>
        <p:txBody>
          <a:bodyPr>
            <a:normAutofit fontScale="62500" lnSpcReduction="20000"/>
          </a:bodyPr>
          <a:lstStyle/>
          <a:p>
            <a:pPr lvl="0"/>
            <a:r>
              <a:rPr lang="en-US"/>
              <a:t>Investigate the understanding (diverse) different approaches of reasoning and algorithms in mathematics; </a:t>
            </a:r>
          </a:p>
          <a:p>
            <a:pPr lvl="0"/>
            <a:r>
              <a:rPr lang="en-US"/>
              <a:t>Explore different approaches of reasoning and algorithms in mathematics that illustrate contributions from different cultures and different people;</a:t>
            </a:r>
          </a:p>
          <a:p>
            <a:pPr lvl="0"/>
            <a:r>
              <a:rPr lang="en-US"/>
              <a:t>Learn to appreciate and respect the rich applications of mathematics and algorithms;</a:t>
            </a:r>
          </a:p>
          <a:p>
            <a:pPr lvl="0"/>
            <a:r>
              <a:rPr lang="en-US"/>
              <a:t>Experiment with and reflect on the use of tasks and different approaches of reasoning and algorithms in mathematics;</a:t>
            </a:r>
          </a:p>
          <a:p>
            <a:pPr lvl="0"/>
            <a:r>
              <a:rPr lang="en-US"/>
              <a:t>Develop skills to refer to examples from various approaches and different cultures when trying to raise interest for mathematics and algorithms in their future classrooms;</a:t>
            </a:r>
          </a:p>
          <a:p>
            <a:pPr lvl="0"/>
            <a:r>
              <a:rPr lang="en-US"/>
              <a:t>Support of the view that practicing different algorithms we develop a deeper understanding;</a:t>
            </a:r>
          </a:p>
          <a:p>
            <a:pPr lvl="0"/>
            <a:r>
              <a:rPr lang="en-US"/>
              <a:t>Invoke computers and other technologies to support problem solving using different approaches for reasoning and algorithms in mathematics;</a:t>
            </a:r>
          </a:p>
          <a:p>
            <a:r>
              <a:rPr lang="en-US"/>
              <a:t>Develop pedagogical approaches which promote an open minded and appreciative attitude towards the use of different approaches in reasoning and algorithms in mathematics and allow cultural variety.</a:t>
            </a:r>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a:t>
            </a:fld>
            <a:endParaRPr lang="es-ES_tradnl"/>
          </a:p>
        </p:txBody>
      </p:sp>
    </p:spTree>
    <p:extLst>
      <p:ext uri="{BB962C8B-B14F-4D97-AF65-F5344CB8AC3E}">
        <p14:creationId xmlns:p14="http://schemas.microsoft.com/office/powerpoint/2010/main" val="256142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3.1: Solving set of algorithmic tasks</a:t>
            </a:r>
          </a:p>
        </p:txBody>
      </p:sp>
      <p:sp>
        <p:nvSpPr>
          <p:cNvPr id="3" name="Content Placeholder 2"/>
          <p:cNvSpPr>
            <a:spLocks noGrp="1"/>
          </p:cNvSpPr>
          <p:nvPr>
            <p:ph idx="1"/>
          </p:nvPr>
        </p:nvSpPr>
        <p:spPr/>
        <p:txBody>
          <a:bodyPr/>
          <a:lstStyle/>
          <a:p>
            <a:pPr lvl="0"/>
            <a:r>
              <a:rPr lang="en-US"/>
              <a:t>Do you noticed differences, similarities on your and friend solution?</a:t>
            </a:r>
            <a:endParaRPr lang="lt-LT"/>
          </a:p>
          <a:p>
            <a:pPr lvl="0"/>
            <a:r>
              <a:rPr lang="en-US"/>
              <a:t>What methods were used to get correct answer? </a:t>
            </a:r>
            <a:endParaRPr lang="lt-LT"/>
          </a:p>
          <a:p>
            <a:pPr lvl="0"/>
            <a:r>
              <a:rPr lang="en-US"/>
              <a:t>How you were interested in task: only find the correct answer, analyze tasks and method used to solve particular task?</a:t>
            </a:r>
            <a:endParaRPr lang="lt-LT"/>
          </a:p>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20</a:t>
            </a:fld>
            <a:endParaRPr lang="es-ES_tradnl"/>
          </a:p>
        </p:txBody>
      </p:sp>
    </p:spTree>
    <p:extLst>
      <p:ext uri="{BB962C8B-B14F-4D97-AF65-F5344CB8AC3E}">
        <p14:creationId xmlns:p14="http://schemas.microsoft.com/office/powerpoint/2010/main" val="741841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3.2. Orange game</a:t>
            </a:r>
          </a:p>
        </p:txBody>
      </p:sp>
      <p:sp>
        <p:nvSpPr>
          <p:cNvPr id="3" name="Content Placeholder 2"/>
          <p:cNvSpPr>
            <a:spLocks noGrp="1"/>
          </p:cNvSpPr>
          <p:nvPr>
            <p:ph idx="1"/>
          </p:nvPr>
        </p:nvSpPr>
        <p:spPr/>
        <p:txBody>
          <a:bodyPr/>
          <a:lstStyle/>
          <a:p>
            <a:pPr marL="0" indent="0">
              <a:buNone/>
            </a:pPr>
            <a:r>
              <a:rPr lang="en-GB"/>
              <a:t>S. </a:t>
            </a:r>
            <a:r>
              <a:rPr lang="en-GB" err="1"/>
              <a:t>Papert</a:t>
            </a:r>
            <a:r>
              <a:rPr lang="en-GB"/>
              <a:t> extended constructivism-learning theory in a way that applies to practical construction and named it by constructionism (</a:t>
            </a:r>
            <a:r>
              <a:rPr lang="en-GB" err="1"/>
              <a:t>Papert</a:t>
            </a:r>
            <a:r>
              <a:rPr lang="en-GB"/>
              <a:t>, 1987). During several decades the ideas of constructionism have been applied to different activities in education and the results are promising (</a:t>
            </a:r>
            <a:r>
              <a:rPr lang="en-GB" err="1"/>
              <a:t>Brennan&amp;Resnick</a:t>
            </a:r>
            <a:r>
              <a:rPr lang="en-GB"/>
              <a:t>, 2013; </a:t>
            </a:r>
            <a:r>
              <a:rPr lang="en-GB" err="1"/>
              <a:t>Bruckman</a:t>
            </a:r>
            <a:r>
              <a:rPr lang="en-GB"/>
              <a:t>, 2006; Resnick, 2014).</a:t>
            </a:r>
            <a:endParaRPr lang="lt-LT"/>
          </a:p>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21</a:t>
            </a:fld>
            <a:endParaRPr lang="es-ES_tradnl"/>
          </a:p>
        </p:txBody>
      </p:sp>
    </p:spTree>
    <p:extLst>
      <p:ext uri="{BB962C8B-B14F-4D97-AF65-F5344CB8AC3E}">
        <p14:creationId xmlns:p14="http://schemas.microsoft.com/office/powerpoint/2010/main" val="3712774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3.2. Orange game</a:t>
            </a:r>
          </a:p>
        </p:txBody>
      </p:sp>
      <p:sp>
        <p:nvSpPr>
          <p:cNvPr id="3" name="Content Placeholder 2"/>
          <p:cNvSpPr>
            <a:spLocks noGrp="1"/>
          </p:cNvSpPr>
          <p:nvPr>
            <p:ph idx="1"/>
          </p:nvPr>
        </p:nvSpPr>
        <p:spPr/>
        <p:txBody>
          <a:bodyPr/>
          <a:lstStyle/>
          <a:p>
            <a:r>
              <a:rPr lang="en-GB"/>
              <a:t>How can we support teachers to engage in constructionism? </a:t>
            </a:r>
            <a:endParaRPr lang="lt-LT" sz="2600"/>
          </a:p>
          <a:p>
            <a:r>
              <a:rPr lang="en-GB"/>
              <a:t>How can they start to think beyond a </a:t>
            </a:r>
            <a:r>
              <a:rPr lang="en-GB" err="1"/>
              <a:t>technocentric</a:t>
            </a:r>
            <a:r>
              <a:rPr lang="en-GB"/>
              <a:t> view?</a:t>
            </a:r>
            <a:endParaRPr lang="lt-LT" sz="2600"/>
          </a:p>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22</a:t>
            </a:fld>
            <a:endParaRPr lang="es-ES_tradnl"/>
          </a:p>
        </p:txBody>
      </p:sp>
    </p:spTree>
    <p:extLst>
      <p:ext uri="{BB962C8B-B14F-4D97-AF65-F5344CB8AC3E}">
        <p14:creationId xmlns:p14="http://schemas.microsoft.com/office/powerpoint/2010/main" val="817196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3.2: Orange game</a:t>
            </a:r>
            <a:endParaRPr lang="lt-LT"/>
          </a:p>
        </p:txBody>
      </p:sp>
      <p:sp>
        <p:nvSpPr>
          <p:cNvPr id="3" name="Content Placeholder 2"/>
          <p:cNvSpPr>
            <a:spLocks noGrp="1"/>
          </p:cNvSpPr>
          <p:nvPr>
            <p:ph idx="1"/>
          </p:nvPr>
        </p:nvSpPr>
        <p:spPr/>
        <p:txBody>
          <a:bodyPr>
            <a:normAutofit/>
          </a:bodyPr>
          <a:lstStyle/>
          <a:p>
            <a:r>
              <a:rPr lang="en-GB"/>
              <a:t>Practice in groups the orange game</a:t>
            </a:r>
            <a:r>
              <a:rPr lang="lt-LT"/>
              <a:t>:</a:t>
            </a:r>
          </a:p>
          <a:p>
            <a:pPr marL="0" indent="0">
              <a:buNone/>
            </a:pPr>
            <a:r>
              <a:rPr lang="en-US" u="sng">
                <a:hlinkClick r:id="rId2"/>
              </a:rPr>
              <a:t>http://csunplugged.org/wp-content/uploads/2015/03/CSUnplugged_OS_2015_v3.1.pdf</a:t>
            </a:r>
            <a:endParaRPr lang="lt-LT" u="sng"/>
          </a:p>
          <a:p>
            <a:pPr lvl="1">
              <a:buFont typeface="Wingdings" panose="05000000000000000000" pitchFamily="2" charset="2"/>
              <a:buChar char="q"/>
            </a:pPr>
            <a:r>
              <a:rPr lang="en-US">
                <a:solidFill>
                  <a:srgbClr val="A0B051"/>
                </a:solidFill>
              </a:rPr>
              <a:t>What strategies did the students use to solve the problem?</a:t>
            </a:r>
            <a:endParaRPr lang="lt-LT">
              <a:solidFill>
                <a:srgbClr val="A0B051"/>
              </a:solidFill>
            </a:endParaRPr>
          </a:p>
          <a:p>
            <a:pPr lvl="1">
              <a:buFont typeface="Wingdings" panose="05000000000000000000" pitchFamily="2" charset="2"/>
              <a:buChar char="q"/>
            </a:pPr>
            <a:r>
              <a:rPr lang="en-US">
                <a:solidFill>
                  <a:srgbClr val="A0B051"/>
                </a:solidFill>
              </a:rPr>
              <a:t>Where in real life have you experienced deadlock? (Some examples might be a traffic jam, getting players around bases in baseball, or trying to get a lot of people through a doorway at once.)</a:t>
            </a:r>
            <a:endParaRPr lang="lt-LT">
              <a:solidFill>
                <a:srgbClr val="A0B051"/>
              </a:solidFill>
            </a:endParaRPr>
          </a:p>
          <a:p>
            <a:pPr marL="0" indent="0">
              <a:buNone/>
            </a:pPr>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23</a:t>
            </a:fld>
            <a:endParaRPr lang="es-ES_tradnl"/>
          </a:p>
        </p:txBody>
      </p:sp>
    </p:spTree>
    <p:extLst>
      <p:ext uri="{BB962C8B-B14F-4D97-AF65-F5344CB8AC3E}">
        <p14:creationId xmlns:p14="http://schemas.microsoft.com/office/powerpoint/2010/main" val="21833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3822" y="677200"/>
            <a:ext cx="8376356" cy="3539430"/>
          </a:xfrm>
          <a:prstGeom prst="rect">
            <a:avLst/>
          </a:prstGeom>
        </p:spPr>
        <p:txBody>
          <a:bodyPr wrap="square">
            <a:spAutoFit/>
          </a:bodyPr>
          <a:lstStyle/>
          <a:p>
            <a:pPr algn="just">
              <a:spcAft>
                <a:spcPts val="0"/>
              </a:spcAft>
            </a:pPr>
            <a:r>
              <a:rPr lang="en-US" sz="1600">
                <a:solidFill>
                  <a:srgbClr val="34698C"/>
                </a:solidFill>
                <a:latin typeface="Avenir Book" charset="0"/>
                <a:ea typeface="Calibri" charset="0"/>
                <a:cs typeface="Times New Roman" charset="0"/>
              </a:rPr>
              <a:t>This presentation is based on the work within the project Intercultural learning in mathematics and science </a:t>
            </a:r>
            <a:r>
              <a:rPr lang="en-US" sz="1600" smtClean="0">
                <a:solidFill>
                  <a:srgbClr val="34698C"/>
                </a:solidFill>
                <a:latin typeface="Avenir Book" charset="0"/>
                <a:ea typeface="Calibri" charset="0"/>
                <a:cs typeface="Times New Roman" charset="0"/>
              </a:rPr>
              <a:t>initial teacher education </a:t>
            </a:r>
            <a:r>
              <a:rPr lang="en-US" sz="1600">
                <a:solidFill>
                  <a:srgbClr val="34698C"/>
                </a:solidFill>
                <a:latin typeface="Avenir Book" charset="0"/>
                <a:ea typeface="Calibri" charset="0"/>
                <a:cs typeface="Times New Roman" charset="0"/>
              </a:rPr>
              <a:t>(</a:t>
            </a:r>
            <a:r>
              <a:rPr lang="en-US" sz="1600" err="1">
                <a:solidFill>
                  <a:srgbClr val="34698C"/>
                </a:solidFill>
                <a:latin typeface="Avenir Book" charset="0"/>
                <a:ea typeface="Calibri" charset="0"/>
                <a:cs typeface="Times New Roman" charset="0"/>
              </a:rPr>
              <a:t>IncluSMe</a:t>
            </a:r>
            <a:r>
              <a:rPr lang="en-US" sz="1600">
                <a:solidFill>
                  <a:srgbClr val="34698C"/>
                </a:solidFill>
                <a:latin typeface="Avenir Book" charset="0"/>
                <a:ea typeface="Calibri" charset="0"/>
                <a:cs typeface="Times New Roman" charset="0"/>
              </a:rPr>
              <a:t>). </a:t>
            </a:r>
            <a:r>
              <a:rPr lang="en-GB" sz="1600">
                <a:solidFill>
                  <a:srgbClr val="34698C"/>
                </a:solidFill>
                <a:latin typeface="Avenir Book" charset="0"/>
                <a:ea typeface="Calibri" charset="0"/>
                <a:cs typeface="Times New Roman" charset="0"/>
              </a:rPr>
              <a:t>Coordination: </a:t>
            </a:r>
            <a:r>
              <a:rPr lang="en-GB" sz="1600" err="1">
                <a:solidFill>
                  <a:srgbClr val="34698C"/>
                </a:solidFill>
                <a:latin typeface="Avenir Book" charset="0"/>
                <a:ea typeface="Calibri" charset="0"/>
                <a:cs typeface="Times New Roman" charset="0"/>
              </a:rPr>
              <a:t>Prof.</a:t>
            </a:r>
            <a:r>
              <a:rPr lang="en-GB" sz="1600">
                <a:solidFill>
                  <a:srgbClr val="34698C"/>
                </a:solidFill>
                <a:latin typeface="Avenir Book" charset="0"/>
                <a:ea typeface="Calibri" charset="0"/>
                <a:cs typeface="Times New Roman" charset="0"/>
              </a:rPr>
              <a:t> </a:t>
            </a:r>
            <a:r>
              <a:rPr lang="en-GB" sz="1600" err="1">
                <a:solidFill>
                  <a:srgbClr val="34698C"/>
                </a:solidFill>
                <a:latin typeface="Avenir Book" charset="0"/>
                <a:ea typeface="Calibri" charset="0"/>
                <a:cs typeface="Times New Roman" charset="0"/>
              </a:rPr>
              <a:t>Dr.</a:t>
            </a:r>
            <a:r>
              <a:rPr lang="en-GB" sz="1600">
                <a:solidFill>
                  <a:srgbClr val="34698C"/>
                </a:solidFill>
                <a:latin typeface="Avenir Book" charset="0"/>
                <a:ea typeface="Calibri" charset="0"/>
                <a:cs typeface="Times New Roman" charset="0"/>
              </a:rPr>
              <a:t> </a:t>
            </a:r>
            <a:r>
              <a:rPr lang="en-GB" sz="1600" err="1">
                <a:solidFill>
                  <a:srgbClr val="34698C"/>
                </a:solidFill>
                <a:latin typeface="Avenir Book" charset="0"/>
                <a:ea typeface="Calibri" charset="0"/>
                <a:cs typeface="Times New Roman" charset="0"/>
              </a:rPr>
              <a:t>Katja</a:t>
            </a:r>
            <a:r>
              <a:rPr lang="en-GB" sz="1600">
                <a:solidFill>
                  <a:srgbClr val="34698C"/>
                </a:solidFill>
                <a:latin typeface="Avenir Book" charset="0"/>
                <a:ea typeface="Calibri" charset="0"/>
                <a:cs typeface="Times New Roman" charset="0"/>
              </a:rPr>
              <a:t> </a:t>
            </a:r>
            <a:r>
              <a:rPr lang="en-GB" sz="1600" err="1">
                <a:solidFill>
                  <a:srgbClr val="34698C"/>
                </a:solidFill>
                <a:latin typeface="Avenir Book" charset="0"/>
                <a:ea typeface="Calibri" charset="0"/>
                <a:cs typeface="Times New Roman" charset="0"/>
              </a:rPr>
              <a:t>Maaß</a:t>
            </a:r>
            <a:r>
              <a:rPr lang="en-GB" sz="1600">
                <a:solidFill>
                  <a:srgbClr val="34698C"/>
                </a:solidFill>
                <a:latin typeface="Avenir Book" charset="0"/>
                <a:ea typeface="Calibri" charset="0"/>
                <a:cs typeface="Times New Roman" charset="0"/>
              </a:rPr>
              <a:t>, International Centre for STEM Education (ICSE) at the University of Education Freiburg, Germany. Partners: University of Nicosia, Cyprus; University of Hradec </a:t>
            </a:r>
            <a:r>
              <a:rPr lang="en-GB" sz="1600" err="1">
                <a:solidFill>
                  <a:srgbClr val="34698C"/>
                </a:solidFill>
                <a:latin typeface="Avenir Book" charset="0"/>
                <a:ea typeface="Calibri" charset="0"/>
                <a:cs typeface="Times New Roman" charset="0"/>
              </a:rPr>
              <a:t>Králové</a:t>
            </a:r>
            <a:r>
              <a:rPr lang="en-GB" sz="1600">
                <a:solidFill>
                  <a:srgbClr val="34698C"/>
                </a:solidFill>
                <a:latin typeface="Avenir Book" charset="0"/>
                <a:ea typeface="Calibri" charset="0"/>
                <a:cs typeface="Times New Roman" charset="0"/>
              </a:rPr>
              <a:t>, Czech Republic; University of Jaen, Spain; National and </a:t>
            </a:r>
            <a:r>
              <a:rPr lang="en-GB" sz="1600" err="1">
                <a:solidFill>
                  <a:srgbClr val="34698C"/>
                </a:solidFill>
                <a:latin typeface="Avenir Book" charset="0"/>
                <a:ea typeface="Calibri" charset="0"/>
                <a:cs typeface="Times New Roman" charset="0"/>
              </a:rPr>
              <a:t>Kapodistrian</a:t>
            </a:r>
            <a:r>
              <a:rPr lang="en-GB" sz="1600">
                <a:solidFill>
                  <a:srgbClr val="34698C"/>
                </a:solidFill>
                <a:latin typeface="Avenir Book" charset="0"/>
                <a:ea typeface="Calibri" charset="0"/>
                <a:cs typeface="Times New Roman" charset="0"/>
              </a:rPr>
              <a:t> University of Athens, Greece; Vilnius University, Lithuania; University of Malta, Malta; Utrecht University, Netherlands; Norwegian University of Science and Technology, Norway; Jönköping University, Sweden; Constantine the Philosopher University, Slovakia.</a:t>
            </a:r>
            <a:endParaRPr lang="es-ES_tradnl" sz="1600">
              <a:latin typeface="Calibri" charset="0"/>
              <a:ea typeface="Calibri" charset="0"/>
              <a:cs typeface="Times New Roman" charset="0"/>
            </a:endParaRPr>
          </a:p>
          <a:p>
            <a:pPr algn="just">
              <a:spcAft>
                <a:spcPts val="0"/>
              </a:spcAft>
            </a:pPr>
            <a:r>
              <a:rPr lang="en-US" sz="1600">
                <a:solidFill>
                  <a:srgbClr val="25487B"/>
                </a:solidFill>
                <a:latin typeface="Avenir Book" charset="0"/>
                <a:ea typeface="Calibri" charset="0"/>
                <a:cs typeface="Times New Roman" charset="0"/>
              </a:rPr>
              <a:t> </a:t>
            </a:r>
            <a:endParaRPr lang="es-ES_tradnl" sz="1600">
              <a:solidFill>
                <a:srgbClr val="25487B"/>
              </a:solidFill>
              <a:latin typeface="Calibri" charset="0"/>
              <a:ea typeface="Calibri" charset="0"/>
              <a:cs typeface="Times New Roman" charset="0"/>
            </a:endParaRPr>
          </a:p>
          <a:p>
            <a:pPr algn="just">
              <a:spcAft>
                <a:spcPts val="0"/>
              </a:spcAft>
            </a:pPr>
            <a:r>
              <a:rPr lang="en-GB" sz="1600">
                <a:solidFill>
                  <a:srgbClr val="34698C"/>
                </a:solidFill>
                <a:latin typeface="Avenir Book" charset="0"/>
                <a:ea typeface="Calibri" charset="0"/>
                <a:cs typeface="Times New Roman" charset="0"/>
              </a:rPr>
              <a:t>The project Intercultural learning in mathematics and science </a:t>
            </a:r>
            <a:r>
              <a:rPr lang="en-GB" sz="1600" smtClean="0">
                <a:solidFill>
                  <a:srgbClr val="34698C"/>
                </a:solidFill>
                <a:latin typeface="Avenir Book" charset="0"/>
                <a:ea typeface="Calibri" charset="0"/>
                <a:cs typeface="Times New Roman" charset="0"/>
              </a:rPr>
              <a:t>initial teacher education </a:t>
            </a:r>
            <a:r>
              <a:rPr lang="en-GB" sz="1600">
                <a:solidFill>
                  <a:srgbClr val="34698C"/>
                </a:solidFill>
                <a:latin typeface="Avenir Book" charset="0"/>
                <a:ea typeface="Calibri" charset="0"/>
                <a:cs typeface="Times New Roman" charset="0"/>
              </a:rPr>
              <a:t>(</a:t>
            </a:r>
            <a:r>
              <a:rPr lang="en-GB" sz="1600" err="1">
                <a:solidFill>
                  <a:srgbClr val="34698C"/>
                </a:solidFill>
                <a:latin typeface="Avenir Book" charset="0"/>
                <a:ea typeface="Calibri" charset="0"/>
                <a:cs typeface="Times New Roman" charset="0"/>
              </a:rPr>
              <a:t>IncluSMe</a:t>
            </a:r>
            <a:r>
              <a:rPr lang="en-GB" sz="1600">
                <a:solidFill>
                  <a:srgbClr val="34698C"/>
                </a:solidFill>
                <a:latin typeface="Avenir Book" charset="0"/>
                <a:ea typeface="Calibri" charset="0"/>
                <a:cs typeface="Times New Roman" charset="0"/>
              </a:rPr>
              <a:t>) has received co-funding by the Erasmus+ programme of the European Union under grant no. 2016-1-DE01-KA203-002910. Neither the European Union/European Commission nor the project's national funding agency DAAD are responsible for the content or liable for any losses or damage resulting of the use of these resources.</a:t>
            </a:r>
            <a:endParaRPr lang="es-ES_tradnl" sz="1600">
              <a:solidFill>
                <a:srgbClr val="34698C"/>
              </a:solidFill>
              <a:latin typeface="Avenir Book" charset="0"/>
              <a:ea typeface="Calibri" charset="0"/>
              <a:cs typeface="Times New Roman" charset="0"/>
            </a:endParaRPr>
          </a:p>
        </p:txBody>
      </p:sp>
      <p:pic>
        <p:nvPicPr>
          <p:cNvPr id="9" name="Grafik 25" descr="Y:\Gruppen\PRIMAS\MASCIL\Work_packages\WP1_Management\IPR_Foreground_Publications_ECAS\CSSA Lizenz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916" y="4802332"/>
            <a:ext cx="1411148" cy="498087"/>
          </a:xfrm>
          <a:prstGeom prst="rect">
            <a:avLst/>
          </a:prstGeom>
          <a:noFill/>
          <a:ln>
            <a:noFill/>
          </a:ln>
        </p:spPr>
      </p:pic>
      <p:sp>
        <p:nvSpPr>
          <p:cNvPr id="11" name="Rectángulo 10"/>
          <p:cNvSpPr/>
          <p:nvPr/>
        </p:nvSpPr>
        <p:spPr>
          <a:xfrm>
            <a:off x="383822" y="4802332"/>
            <a:ext cx="6563388" cy="1077218"/>
          </a:xfrm>
          <a:prstGeom prst="rect">
            <a:avLst/>
          </a:prstGeom>
        </p:spPr>
        <p:txBody>
          <a:bodyPr wrap="square">
            <a:spAutoFit/>
          </a:bodyPr>
          <a:lstStyle/>
          <a:p>
            <a:pPr algn="just"/>
            <a:r>
              <a:rPr lang="en-US" sz="1600" dirty="0" err="1" smtClean="0">
                <a:solidFill>
                  <a:srgbClr val="34698C"/>
                </a:solidFill>
                <a:latin typeface="Avenir Book" charset="0"/>
                <a:cs typeface="Times New Roman" charset="0"/>
              </a:rPr>
              <a:t>IncluSMe</a:t>
            </a:r>
            <a:r>
              <a:rPr lang="en-US" sz="1600" dirty="0" smtClean="0">
                <a:solidFill>
                  <a:srgbClr val="34698C"/>
                </a:solidFill>
                <a:latin typeface="Avenir Book" charset="0"/>
                <a:cs typeface="Times New Roman" charset="0"/>
              </a:rPr>
              <a:t> </a:t>
            </a:r>
            <a:r>
              <a:rPr lang="en-US" sz="1600" dirty="0">
                <a:solidFill>
                  <a:srgbClr val="34698C"/>
                </a:solidFill>
                <a:latin typeface="Avenir Book" charset="0"/>
                <a:cs typeface="Times New Roman" charset="0"/>
              </a:rPr>
              <a:t>project (grant no. </a:t>
            </a:r>
            <a:r>
              <a:rPr lang="en-US" sz="1600">
                <a:solidFill>
                  <a:srgbClr val="34698C"/>
                </a:solidFill>
                <a:latin typeface="Avenir Book" charset="0"/>
                <a:cs typeface="Times New Roman" charset="0"/>
              </a:rPr>
              <a:t>2016-1-DE01-KA203-002910) 2016-2019, lead contributions by Vilnius University, Lithuania. </a:t>
            </a:r>
            <a:endParaRPr lang="en-US" sz="1600" smtClean="0">
              <a:solidFill>
                <a:srgbClr val="34698C"/>
              </a:solidFill>
              <a:latin typeface="Avenir Book" charset="0"/>
              <a:cs typeface="Times New Roman" charset="0"/>
            </a:endParaRPr>
          </a:p>
          <a:p>
            <a:pPr algn="just"/>
            <a:r>
              <a:rPr lang="en-US" sz="1600" smtClean="0">
                <a:solidFill>
                  <a:srgbClr val="34698C"/>
                </a:solidFill>
                <a:latin typeface="Avenir Book" charset="0"/>
                <a:cs typeface="Times New Roman" charset="0"/>
              </a:rPr>
              <a:t>CC-BY-NC-SA </a:t>
            </a:r>
            <a:r>
              <a:rPr lang="en-US" sz="1600">
                <a:solidFill>
                  <a:srgbClr val="34698C"/>
                </a:solidFill>
                <a:latin typeface="Avenir Book" charset="0"/>
                <a:cs typeface="Times New Roman" charset="0"/>
              </a:rPr>
              <a:t>4.0 license granted (find explicit terms of use at: https://</a:t>
            </a:r>
            <a:r>
              <a:rPr lang="en-US" sz="1600" dirty="0" err="1">
                <a:solidFill>
                  <a:srgbClr val="34698C"/>
                </a:solidFill>
                <a:latin typeface="Avenir Book" charset="0"/>
                <a:cs typeface="Times New Roman" charset="0"/>
              </a:rPr>
              <a:t>creativecommons.org</a:t>
            </a:r>
            <a:r>
              <a:rPr lang="en-US" sz="1600" dirty="0">
                <a:solidFill>
                  <a:srgbClr val="34698C"/>
                </a:solidFill>
                <a:latin typeface="Avenir Book" charset="0"/>
                <a:cs typeface="Times New Roman" charset="0"/>
              </a:rPr>
              <a:t>/licenses/by-</a:t>
            </a:r>
            <a:r>
              <a:rPr lang="en-US" sz="1600" dirty="0" err="1">
                <a:solidFill>
                  <a:srgbClr val="34698C"/>
                </a:solidFill>
                <a:latin typeface="Avenir Book" charset="0"/>
                <a:cs typeface="Times New Roman" charset="0"/>
              </a:rPr>
              <a:t>nc</a:t>
            </a:r>
            <a:r>
              <a:rPr lang="en-US" sz="1600" dirty="0">
                <a:solidFill>
                  <a:srgbClr val="34698C"/>
                </a:solidFill>
                <a:latin typeface="Avenir Book" charset="0"/>
                <a:cs typeface="Times New Roman" charset="0"/>
              </a:rPr>
              <a:t>-</a:t>
            </a:r>
            <a:r>
              <a:rPr lang="en-US" sz="1600" dirty="0" err="1">
                <a:solidFill>
                  <a:srgbClr val="34698C"/>
                </a:solidFill>
                <a:latin typeface="Avenir Book" charset="0"/>
                <a:cs typeface="Times New Roman" charset="0"/>
              </a:rPr>
              <a:t>sa</a:t>
            </a:r>
            <a:r>
              <a:rPr lang="en-US" sz="1600" dirty="0">
                <a:solidFill>
                  <a:srgbClr val="34698C"/>
                </a:solidFill>
                <a:latin typeface="Avenir Book" charset="0"/>
                <a:cs typeface="Times New Roman" charset="0"/>
              </a:rPr>
              <a:t>/4.0/</a:t>
            </a:r>
            <a:r>
              <a:rPr lang="en-US" sz="1600" dirty="0" err="1">
                <a:solidFill>
                  <a:srgbClr val="34698C"/>
                </a:solidFill>
                <a:latin typeface="Avenir Book" charset="0"/>
                <a:cs typeface="Times New Roman" charset="0"/>
              </a:rPr>
              <a:t>deed.en</a:t>
            </a:r>
            <a:r>
              <a:rPr lang="en-US" sz="1600" dirty="0">
                <a:solidFill>
                  <a:srgbClr val="34698C"/>
                </a:solidFill>
                <a:latin typeface="Avenir Book" charset="0"/>
                <a:cs typeface="Times New Roman" charset="0"/>
              </a:rPr>
              <a:t>)</a:t>
            </a:r>
            <a:r>
              <a:rPr lang="es-ES_tradnl" sz="1600" dirty="0">
                <a:solidFill>
                  <a:srgbClr val="34698C"/>
                </a:solidFill>
                <a:latin typeface="Avenir Book" charset="0"/>
                <a:cs typeface="Times New Roman" charset="0"/>
              </a:rPr>
              <a:t> </a:t>
            </a:r>
          </a:p>
        </p:txBody>
      </p:sp>
    </p:spTree>
    <p:extLst>
      <p:ext uri="{BB962C8B-B14F-4D97-AF65-F5344CB8AC3E}">
        <p14:creationId xmlns:p14="http://schemas.microsoft.com/office/powerpoint/2010/main" val="117104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err="1"/>
              <a:t>Overview</a:t>
            </a:r>
            <a:r>
              <a:rPr lang="lt-LT"/>
              <a:t> </a:t>
            </a:r>
            <a:r>
              <a:rPr lang="lt-LT" err="1"/>
              <a:t>of</a:t>
            </a:r>
            <a:r>
              <a:rPr lang="lt-LT"/>
              <a:t> </a:t>
            </a:r>
            <a:r>
              <a:rPr lang="lt-LT" err="1"/>
              <a:t>the</a:t>
            </a:r>
            <a:r>
              <a:rPr lang="lt-LT"/>
              <a:t> module</a:t>
            </a:r>
          </a:p>
        </p:txBody>
      </p:sp>
      <p:sp>
        <p:nvSpPr>
          <p:cNvPr id="3" name="Content Placeholder 2"/>
          <p:cNvSpPr>
            <a:spLocks noGrp="1"/>
          </p:cNvSpPr>
          <p:nvPr>
            <p:ph idx="1"/>
          </p:nvPr>
        </p:nvSpPr>
        <p:spPr/>
        <p:txBody>
          <a:bodyPr>
            <a:normAutofit fontScale="55000" lnSpcReduction="20000"/>
          </a:bodyPr>
          <a:lstStyle/>
          <a:p>
            <a:r>
              <a:rPr lang="en-US" b="1"/>
              <a:t>Session 1:</a:t>
            </a:r>
            <a:endParaRPr lang="lt-LT"/>
          </a:p>
          <a:p>
            <a:pPr lvl="1"/>
            <a:r>
              <a:rPr lang="en-GB"/>
              <a:t>Introduction into the topic: 30 min</a:t>
            </a:r>
            <a:endParaRPr lang="lt-LT"/>
          </a:p>
          <a:p>
            <a:pPr lvl="1"/>
            <a:r>
              <a:rPr lang="en-GB"/>
              <a:t>Theoretical background: 60 min</a:t>
            </a:r>
            <a:endParaRPr lang="lt-LT"/>
          </a:p>
          <a:p>
            <a:pPr lvl="1"/>
            <a:r>
              <a:rPr lang="en-GB"/>
              <a:t>Homework:</a:t>
            </a:r>
            <a:endParaRPr lang="lt-LT"/>
          </a:p>
          <a:p>
            <a:pPr lvl="2"/>
            <a:r>
              <a:rPr lang="lt-LT"/>
              <a:t>F</a:t>
            </a:r>
            <a:r>
              <a:rPr lang="en-US" err="1"/>
              <a:t>ind</a:t>
            </a:r>
            <a:r>
              <a:rPr lang="en-US"/>
              <a:t> media about cultural understanding, reasoning and algorithms in learning and teaching mathematics.</a:t>
            </a:r>
            <a:endParaRPr lang="lt-LT"/>
          </a:p>
          <a:p>
            <a:pPr lvl="2"/>
            <a:r>
              <a:rPr lang="en-US"/>
              <a:t>Write down the examples of media, which were favorite for you.</a:t>
            </a:r>
            <a:endParaRPr lang="lt-LT"/>
          </a:p>
          <a:p>
            <a:r>
              <a:rPr lang="en-US" b="1"/>
              <a:t>Session 2:</a:t>
            </a:r>
            <a:endParaRPr lang="lt-LT"/>
          </a:p>
          <a:p>
            <a:pPr lvl="1"/>
            <a:r>
              <a:rPr lang="en-GB"/>
              <a:t>Studying practical reasoning example: the Juggling (see worksheets) of culture-related context for mathematics education with focus on different approaches (60 min)</a:t>
            </a:r>
            <a:endParaRPr lang="lt-LT"/>
          </a:p>
          <a:p>
            <a:pPr lvl="1"/>
            <a:r>
              <a:rPr lang="en-GB"/>
              <a:t>Analysing steps of reasoning and focus on improving your own reasoning (30 min)</a:t>
            </a:r>
            <a:endParaRPr lang="lt-LT"/>
          </a:p>
          <a:p>
            <a:pPr lvl="1"/>
            <a:r>
              <a:rPr lang="en-GB"/>
              <a:t>Homework:</a:t>
            </a:r>
            <a:endParaRPr lang="lt-LT"/>
          </a:p>
          <a:p>
            <a:pPr lvl="2"/>
            <a:r>
              <a:rPr lang="en-GB"/>
              <a:t>Learn juggling in your own way.</a:t>
            </a:r>
            <a:endParaRPr lang="lt-LT"/>
          </a:p>
          <a:p>
            <a:r>
              <a:rPr lang="en-US" b="1"/>
              <a:t>Session 2E (extra):</a:t>
            </a:r>
            <a:endParaRPr lang="lt-LT"/>
          </a:p>
          <a:p>
            <a:pPr lvl="1"/>
            <a:r>
              <a:rPr lang="en-GB"/>
              <a:t>Reading and discussion about basic ideas of Logo (30 min).</a:t>
            </a:r>
            <a:endParaRPr lang="lt-LT"/>
          </a:p>
          <a:p>
            <a:pPr lvl="1"/>
            <a:r>
              <a:rPr lang="en-GB"/>
              <a:t>Practice in drawing geometric shapes by using Scratch (at computer lab 60 min)</a:t>
            </a:r>
            <a:endParaRPr lang="lt-LT"/>
          </a:p>
          <a:p>
            <a:r>
              <a:rPr lang="en-US" b="1"/>
              <a:t>Session 3:</a:t>
            </a:r>
            <a:endParaRPr lang="lt-LT"/>
          </a:p>
          <a:p>
            <a:pPr lvl="1"/>
            <a:r>
              <a:rPr lang="en-GB"/>
              <a:t>Algorithm problem solving and reasoning (60 min).</a:t>
            </a:r>
            <a:endParaRPr lang="lt-LT"/>
          </a:p>
          <a:p>
            <a:pPr lvl="1"/>
            <a:r>
              <a:rPr lang="en-GB"/>
              <a:t>Constructionism: a method for building your own knowledge (30 min).</a:t>
            </a:r>
            <a:endParaRPr lang="lt-LT"/>
          </a:p>
          <a:p>
            <a:endParaRPr lang="lt-LT"/>
          </a:p>
          <a:p>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3</a:t>
            </a:fld>
            <a:endParaRPr lang="es-ES_tradnl"/>
          </a:p>
        </p:txBody>
      </p:sp>
    </p:spTree>
    <p:extLst>
      <p:ext uri="{BB962C8B-B14F-4D97-AF65-F5344CB8AC3E}">
        <p14:creationId xmlns:p14="http://schemas.microsoft.com/office/powerpoint/2010/main" val="199463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lt-LT"/>
              <a:t>I. </a:t>
            </a:r>
            <a:r>
              <a:rPr lang="en-US"/>
              <a:t>Introduction</a:t>
            </a:r>
            <a:r>
              <a:rPr lang="lt-LT"/>
              <a:t> to </a:t>
            </a:r>
            <a:r>
              <a:rPr lang="en-US"/>
              <a:t>definitions and understanding</a:t>
            </a:r>
            <a:r>
              <a:rPr lang="lt-LT"/>
              <a:t> </a:t>
            </a:r>
            <a:r>
              <a:rPr lang="lt-LT" err="1"/>
              <a:t>in</a:t>
            </a:r>
            <a:r>
              <a:rPr lang="lt-LT"/>
              <a:t> </a:t>
            </a:r>
            <a:r>
              <a:rPr lang="lt-LT" err="1"/>
              <a:t>mathematics</a:t>
            </a:r>
            <a:endParaRPr lang="lt-LT"/>
          </a:p>
        </p:txBody>
      </p:sp>
      <p:sp>
        <p:nvSpPr>
          <p:cNvPr id="7" name="Subtitle 6"/>
          <p:cNvSpPr>
            <a:spLocks noGrp="1"/>
          </p:cNvSpPr>
          <p:nvPr>
            <p:ph type="subTitle" idx="1"/>
          </p:nvPr>
        </p:nvSpPr>
        <p:spPr/>
        <p:txBody>
          <a:bodyPr/>
          <a:lstStyle/>
          <a:p>
            <a:endParaRPr lang="lt-LT"/>
          </a:p>
        </p:txBody>
      </p:sp>
      <p:sp>
        <p:nvSpPr>
          <p:cNvPr id="4" name="Footer Placeholder 3"/>
          <p:cNvSpPr>
            <a:spLocks noGrp="1"/>
          </p:cNvSpPr>
          <p:nvPr>
            <p:ph type="ftr" sz="quarter" idx="4294967295"/>
          </p:nvPr>
        </p:nvSpPr>
        <p:spPr>
          <a:xfrm>
            <a:off x="4703763" y="55563"/>
            <a:ext cx="4440237" cy="365125"/>
          </a:xfrm>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4294967295"/>
          </p:nvPr>
        </p:nvSpPr>
        <p:spPr>
          <a:xfrm>
            <a:off x="8555038" y="55563"/>
            <a:ext cx="588962" cy="365125"/>
          </a:xfrm>
        </p:spPr>
        <p:txBody>
          <a:bodyPr/>
          <a:lstStyle/>
          <a:p>
            <a:r>
              <a:rPr lang="es-ES_tradnl" sz="1200"/>
              <a:t>|  </a:t>
            </a:r>
            <a:fld id="{9DD0088F-7E4A-9C4B-9ED2-72FAF1293163}" type="slidenum">
              <a:rPr lang="es-ES_tradnl" smtClean="0"/>
              <a:pPr/>
              <a:t>4</a:t>
            </a:fld>
            <a:endParaRPr lang="es-ES_tradnl"/>
          </a:p>
        </p:txBody>
      </p:sp>
    </p:spTree>
    <p:extLst>
      <p:ext uri="{BB962C8B-B14F-4D97-AF65-F5344CB8AC3E}">
        <p14:creationId xmlns:p14="http://schemas.microsoft.com/office/powerpoint/2010/main" val="18657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1.1: </a:t>
            </a:r>
            <a:r>
              <a:rPr lang="lt-LT"/>
              <a:t>R</a:t>
            </a:r>
            <a:r>
              <a:rPr lang="en-US" err="1"/>
              <a:t>easoning</a:t>
            </a:r>
            <a:r>
              <a:rPr lang="en-US"/>
              <a:t> and algorithms in mathematics</a:t>
            </a:r>
            <a:endParaRPr lang="lt-LT"/>
          </a:p>
        </p:txBody>
      </p:sp>
      <p:sp>
        <p:nvSpPr>
          <p:cNvPr id="3" name="Content Placeholder 2"/>
          <p:cNvSpPr>
            <a:spLocks noGrp="1"/>
          </p:cNvSpPr>
          <p:nvPr>
            <p:ph idx="1"/>
          </p:nvPr>
        </p:nvSpPr>
        <p:spPr/>
        <p:txBody>
          <a:bodyPr/>
          <a:lstStyle/>
          <a:p>
            <a:pPr marL="0" indent="0">
              <a:buNone/>
            </a:pPr>
            <a:r>
              <a:rPr lang="en-US" sz="2000"/>
              <a:t>Analyze social media and discuss in groups about viewed media</a:t>
            </a:r>
          </a:p>
          <a:p>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5</a:t>
            </a:fld>
            <a:endParaRPr lang="es-ES_tradnl"/>
          </a:p>
        </p:txBody>
      </p:sp>
      <p:graphicFrame>
        <p:nvGraphicFramePr>
          <p:cNvPr id="6" name="Table 5"/>
          <p:cNvGraphicFramePr>
            <a:graphicFrameLocks noGrp="1"/>
          </p:cNvGraphicFramePr>
          <p:nvPr>
            <p:extLst>
              <p:ext uri="{D42A27DB-BD31-4B8C-83A1-F6EECF244321}">
                <p14:modId xmlns:p14="http://schemas.microsoft.com/office/powerpoint/2010/main" val="2252030960"/>
              </p:ext>
            </p:extLst>
          </p:nvPr>
        </p:nvGraphicFramePr>
        <p:xfrm>
          <a:off x="504509" y="2290496"/>
          <a:ext cx="8188892" cy="3536219"/>
        </p:xfrm>
        <a:graphic>
          <a:graphicData uri="http://schemas.openxmlformats.org/drawingml/2006/table">
            <a:tbl>
              <a:tblPr firstRow="1" firstCol="1" bandRow="1">
                <a:tableStyleId>{5C22544A-7EE6-4342-B048-85BDC9FD1C3A}</a:tableStyleId>
              </a:tblPr>
              <a:tblGrid>
                <a:gridCol w="2202323">
                  <a:extLst>
                    <a:ext uri="{9D8B030D-6E8A-4147-A177-3AD203B41FA5}">
                      <a16:colId xmlns="" xmlns:a16="http://schemas.microsoft.com/office/drawing/2014/main" val="1171894608"/>
                    </a:ext>
                  </a:extLst>
                </a:gridCol>
                <a:gridCol w="2385765">
                  <a:extLst>
                    <a:ext uri="{9D8B030D-6E8A-4147-A177-3AD203B41FA5}">
                      <a16:colId xmlns="" xmlns:a16="http://schemas.microsoft.com/office/drawing/2014/main" val="647184050"/>
                    </a:ext>
                  </a:extLst>
                </a:gridCol>
                <a:gridCol w="1845747">
                  <a:extLst>
                    <a:ext uri="{9D8B030D-6E8A-4147-A177-3AD203B41FA5}">
                      <a16:colId xmlns="" xmlns:a16="http://schemas.microsoft.com/office/drawing/2014/main" val="2350343373"/>
                    </a:ext>
                  </a:extLst>
                </a:gridCol>
                <a:gridCol w="1755057">
                  <a:extLst>
                    <a:ext uri="{9D8B030D-6E8A-4147-A177-3AD203B41FA5}">
                      <a16:colId xmlns="" xmlns:a16="http://schemas.microsoft.com/office/drawing/2014/main" val="2930549336"/>
                    </a:ext>
                  </a:extLst>
                </a:gridCol>
              </a:tblGrid>
              <a:tr h="1170195">
                <a:tc>
                  <a:txBody>
                    <a:bodyPr/>
                    <a:lstStyle/>
                    <a:p>
                      <a:pPr>
                        <a:lnSpc>
                          <a:spcPct val="115000"/>
                        </a:lnSpc>
                        <a:spcAft>
                          <a:spcPts val="0"/>
                        </a:spcAft>
                      </a:pPr>
                      <a:r>
                        <a:rPr lang="en-US" sz="2000">
                          <a:effectLst/>
                          <a:latin typeface="Avenir Book"/>
                        </a:rPr>
                        <a:t>Cultural understanding</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Etnomathematics</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Reasoning</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Algorithms</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63914884"/>
                  </a:ext>
                </a:extLst>
              </a:tr>
              <a:tr h="2366024">
                <a:tc>
                  <a:txBody>
                    <a:bodyPr/>
                    <a:lstStyle/>
                    <a:p>
                      <a:pPr>
                        <a:lnSpc>
                          <a:spcPct val="115000"/>
                        </a:lnSpc>
                        <a:spcAft>
                          <a:spcPts val="0"/>
                        </a:spcAft>
                      </a:pPr>
                      <a:r>
                        <a:rPr lang="en-US" sz="2000">
                          <a:effectLst/>
                          <a:latin typeface="Avenir Book"/>
                        </a:rPr>
                        <a:t>(Describe the meaning/definition)</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(Describe the meaning / definition)</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(Describe the meaning / definition)</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000">
                          <a:effectLst/>
                          <a:latin typeface="Avenir Book"/>
                        </a:rPr>
                        <a:t>(Describe the meaning / definition)</a:t>
                      </a:r>
                      <a:endParaRPr lang="lt-L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7497201"/>
                  </a:ext>
                </a:extLst>
              </a:tr>
            </a:tbl>
          </a:graphicData>
        </a:graphic>
      </p:graphicFrame>
    </p:spTree>
    <p:extLst>
      <p:ext uri="{BB962C8B-B14F-4D97-AF65-F5344CB8AC3E}">
        <p14:creationId xmlns:p14="http://schemas.microsoft.com/office/powerpoint/2010/main" val="23316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1.1: </a:t>
            </a:r>
            <a:r>
              <a:rPr lang="lt-LT"/>
              <a:t>R</a:t>
            </a:r>
            <a:r>
              <a:rPr lang="en-US" err="1"/>
              <a:t>easoning</a:t>
            </a:r>
            <a:r>
              <a:rPr lang="en-US"/>
              <a:t> and algorithms in mathematics</a:t>
            </a:r>
            <a:endParaRPr lang="lt-LT"/>
          </a:p>
        </p:txBody>
      </p:sp>
      <p:sp>
        <p:nvSpPr>
          <p:cNvPr id="3" name="Content Placeholder 2"/>
          <p:cNvSpPr>
            <a:spLocks noGrp="1"/>
          </p:cNvSpPr>
          <p:nvPr>
            <p:ph idx="1"/>
          </p:nvPr>
        </p:nvSpPr>
        <p:spPr/>
        <p:txBody>
          <a:bodyPr/>
          <a:lstStyle/>
          <a:p>
            <a:r>
              <a:rPr lang="en-US"/>
              <a:t>Do you see any differences?</a:t>
            </a:r>
          </a:p>
          <a:p>
            <a:r>
              <a:rPr lang="en-US"/>
              <a:t>What is common?</a:t>
            </a:r>
          </a:p>
          <a:p>
            <a:r>
              <a:rPr lang="en-US"/>
              <a:t>What are the main features of </a:t>
            </a:r>
            <a:r>
              <a:rPr lang="en-US" err="1"/>
              <a:t>ethnomathematics</a:t>
            </a:r>
            <a:r>
              <a:rPr lang="en-US"/>
              <a:t>, reasoning and algorithmic thinking in mathematics? Why do think so?</a:t>
            </a:r>
          </a:p>
          <a:p>
            <a:r>
              <a:rPr lang="en-US"/>
              <a:t>Do you find the same favorite media as you friend?</a:t>
            </a:r>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6</a:t>
            </a:fld>
            <a:endParaRPr lang="es-ES_tradnl"/>
          </a:p>
        </p:txBody>
      </p:sp>
    </p:spTree>
    <p:extLst>
      <p:ext uri="{BB962C8B-B14F-4D97-AF65-F5344CB8AC3E}">
        <p14:creationId xmlns:p14="http://schemas.microsoft.com/office/powerpoint/2010/main" val="327290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1.1. R</a:t>
            </a:r>
            <a:r>
              <a:rPr lang="en-US" err="1"/>
              <a:t>easoning</a:t>
            </a:r>
            <a:r>
              <a:rPr lang="en-US"/>
              <a:t> and algorithms in mathematics</a:t>
            </a:r>
          </a:p>
        </p:txBody>
      </p:sp>
      <p:sp>
        <p:nvSpPr>
          <p:cNvPr id="3" name="Content Placeholder 2"/>
          <p:cNvSpPr>
            <a:spLocks noGrp="1"/>
          </p:cNvSpPr>
          <p:nvPr>
            <p:ph idx="1"/>
          </p:nvPr>
        </p:nvSpPr>
        <p:spPr/>
        <p:txBody>
          <a:bodyPr>
            <a:normAutofit fontScale="85000" lnSpcReduction="10000"/>
          </a:bodyPr>
          <a:lstStyle/>
          <a:p>
            <a:r>
              <a:rPr lang="en-US" err="1"/>
              <a:t>Ethnomathematics</a:t>
            </a:r>
            <a:r>
              <a:rPr lang="en-US"/>
              <a:t> is:</a:t>
            </a:r>
          </a:p>
          <a:p>
            <a:pPr lvl="1">
              <a:buFont typeface="Wingdings" panose="05000000000000000000" pitchFamily="2" charset="2"/>
              <a:buChar char="Ø"/>
            </a:pPr>
            <a:r>
              <a:rPr lang="en-US"/>
              <a:t>described as a branch of mathematics acknowledging the fundamental differences in mathematics content, mathematics understanding, and mathematics application that links culture and mathematics. (</a:t>
            </a:r>
            <a:r>
              <a:rPr lang="en-US" err="1"/>
              <a:t>D‘Ambrosio</a:t>
            </a:r>
            <a:r>
              <a:rPr lang="en-US"/>
              <a:t>, 1985)</a:t>
            </a:r>
          </a:p>
          <a:p>
            <a:pPr lvl="1">
              <a:buFont typeface="Wingdings" panose="05000000000000000000" pitchFamily="2" charset="2"/>
              <a:buChar char="Ø"/>
            </a:pPr>
            <a:r>
              <a:rPr lang="en-US"/>
              <a:t>the art or technique of explaining, knowing and understanding diverse culturally related learning styles which is found to develop the learners in mathematics. (</a:t>
            </a:r>
            <a:r>
              <a:rPr lang="en-US" err="1"/>
              <a:t>Gerdes</a:t>
            </a:r>
            <a:r>
              <a:rPr lang="en-US"/>
              <a:t>, 1996)</a:t>
            </a:r>
          </a:p>
          <a:p>
            <a:pPr lvl="1">
              <a:buFont typeface="Wingdings" panose="05000000000000000000" pitchFamily="2" charset="2"/>
              <a:buChar char="Ø"/>
            </a:pPr>
            <a:r>
              <a:rPr lang="en-US"/>
              <a:t>as subject that replace academic mathematics in the curriculum according to pedagogical philosophies, involved in the mathematics curriculum, and reviewed preparing learning situation due to diversity of cultural systems. (Rosa, </a:t>
            </a:r>
            <a:r>
              <a:rPr lang="en-US" err="1"/>
              <a:t>Orey</a:t>
            </a:r>
            <a:r>
              <a:rPr lang="en-US"/>
              <a:t>, 2011)</a:t>
            </a:r>
          </a:p>
          <a:p>
            <a:pPr lvl="1">
              <a:buFont typeface="Wingdings" panose="05000000000000000000" pitchFamily="2" charset="2"/>
              <a:buChar char="Ø"/>
            </a:pPr>
            <a:r>
              <a:rPr lang="en-US"/>
              <a:t>a program that includes relevance and builds knowledge around the local interests, needs, and culture of students. (Rosa, </a:t>
            </a:r>
            <a:r>
              <a:rPr lang="en-US" err="1"/>
              <a:t>Orey</a:t>
            </a:r>
            <a:r>
              <a:rPr lang="en-US"/>
              <a:t>, 2011)</a:t>
            </a:r>
          </a:p>
          <a:p>
            <a:endParaRPr lang="en-US"/>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7</a:t>
            </a:fld>
            <a:endParaRPr lang="es-ES_tradnl"/>
          </a:p>
        </p:txBody>
      </p:sp>
    </p:spTree>
    <p:extLst>
      <p:ext uri="{BB962C8B-B14F-4D97-AF65-F5344CB8AC3E}">
        <p14:creationId xmlns:p14="http://schemas.microsoft.com/office/powerpoint/2010/main" val="145464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1.2: Different reasoning approaches. Based on Seymour </a:t>
            </a:r>
            <a:r>
              <a:rPr lang="en-US" err="1"/>
              <a:t>Papert’s</a:t>
            </a:r>
            <a:r>
              <a:rPr lang="en-US"/>
              <a:t> ideas</a:t>
            </a:r>
            <a:r>
              <a:rPr lang="lt-LT"/>
              <a:t> (1)</a:t>
            </a:r>
          </a:p>
        </p:txBody>
      </p:sp>
      <p:sp>
        <p:nvSpPr>
          <p:cNvPr id="3" name="Content Placeholder 2"/>
          <p:cNvSpPr>
            <a:spLocks noGrp="1"/>
          </p:cNvSpPr>
          <p:nvPr>
            <p:ph idx="1"/>
          </p:nvPr>
        </p:nvSpPr>
        <p:spPr/>
        <p:txBody>
          <a:bodyPr>
            <a:normAutofit/>
          </a:bodyPr>
          <a:lstStyle/>
          <a:p>
            <a:r>
              <a:rPr lang="en-US" sz="2400"/>
              <a:t>S. </a:t>
            </a:r>
            <a:r>
              <a:rPr lang="en-US" sz="2400" err="1"/>
              <a:t>Papert</a:t>
            </a:r>
            <a:r>
              <a:rPr lang="en-US" sz="2400"/>
              <a:t>. MINDSTORMS: Children, Computers, and Powerful Ideas. Basic Books, Inc., NY, 1980.</a:t>
            </a:r>
            <a:endParaRPr lang="lt-LT" sz="2400"/>
          </a:p>
          <a:p>
            <a:endParaRPr lang="lt-LT"/>
          </a:p>
          <a:p>
            <a:endParaRPr lang="lt-LT"/>
          </a:p>
          <a:p>
            <a:endParaRPr lang="lt-LT"/>
          </a:p>
          <a:p>
            <a:endParaRPr lang="lt-LT"/>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8</a:t>
            </a:fld>
            <a:endParaRPr lang="es-ES_tradnl"/>
          </a:p>
        </p:txBody>
      </p:sp>
      <p:graphicFrame>
        <p:nvGraphicFramePr>
          <p:cNvPr id="7" name="Table 6"/>
          <p:cNvGraphicFramePr>
            <a:graphicFrameLocks noGrp="1"/>
          </p:cNvGraphicFramePr>
          <p:nvPr>
            <p:extLst>
              <p:ext uri="{D42A27DB-BD31-4B8C-83A1-F6EECF244321}">
                <p14:modId xmlns:p14="http://schemas.microsoft.com/office/powerpoint/2010/main" val="2929518498"/>
              </p:ext>
            </p:extLst>
          </p:nvPr>
        </p:nvGraphicFramePr>
        <p:xfrm>
          <a:off x="772517" y="2659639"/>
          <a:ext cx="7647585" cy="3169920"/>
        </p:xfrm>
        <a:graphic>
          <a:graphicData uri="http://schemas.openxmlformats.org/drawingml/2006/table">
            <a:tbl>
              <a:tblPr firstRow="1" firstCol="1" bandRow="1">
                <a:tableStyleId>{2D5ABB26-0587-4C30-8999-92F81FD0307C}</a:tableStyleId>
              </a:tblPr>
              <a:tblGrid>
                <a:gridCol w="3823360">
                  <a:extLst>
                    <a:ext uri="{9D8B030D-6E8A-4147-A177-3AD203B41FA5}">
                      <a16:colId xmlns="" xmlns:a16="http://schemas.microsoft.com/office/drawing/2014/main" val="792129942"/>
                    </a:ext>
                  </a:extLst>
                </a:gridCol>
                <a:gridCol w="3824225">
                  <a:extLst>
                    <a:ext uri="{9D8B030D-6E8A-4147-A177-3AD203B41FA5}">
                      <a16:colId xmlns="" xmlns:a16="http://schemas.microsoft.com/office/drawing/2014/main" val="3229242551"/>
                    </a:ext>
                  </a:extLst>
                </a:gridCol>
              </a:tblGrid>
              <a:tr h="0">
                <a:tc>
                  <a:txBody>
                    <a:bodyPr/>
                    <a:lstStyle/>
                    <a:p>
                      <a:pPr>
                        <a:spcAft>
                          <a:spcPts val="0"/>
                        </a:spcAft>
                      </a:pPr>
                      <a:r>
                        <a:rPr lang="en-US" sz="1600" err="1">
                          <a:effectLst/>
                          <a:latin typeface="Avenir Book"/>
                        </a:rPr>
                        <a:t>Papert</a:t>
                      </a:r>
                      <a:endParaRPr lang="lt-LT" sz="1600">
                        <a:effectLst/>
                      </a:endParaRPr>
                    </a:p>
                    <a:p>
                      <a:pPr>
                        <a:spcAft>
                          <a:spcPts val="0"/>
                        </a:spcAft>
                      </a:pPr>
                      <a:r>
                        <a:rPr lang="en-US" sz="1600">
                          <a:effectLst/>
                          <a:latin typeface="Avenir Book"/>
                        </a:rPr>
                        <a:t>Piaget</a:t>
                      </a:r>
                      <a:endParaRPr lang="lt-LT" sz="1600">
                        <a:effectLst/>
                      </a:endParaRPr>
                    </a:p>
                    <a:p>
                      <a:pPr>
                        <a:spcAft>
                          <a:spcPts val="0"/>
                        </a:spcAft>
                      </a:pPr>
                      <a:r>
                        <a:rPr lang="en-US" sz="1600">
                          <a:effectLst/>
                          <a:latin typeface="Avenir Book"/>
                        </a:rPr>
                        <a:t>Turtle</a:t>
                      </a:r>
                      <a:endParaRPr lang="lt-LT" sz="1600">
                        <a:effectLst/>
                      </a:endParaRPr>
                    </a:p>
                    <a:p>
                      <a:pPr>
                        <a:spcAft>
                          <a:spcPts val="0"/>
                        </a:spcAft>
                      </a:pPr>
                      <a:r>
                        <a:rPr lang="en-US" sz="1600">
                          <a:effectLst/>
                          <a:latin typeface="Avenir Book"/>
                        </a:rPr>
                        <a:t>Logo</a:t>
                      </a:r>
                      <a:endParaRPr lang="lt-LT" sz="1600">
                        <a:effectLst/>
                      </a:endParaRPr>
                    </a:p>
                    <a:p>
                      <a:pPr>
                        <a:spcAft>
                          <a:spcPts val="0"/>
                        </a:spcAft>
                      </a:pPr>
                      <a:r>
                        <a:rPr lang="en-US" sz="1600">
                          <a:effectLst/>
                          <a:latin typeface="Avenir Book"/>
                        </a:rPr>
                        <a:t>Cognitive model</a:t>
                      </a:r>
                      <a:endParaRPr lang="lt-LT" sz="1600">
                        <a:effectLst/>
                      </a:endParaRPr>
                    </a:p>
                    <a:p>
                      <a:pPr>
                        <a:spcAft>
                          <a:spcPts val="0"/>
                        </a:spcAft>
                      </a:pPr>
                      <a:r>
                        <a:rPr lang="en-US" sz="1600" err="1">
                          <a:effectLst/>
                          <a:latin typeface="Avenir Book"/>
                        </a:rPr>
                        <a:t>Microworlds</a:t>
                      </a:r>
                      <a:endParaRPr lang="lt-LT" sz="1600">
                        <a:effectLst/>
                      </a:endParaRPr>
                    </a:p>
                    <a:p>
                      <a:pPr>
                        <a:spcAft>
                          <a:spcPts val="0"/>
                        </a:spcAft>
                      </a:pPr>
                      <a:r>
                        <a:rPr lang="en-US" sz="1600" err="1">
                          <a:effectLst/>
                          <a:latin typeface="Avenir Book"/>
                        </a:rPr>
                        <a:t>Mathophobia</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600">
                          <a:effectLst/>
                          <a:latin typeface="Avenir Book"/>
                        </a:rPr>
                        <a:t>Assimilation</a:t>
                      </a:r>
                      <a:endParaRPr lang="lt-LT" sz="1600">
                        <a:effectLst/>
                      </a:endParaRPr>
                    </a:p>
                    <a:p>
                      <a:pPr>
                        <a:spcAft>
                          <a:spcPts val="0"/>
                        </a:spcAft>
                      </a:pPr>
                      <a:r>
                        <a:rPr lang="en-US" sz="1600">
                          <a:effectLst/>
                          <a:latin typeface="Avenir Book"/>
                        </a:rPr>
                        <a:t>Learning without being taught</a:t>
                      </a:r>
                      <a:endParaRPr lang="lt-LT" sz="1600">
                        <a:effectLst/>
                      </a:endParaRPr>
                    </a:p>
                    <a:p>
                      <a:pPr>
                        <a:spcAft>
                          <a:spcPts val="0"/>
                        </a:spcAft>
                      </a:pPr>
                      <a:r>
                        <a:rPr lang="en-US" sz="1600">
                          <a:effectLst/>
                          <a:latin typeface="Avenir Book"/>
                        </a:rPr>
                        <a:t>Programming language</a:t>
                      </a:r>
                      <a:endParaRPr lang="lt-LT" sz="1600">
                        <a:effectLst/>
                      </a:endParaRPr>
                    </a:p>
                    <a:p>
                      <a:pPr>
                        <a:spcAft>
                          <a:spcPts val="0"/>
                        </a:spcAft>
                      </a:pPr>
                      <a:r>
                        <a:rPr lang="en-US" sz="1600">
                          <a:effectLst/>
                          <a:latin typeface="Avenir Book"/>
                        </a:rPr>
                        <a:t>Accommodation</a:t>
                      </a:r>
                      <a:endParaRPr lang="lt-LT" sz="1600">
                        <a:effectLst/>
                      </a:endParaRPr>
                    </a:p>
                    <a:p>
                      <a:pPr>
                        <a:spcAft>
                          <a:spcPts val="0"/>
                        </a:spcAft>
                      </a:pPr>
                      <a:r>
                        <a:rPr lang="en-US" sz="1600" err="1">
                          <a:effectLst/>
                          <a:latin typeface="Avenir Book"/>
                        </a:rPr>
                        <a:t>Mindstorm</a:t>
                      </a:r>
                      <a:endParaRPr lang="lt-LT" sz="1600">
                        <a:effectLst/>
                      </a:endParaRPr>
                    </a:p>
                    <a:p>
                      <a:pPr>
                        <a:spcAft>
                          <a:spcPts val="0"/>
                        </a:spcAft>
                      </a:pPr>
                      <a:r>
                        <a:rPr lang="en-US" sz="1600">
                          <a:effectLst/>
                          <a:latin typeface="Avenir Book"/>
                        </a:rPr>
                        <a:t>Geometry</a:t>
                      </a:r>
                      <a:endParaRPr lang="lt-LT" sz="1600">
                        <a:effectLst/>
                      </a:endParaRPr>
                    </a:p>
                    <a:p>
                      <a:pPr>
                        <a:spcAft>
                          <a:spcPts val="0"/>
                        </a:spcAft>
                      </a:pPr>
                      <a:r>
                        <a:rPr lang="en-US" sz="1600">
                          <a:effectLst/>
                          <a:latin typeface="Avenir Book"/>
                        </a:rPr>
                        <a:t>Children, Computers, Powerful Ideas</a:t>
                      </a:r>
                      <a:endParaRPr lang="lt-LT" sz="1600">
                        <a:effectLst/>
                      </a:endParaRPr>
                    </a:p>
                    <a:p>
                      <a:pPr>
                        <a:spcAft>
                          <a:spcPts val="0"/>
                        </a:spcAft>
                      </a:pPr>
                      <a:r>
                        <a:rPr lang="en-US" sz="1600">
                          <a:effectLst/>
                          <a:latin typeface="Avenir Book"/>
                        </a:rPr>
                        <a:t>Constructionism</a:t>
                      </a:r>
                      <a:endParaRPr lang="lt-LT" sz="1600">
                        <a:effectLst/>
                      </a:endParaRPr>
                    </a:p>
                    <a:p>
                      <a:pPr>
                        <a:spcAft>
                          <a:spcPts val="0"/>
                        </a:spcAft>
                      </a:pPr>
                      <a:r>
                        <a:rPr lang="en-US" sz="1600">
                          <a:effectLst/>
                          <a:latin typeface="Avenir Book"/>
                        </a:rPr>
                        <a:t>Incubators for powerful ideas</a:t>
                      </a:r>
                      <a:endParaRPr lang="lt-LT" sz="1600">
                        <a:effectLst/>
                      </a:endParaRPr>
                    </a:p>
                    <a:p>
                      <a:pPr>
                        <a:spcAft>
                          <a:spcPts val="0"/>
                        </a:spcAft>
                      </a:pPr>
                      <a:r>
                        <a:rPr lang="en-US" sz="1600">
                          <a:effectLst/>
                          <a:latin typeface="Avenir Book"/>
                        </a:rPr>
                        <a:t>Constructivism</a:t>
                      </a:r>
                      <a:endParaRPr lang="lt-LT" sz="1600">
                        <a:effectLst/>
                      </a:endParaRPr>
                    </a:p>
                    <a:p>
                      <a:pPr>
                        <a:spcAft>
                          <a:spcPts val="0"/>
                        </a:spcAft>
                      </a:pPr>
                      <a:r>
                        <a:rPr lang="en-US" sz="1600">
                          <a:effectLst/>
                          <a:latin typeface="Avenir Book"/>
                        </a:rPr>
                        <a:t>Concrete thinking</a:t>
                      </a:r>
                      <a:endParaRPr lang="lt-LT" sz="1600">
                        <a:effectLst/>
                      </a:endParaRPr>
                    </a:p>
                    <a:p>
                      <a:pPr>
                        <a:spcAft>
                          <a:spcPts val="0"/>
                        </a:spcAft>
                      </a:pPr>
                      <a:r>
                        <a:rPr lang="en-US" sz="1600">
                          <a:effectLst/>
                          <a:latin typeface="Avenir Book"/>
                        </a:rPr>
                        <a:t>Formal thinking</a:t>
                      </a:r>
                      <a:endParaRPr lang="lt-LT" sz="1600">
                        <a:effectLst/>
                      </a:endParaRPr>
                    </a:p>
                    <a:p>
                      <a:pPr>
                        <a:spcAft>
                          <a:spcPts val="0"/>
                        </a:spcAft>
                      </a:pPr>
                      <a:r>
                        <a:rPr lang="en-US" sz="1600">
                          <a:effectLst/>
                          <a:latin typeface="Avenir Book"/>
                        </a:rPr>
                        <a:t>The fear of Learning</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8541078"/>
                  </a:ext>
                </a:extLst>
              </a:tr>
            </a:tbl>
          </a:graphicData>
        </a:graphic>
      </p:graphicFrame>
    </p:spTree>
    <p:extLst>
      <p:ext uri="{BB962C8B-B14F-4D97-AF65-F5344CB8AC3E}">
        <p14:creationId xmlns:p14="http://schemas.microsoft.com/office/powerpoint/2010/main" val="258326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1.2: Different reasoning approaches. Based on Seymour </a:t>
            </a:r>
            <a:r>
              <a:rPr lang="en-US" err="1"/>
              <a:t>Papert’s</a:t>
            </a:r>
            <a:r>
              <a:rPr lang="en-US"/>
              <a:t> ideas</a:t>
            </a:r>
            <a:r>
              <a:rPr lang="lt-LT"/>
              <a:t> (2)</a:t>
            </a:r>
            <a:endParaRPr lang="en-US"/>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a:t>What would be the most important reason for you to use culture-related contexts?</a:t>
            </a:r>
          </a:p>
          <a:p>
            <a:pPr lvl="1">
              <a:buFont typeface="Wingdings" panose="05000000000000000000" pitchFamily="2" charset="2"/>
              <a:buChar char="q"/>
            </a:pPr>
            <a:r>
              <a:rPr lang="en-US"/>
              <a:t>What are in your opinion the 3 most important characteristics of good approach of reasoning?</a:t>
            </a:r>
          </a:p>
          <a:p>
            <a:pPr lvl="1">
              <a:buFont typeface="Wingdings" panose="05000000000000000000" pitchFamily="2" charset="2"/>
              <a:buChar char="q"/>
            </a:pPr>
            <a:r>
              <a:rPr lang="en-US"/>
              <a:t>Do you have a favorite example from approach of reasoning or algorithm in mathematics that you are using personally? What is it? In what way does it relate to your culture? </a:t>
            </a:r>
          </a:p>
        </p:txBody>
      </p:sp>
      <p:sp>
        <p:nvSpPr>
          <p:cNvPr id="4" name="Footer Placeholder 3"/>
          <p:cNvSpPr>
            <a:spLocks noGrp="1"/>
          </p:cNvSpPr>
          <p:nvPr>
            <p:ph type="ftr" sz="quarter" idx="10"/>
          </p:nvPr>
        </p:nvSpPr>
        <p:spPr/>
        <p:txBody>
          <a:bodyPr/>
          <a:lstStyle/>
          <a:p>
            <a:r>
              <a:rPr lang="lt-LT"/>
              <a:t>D</a:t>
            </a:r>
            <a:r>
              <a:rPr lang="en-GB"/>
              <a:t>ifferent cultures – different approaches to reasoning and algorithms in mathematics</a:t>
            </a:r>
            <a:endParaRPr lang="es-ES_tradnl">
              <a:solidFill>
                <a:srgbClr val="CC023B"/>
              </a:solidFill>
            </a:endParaRPr>
          </a:p>
        </p:txBody>
      </p:sp>
      <p:sp>
        <p:nvSpPr>
          <p:cNvPr id="5" name="Slide Number Placeholder 4"/>
          <p:cNvSpPr>
            <a:spLocks noGrp="1"/>
          </p:cNvSpPr>
          <p:nvPr>
            <p:ph type="sldNum" sz="quarter" idx="11"/>
          </p:nvPr>
        </p:nvSpPr>
        <p:spPr/>
        <p:txBody>
          <a:bodyPr/>
          <a:lstStyle/>
          <a:p>
            <a:r>
              <a:rPr lang="es-ES_tradnl" sz="1200"/>
              <a:t>|  </a:t>
            </a:r>
            <a:fld id="{9DD0088F-7E4A-9C4B-9ED2-72FAF1293163}" type="slidenum">
              <a:rPr lang="es-ES_tradnl" smtClean="0"/>
              <a:pPr/>
              <a:t>9</a:t>
            </a:fld>
            <a:endParaRPr lang="es-ES_tradnl"/>
          </a:p>
        </p:txBody>
      </p:sp>
    </p:spTree>
    <p:extLst>
      <p:ext uri="{BB962C8B-B14F-4D97-AF65-F5344CB8AC3E}">
        <p14:creationId xmlns:p14="http://schemas.microsoft.com/office/powerpoint/2010/main" val="1737813674"/>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2062</Words>
  <Application>Microsoft Macintosh PowerPoint</Application>
  <PresentationFormat>Presentación en pantalla (4:3)</PresentationFormat>
  <Paragraphs>216</Paragraphs>
  <Slides>24</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Avenir Book</vt:lpstr>
      <vt:lpstr>BatangChe</vt:lpstr>
      <vt:lpstr>Calibri</vt:lpstr>
      <vt:lpstr>Corbel</vt:lpstr>
      <vt:lpstr>Lucida Grande</vt:lpstr>
      <vt:lpstr>SimSun</vt:lpstr>
      <vt:lpstr>Times New Roman</vt:lpstr>
      <vt:lpstr>Wingdings</vt:lpstr>
      <vt:lpstr>Arial</vt:lpstr>
      <vt:lpstr>Office-Design</vt:lpstr>
      <vt:lpstr>DIFFERENT CULTURES – DIFFERENT APPROACHES TO REASONING AND ALGORITHMS IN MATHEMATICS</vt:lpstr>
      <vt:lpstr>Aims</vt:lpstr>
      <vt:lpstr>Overview of the module</vt:lpstr>
      <vt:lpstr>I. Introduction to definitions and understanding in mathematics</vt:lpstr>
      <vt:lpstr>1.1: Reasoning and algorithms in mathematics</vt:lpstr>
      <vt:lpstr>1.1: Reasoning and algorithms in mathematics</vt:lpstr>
      <vt:lpstr>1.1. Reasoning and algorithms in mathematics</vt:lpstr>
      <vt:lpstr>1.2: Different reasoning approaches. Based on Seymour Papert’s ideas (1)</vt:lpstr>
      <vt:lpstr>1.2: Different reasoning approaches. Based on Seymour Papert’s ideas (2)</vt:lpstr>
      <vt:lpstr>1.2: Different reasoning approaches. Based on Seymour Papert’s ideas (3)</vt:lpstr>
      <vt:lpstr>II. Culture related context: Practical reasoning example</vt:lpstr>
      <vt:lpstr>2.1: Juggling</vt:lpstr>
      <vt:lpstr>2.2: A string around the circumference of the earth</vt:lpstr>
      <vt:lpstr>II E (Extended). Culture related context: Reading and discussion about basic ideas of Logo</vt:lpstr>
      <vt:lpstr>2.3: Logo-based ideas</vt:lpstr>
      <vt:lpstr>III. Problem solving and reasoning: Algorithms</vt:lpstr>
      <vt:lpstr>3.1: Solving set of algorithmic tasks</vt:lpstr>
      <vt:lpstr>3.1: Solving set of algorithmic tasks</vt:lpstr>
      <vt:lpstr>3.1: Solving set of algorithmic tasks</vt:lpstr>
      <vt:lpstr>3.1: Solving set of algorithmic tasks</vt:lpstr>
      <vt:lpstr>3.2. Orange game</vt:lpstr>
      <vt:lpstr>3.2. Orange game</vt:lpstr>
      <vt:lpstr>3.2: Orange game</vt:lpstr>
      <vt:lpstr>Presentación de PowerPoint</vt:lpstr>
    </vt:vector>
  </TitlesOfParts>
  <Manager>incluSMe (antquesa)</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Culture-Different approaches to reasoning and algorithms in Methematics</dc:title>
  <dc:subject>Module 3 Presentation</dc:subject>
  <dc:creator>InclusMe project. Lead contribution: University of Lithuania, Vilnius</dc:creator>
  <cp:keywords/>
  <dc:description>Final Version</dc:description>
  <cp:lastModifiedBy>Shsk</cp:lastModifiedBy>
  <cp:revision>211</cp:revision>
  <dcterms:created xsi:type="dcterms:W3CDTF">2017-02-28T10:46:16Z</dcterms:created>
  <dcterms:modified xsi:type="dcterms:W3CDTF">2019-08-02T09:47:46Z</dcterms:modified>
  <cp:category/>
</cp:coreProperties>
</file>