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277" r:id="rId3"/>
    <p:sldId id="290" r:id="rId4"/>
    <p:sldId id="289" r:id="rId5"/>
    <p:sldId id="311" r:id="rId6"/>
    <p:sldId id="312" r:id="rId7"/>
    <p:sldId id="293" r:id="rId8"/>
    <p:sldId id="291" r:id="rId9"/>
    <p:sldId id="296" r:id="rId10"/>
    <p:sldId id="295" r:id="rId11"/>
    <p:sldId id="294" r:id="rId12"/>
    <p:sldId id="297" r:id="rId13"/>
    <p:sldId id="298" r:id="rId14"/>
    <p:sldId id="299" r:id="rId15"/>
    <p:sldId id="313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56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051"/>
    <a:srgbClr val="C1D260"/>
    <a:srgbClr val="CC023B"/>
    <a:srgbClr val="4C5F7E"/>
    <a:srgbClr val="3B4C6A"/>
    <a:srgbClr val="002369"/>
    <a:srgbClr val="001470"/>
    <a:srgbClr val="BE002D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7" autoAdjust="0"/>
    <p:restoredTop sz="93946" autoAdjust="0"/>
  </p:normalViewPr>
  <p:slideViewPr>
    <p:cSldViewPr snapToGrid="0" snapToObjects="1" showGuides="1">
      <p:cViewPr>
        <p:scale>
          <a:sx n="103" d="100"/>
          <a:sy n="103" d="100"/>
        </p:scale>
        <p:origin x="224" y="-984"/>
      </p:cViewPr>
      <p:guideLst>
        <p:guide orient="horz" pos="2205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7D9B7-D6BF-654D-A8BF-1B1DD0675DE4}" type="doc">
      <dgm:prSet loTypeId="urn:microsoft.com/office/officeart/2005/8/layout/process3" loCatId="" qsTypeId="urn:microsoft.com/office/officeart/2005/8/quickstyle/simple4" qsCatId="simple" csTypeId="urn:microsoft.com/office/officeart/2005/8/colors/colorful1" csCatId="colorful" phldr="1"/>
      <dgm:spPr/>
    </dgm:pt>
    <dgm:pt modelId="{ED00429E-D573-3D4C-A393-F16BB6C06732}">
      <dgm:prSet phldrT="[Texto]"/>
      <dgm:spPr/>
      <dgm:t>
        <a:bodyPr/>
        <a:lstStyle/>
        <a:p>
          <a:pPr algn="l"/>
          <a:r>
            <a:rPr lang="en-GB" noProof="0"/>
            <a:t>Experiencing SSI as reflective learners</a:t>
          </a:r>
        </a:p>
        <a:p>
          <a:pPr algn="l"/>
          <a:r>
            <a:rPr lang="en-GB" noProof="0"/>
            <a:t>5 activities; 120 min</a:t>
          </a:r>
        </a:p>
      </dgm:t>
    </dgm:pt>
    <dgm:pt modelId="{A4A04679-6457-554C-BFA5-50837F3B134F}" type="parTrans" cxnId="{370F5B38-1860-5149-9F81-E377EF02243D}">
      <dgm:prSet/>
      <dgm:spPr/>
      <dgm:t>
        <a:bodyPr/>
        <a:lstStyle/>
        <a:p>
          <a:endParaRPr lang="en-GB" noProof="0"/>
        </a:p>
      </dgm:t>
    </dgm:pt>
    <dgm:pt modelId="{C33A864B-1910-8D40-B55D-08885EA2668B}" type="sibTrans" cxnId="{370F5B38-1860-5149-9F81-E377EF02243D}">
      <dgm:prSet/>
      <dgm:spPr/>
      <dgm:t>
        <a:bodyPr/>
        <a:lstStyle/>
        <a:p>
          <a:endParaRPr lang="en-GB" noProof="0"/>
        </a:p>
      </dgm:t>
    </dgm:pt>
    <dgm:pt modelId="{F83EE8CF-E3D2-6941-A0FB-6F9D01EB15A9}">
      <dgm:prSet phldrT="[Texto]"/>
      <dgm:spPr/>
      <dgm:t>
        <a:bodyPr/>
        <a:lstStyle/>
        <a:p>
          <a:pPr algn="l"/>
          <a:r>
            <a:rPr lang="en-GB" noProof="0">
              <a:solidFill>
                <a:srgbClr val="001470"/>
              </a:solidFill>
            </a:rPr>
            <a:t>Designing SSI as teachers</a:t>
          </a:r>
        </a:p>
        <a:p>
          <a:pPr algn="l"/>
          <a:r>
            <a:rPr lang="en-GB" noProof="0">
              <a:solidFill>
                <a:srgbClr val="001470"/>
              </a:solidFill>
            </a:rPr>
            <a:t>5 activities; 120 min</a:t>
          </a:r>
        </a:p>
      </dgm:t>
    </dgm:pt>
    <dgm:pt modelId="{0601F047-4A54-AA46-8E2E-4F746D191EC9}" type="parTrans" cxnId="{EC04C89E-184D-C94B-9A4C-D44EA1F6F80D}">
      <dgm:prSet/>
      <dgm:spPr/>
      <dgm:t>
        <a:bodyPr/>
        <a:lstStyle/>
        <a:p>
          <a:endParaRPr lang="en-GB" noProof="0"/>
        </a:p>
      </dgm:t>
    </dgm:pt>
    <dgm:pt modelId="{B4924780-2F61-EB4D-898C-48301BED4C14}" type="sibTrans" cxnId="{EC04C89E-184D-C94B-9A4C-D44EA1F6F80D}">
      <dgm:prSet/>
      <dgm:spPr/>
      <dgm:t>
        <a:bodyPr/>
        <a:lstStyle/>
        <a:p>
          <a:endParaRPr lang="en-GB" noProof="0"/>
        </a:p>
      </dgm:t>
    </dgm:pt>
    <dgm:pt modelId="{C4867E9B-B49C-AF48-9B02-080A8AFC3D15}">
      <dgm:prSet phldrT="[Texto]"/>
      <dgm:spPr/>
      <dgm:t>
        <a:bodyPr/>
        <a:lstStyle/>
        <a:p>
          <a:pPr algn="l"/>
          <a:r>
            <a:rPr lang="en-GB" noProof="0"/>
            <a:t>Discussing and improving SSI as reflective practitioners</a:t>
          </a:r>
        </a:p>
        <a:p>
          <a:pPr algn="ctr"/>
          <a:r>
            <a:rPr lang="en-GB" noProof="0"/>
            <a:t>2 activities; 60 min</a:t>
          </a:r>
        </a:p>
      </dgm:t>
    </dgm:pt>
    <dgm:pt modelId="{20BA5D2F-5109-B241-931B-B24829963811}" type="parTrans" cxnId="{BABB32E9-F9DA-9845-971D-FB8992966BBB}">
      <dgm:prSet/>
      <dgm:spPr/>
      <dgm:t>
        <a:bodyPr/>
        <a:lstStyle/>
        <a:p>
          <a:endParaRPr lang="en-GB" noProof="0"/>
        </a:p>
      </dgm:t>
    </dgm:pt>
    <dgm:pt modelId="{3EBB6F71-3BAA-6248-81AA-66D61DDAE1B3}" type="sibTrans" cxnId="{BABB32E9-F9DA-9845-971D-FB8992966BBB}">
      <dgm:prSet/>
      <dgm:spPr/>
      <dgm:t>
        <a:bodyPr/>
        <a:lstStyle/>
        <a:p>
          <a:endParaRPr lang="en-GB" noProof="0"/>
        </a:p>
      </dgm:t>
    </dgm:pt>
    <dgm:pt modelId="{EE6F5C0C-B73E-4B4F-ADDE-099A9D1FB3EF}">
      <dgm:prSet phldrT="[Texto]"/>
      <dgm:spPr/>
      <dgm:t>
        <a:bodyPr/>
        <a:lstStyle/>
        <a:p>
          <a:r>
            <a:rPr lang="en-GB" noProof="0"/>
            <a:t>Introduction (10 min)</a:t>
          </a:r>
        </a:p>
      </dgm:t>
    </dgm:pt>
    <dgm:pt modelId="{972CD1AB-7453-034E-8542-EBED52191FBC}" type="parTrans" cxnId="{6550C88F-226E-2B4E-B7A0-498ADB979EDA}">
      <dgm:prSet/>
      <dgm:spPr/>
      <dgm:t>
        <a:bodyPr/>
        <a:lstStyle/>
        <a:p>
          <a:endParaRPr lang="en-GB" noProof="0"/>
        </a:p>
      </dgm:t>
    </dgm:pt>
    <dgm:pt modelId="{D743FFBA-3FCB-6C49-AB8D-B642B2B3D218}" type="sibTrans" cxnId="{6550C88F-226E-2B4E-B7A0-498ADB979EDA}">
      <dgm:prSet/>
      <dgm:spPr/>
      <dgm:t>
        <a:bodyPr/>
        <a:lstStyle/>
        <a:p>
          <a:endParaRPr lang="en-GB" noProof="0"/>
        </a:p>
      </dgm:t>
    </dgm:pt>
    <dgm:pt modelId="{5EB164DB-985D-F143-BF60-31B915698E28}">
      <dgm:prSet phldrT="[Texto]"/>
      <dgm:spPr/>
      <dgm:t>
        <a:bodyPr/>
        <a:lstStyle/>
        <a:p>
          <a:r>
            <a:rPr lang="en-GB" noProof="0" dirty="0"/>
            <a:t>Engaging students (20 min)</a:t>
          </a:r>
        </a:p>
      </dgm:t>
    </dgm:pt>
    <dgm:pt modelId="{EE569041-D67A-F044-B043-05D6AF09E719}" type="parTrans" cxnId="{710D4E67-9321-0642-88C6-E48F20AED9CF}">
      <dgm:prSet/>
      <dgm:spPr/>
      <dgm:t>
        <a:bodyPr/>
        <a:lstStyle/>
        <a:p>
          <a:endParaRPr lang="en-GB" noProof="0"/>
        </a:p>
      </dgm:t>
    </dgm:pt>
    <dgm:pt modelId="{EEB2E338-F323-F541-A541-F88C74FFB6F6}" type="sibTrans" cxnId="{710D4E67-9321-0642-88C6-E48F20AED9CF}">
      <dgm:prSet/>
      <dgm:spPr/>
      <dgm:t>
        <a:bodyPr/>
        <a:lstStyle/>
        <a:p>
          <a:endParaRPr lang="en-GB" noProof="0"/>
        </a:p>
      </dgm:t>
    </dgm:pt>
    <dgm:pt modelId="{A47FC71E-A515-BA41-9626-763D8F14E2EA}">
      <dgm:prSet phldrT="[Texto]"/>
      <dgm:spPr/>
      <dgm:t>
        <a:bodyPr/>
        <a:lstStyle/>
        <a:p>
          <a:r>
            <a:rPr lang="en-GB" noProof="0"/>
            <a:t>Assessment (10 min)</a:t>
          </a:r>
        </a:p>
      </dgm:t>
    </dgm:pt>
    <dgm:pt modelId="{BF04F446-FA39-5D4A-A4D5-5FE2CC79A9AC}" type="parTrans" cxnId="{7DD4AC17-CB0F-9A46-BEFB-72C562673FA0}">
      <dgm:prSet/>
      <dgm:spPr/>
      <dgm:t>
        <a:bodyPr/>
        <a:lstStyle/>
        <a:p>
          <a:endParaRPr lang="en-GB" noProof="0"/>
        </a:p>
      </dgm:t>
    </dgm:pt>
    <dgm:pt modelId="{E061A2F6-402E-8A4E-967C-53D8BF9D7367}" type="sibTrans" cxnId="{7DD4AC17-CB0F-9A46-BEFB-72C562673FA0}">
      <dgm:prSet/>
      <dgm:spPr/>
      <dgm:t>
        <a:bodyPr/>
        <a:lstStyle/>
        <a:p>
          <a:endParaRPr lang="en-GB" noProof="0"/>
        </a:p>
      </dgm:t>
    </dgm:pt>
    <dgm:pt modelId="{7365DBE4-C8D8-0D44-B0B9-6F34383AD3F1}">
      <dgm:prSet phldrT="[Texto]"/>
      <dgm:spPr/>
      <dgm:t>
        <a:bodyPr/>
        <a:lstStyle/>
        <a:p>
          <a:r>
            <a:rPr lang="en-GB" noProof="0"/>
            <a:t>Presenting and discussing (30 min)</a:t>
          </a:r>
        </a:p>
      </dgm:t>
    </dgm:pt>
    <dgm:pt modelId="{B0A11FC9-A3B9-9A46-B8ED-D394108FA97B}" type="parTrans" cxnId="{985FCB40-B37B-9D49-8202-BA2E44DAF9E0}">
      <dgm:prSet/>
      <dgm:spPr/>
      <dgm:t>
        <a:bodyPr/>
        <a:lstStyle/>
        <a:p>
          <a:endParaRPr lang="en-GB" noProof="0"/>
        </a:p>
      </dgm:t>
    </dgm:pt>
    <dgm:pt modelId="{1B10E6DE-C324-8B46-9848-A8D22D33F252}" type="sibTrans" cxnId="{985FCB40-B37B-9D49-8202-BA2E44DAF9E0}">
      <dgm:prSet/>
      <dgm:spPr/>
      <dgm:t>
        <a:bodyPr/>
        <a:lstStyle/>
        <a:p>
          <a:endParaRPr lang="en-GB" noProof="0"/>
        </a:p>
      </dgm:t>
    </dgm:pt>
    <dgm:pt modelId="{7959DE55-9E38-4396-8916-1EE38A606DA5}">
      <dgm:prSet phldrT="[Texto]"/>
      <dgm:spPr/>
      <dgm:t>
        <a:bodyPr/>
        <a:lstStyle/>
        <a:p>
          <a:r>
            <a:rPr lang="en-GB" noProof="0" dirty="0"/>
            <a:t>Mapping controversy and preparing scaffolding (60 min)</a:t>
          </a:r>
        </a:p>
      </dgm:t>
    </dgm:pt>
    <dgm:pt modelId="{ECA8C730-5EE8-4A8E-85C8-89AA08C870E5}" type="parTrans" cxnId="{76193B35-3E58-49FF-9F5D-1DAC6C17E4F4}">
      <dgm:prSet/>
      <dgm:spPr/>
      <dgm:t>
        <a:bodyPr/>
        <a:lstStyle/>
        <a:p>
          <a:endParaRPr lang="en-GB" noProof="0"/>
        </a:p>
      </dgm:t>
    </dgm:pt>
    <dgm:pt modelId="{ECBD243B-6A82-4AD5-8B26-3E9F8CB0D2AF}" type="sibTrans" cxnId="{76193B35-3E58-49FF-9F5D-1DAC6C17E4F4}">
      <dgm:prSet/>
      <dgm:spPr/>
      <dgm:t>
        <a:bodyPr/>
        <a:lstStyle/>
        <a:p>
          <a:endParaRPr lang="en-GB" noProof="0"/>
        </a:p>
      </dgm:t>
    </dgm:pt>
    <dgm:pt modelId="{FAF8574B-9FBE-4057-B014-DD702F28D446}">
      <dgm:prSet phldrT="[Texto]"/>
      <dgm:spPr/>
      <dgm:t>
        <a:bodyPr/>
        <a:lstStyle/>
        <a:p>
          <a:r>
            <a:rPr lang="en-GB" noProof="0" dirty="0"/>
            <a:t>Improving the design according to quality criteria and feedback (30 min)</a:t>
          </a:r>
        </a:p>
      </dgm:t>
    </dgm:pt>
    <dgm:pt modelId="{7B98E107-0AD8-4402-B4F8-E3CE65062CE8}" type="parTrans" cxnId="{FAB0CCDB-FDC2-42D2-972C-EF7263935538}">
      <dgm:prSet/>
      <dgm:spPr/>
      <dgm:t>
        <a:bodyPr/>
        <a:lstStyle/>
        <a:p>
          <a:endParaRPr lang="en-GB" noProof="0"/>
        </a:p>
      </dgm:t>
    </dgm:pt>
    <dgm:pt modelId="{04DE9443-4058-4889-9230-11C826951490}" type="sibTrans" cxnId="{FAB0CCDB-FDC2-42D2-972C-EF7263935538}">
      <dgm:prSet/>
      <dgm:spPr/>
      <dgm:t>
        <a:bodyPr/>
        <a:lstStyle/>
        <a:p>
          <a:endParaRPr lang="en-GB" noProof="0"/>
        </a:p>
      </dgm:t>
    </dgm:pt>
    <dgm:pt modelId="{956C51F6-0347-E147-A4D8-9881084C214A}">
      <dgm:prSet phldrT="[Texto]"/>
      <dgm:spPr/>
      <dgm:t>
        <a:bodyPr/>
        <a:lstStyle/>
        <a:p>
          <a:r>
            <a:rPr lang="en-GB" noProof="0"/>
            <a:t>Immersion (20 min)</a:t>
          </a:r>
        </a:p>
      </dgm:t>
    </dgm:pt>
    <dgm:pt modelId="{C1D71529-9127-D34F-BAF1-306941381610}" type="parTrans" cxnId="{58422E43-16E8-A64C-9E06-C0217E511BE8}">
      <dgm:prSet/>
      <dgm:spPr/>
      <dgm:t>
        <a:bodyPr/>
        <a:lstStyle/>
        <a:p>
          <a:endParaRPr lang="en-GB" noProof="0"/>
        </a:p>
      </dgm:t>
    </dgm:pt>
    <dgm:pt modelId="{262E8FC7-BE47-614B-B8BF-AF5DB8C0DC2B}" type="sibTrans" cxnId="{58422E43-16E8-A64C-9E06-C0217E511BE8}">
      <dgm:prSet/>
      <dgm:spPr/>
      <dgm:t>
        <a:bodyPr/>
        <a:lstStyle/>
        <a:p>
          <a:endParaRPr lang="en-GB" noProof="0"/>
        </a:p>
      </dgm:t>
    </dgm:pt>
    <dgm:pt modelId="{1A7E299D-F908-1945-BE19-A0FBCEE90FB9}">
      <dgm:prSet phldrT="[Texto]"/>
      <dgm:spPr/>
      <dgm:t>
        <a:bodyPr/>
        <a:lstStyle/>
        <a:p>
          <a:r>
            <a:rPr lang="en-GB" noProof="0"/>
            <a:t>Reconsidering position after inquiry (60 min)</a:t>
          </a:r>
        </a:p>
      </dgm:t>
    </dgm:pt>
    <dgm:pt modelId="{E488F4E2-844A-DF48-8BA7-B67DD2C7667D}" type="parTrans" cxnId="{918CE66C-5C35-9444-9E1D-2438827109D9}">
      <dgm:prSet/>
      <dgm:spPr/>
      <dgm:t>
        <a:bodyPr/>
        <a:lstStyle/>
        <a:p>
          <a:endParaRPr lang="en-GB" noProof="0"/>
        </a:p>
      </dgm:t>
    </dgm:pt>
    <dgm:pt modelId="{BDDE5BD1-8FA2-9048-88B3-85947592DDDD}" type="sibTrans" cxnId="{918CE66C-5C35-9444-9E1D-2438827109D9}">
      <dgm:prSet/>
      <dgm:spPr/>
      <dgm:t>
        <a:bodyPr/>
        <a:lstStyle/>
        <a:p>
          <a:endParaRPr lang="en-GB" noProof="0"/>
        </a:p>
      </dgm:t>
    </dgm:pt>
    <dgm:pt modelId="{430DFA42-183B-5942-B5F5-DDA14703656C}">
      <dgm:prSet phldrT="[Texto]"/>
      <dgm:spPr/>
      <dgm:t>
        <a:bodyPr/>
        <a:lstStyle/>
        <a:p>
          <a:r>
            <a:rPr lang="en-GB" noProof="0"/>
            <a:t>Mapping curriculum (20 min)</a:t>
          </a:r>
        </a:p>
      </dgm:t>
    </dgm:pt>
    <dgm:pt modelId="{CDA1EDF3-7919-E54B-9C51-F4DA4E0E71BD}" type="parTrans" cxnId="{B841C583-A208-414B-B7C2-D4CBB63C2E1E}">
      <dgm:prSet/>
      <dgm:spPr/>
      <dgm:t>
        <a:bodyPr/>
        <a:lstStyle/>
        <a:p>
          <a:endParaRPr lang="en-GB" noProof="0"/>
        </a:p>
      </dgm:t>
    </dgm:pt>
    <dgm:pt modelId="{8242A4B3-A3A0-BE4A-ACD4-BA1837E4738C}" type="sibTrans" cxnId="{B841C583-A208-414B-B7C2-D4CBB63C2E1E}">
      <dgm:prSet/>
      <dgm:spPr/>
      <dgm:t>
        <a:bodyPr/>
        <a:lstStyle/>
        <a:p>
          <a:endParaRPr lang="en-GB" noProof="0"/>
        </a:p>
      </dgm:t>
    </dgm:pt>
    <dgm:pt modelId="{30DF88AF-C1F7-9B45-93A0-265C55FF7566}">
      <dgm:prSet phldrT="[Texto]"/>
      <dgm:spPr/>
      <dgm:t>
        <a:bodyPr/>
        <a:lstStyle/>
        <a:p>
          <a:endParaRPr lang="en-GB" noProof="0"/>
        </a:p>
      </dgm:t>
    </dgm:pt>
    <dgm:pt modelId="{180BCF8E-134F-CC41-AAEA-2B4191F010EE}" type="parTrans" cxnId="{13119759-C2F0-8640-9C9A-2011CF98BD8F}">
      <dgm:prSet/>
      <dgm:spPr/>
      <dgm:t>
        <a:bodyPr/>
        <a:lstStyle/>
        <a:p>
          <a:endParaRPr lang="en-GB" noProof="0"/>
        </a:p>
      </dgm:t>
    </dgm:pt>
    <dgm:pt modelId="{34B3DB5E-5648-424E-9BC7-4403040CC078}" type="sibTrans" cxnId="{13119759-C2F0-8640-9C9A-2011CF98BD8F}">
      <dgm:prSet/>
      <dgm:spPr/>
      <dgm:t>
        <a:bodyPr/>
        <a:lstStyle/>
        <a:p>
          <a:endParaRPr lang="en-GB" noProof="0"/>
        </a:p>
      </dgm:t>
    </dgm:pt>
    <dgm:pt modelId="{9F325FD7-6FFA-0345-8356-9A37268393BB}">
      <dgm:prSet phldrT="[Texto]"/>
      <dgm:spPr/>
      <dgm:t>
        <a:bodyPr/>
        <a:lstStyle/>
        <a:p>
          <a:r>
            <a:rPr lang="en-GB" noProof="0"/>
            <a:t>Reflecting on what could be learn from this activity (10 min)</a:t>
          </a:r>
        </a:p>
      </dgm:t>
    </dgm:pt>
    <dgm:pt modelId="{30166547-924C-F74F-9182-178B27578B54}" type="parTrans" cxnId="{E02EC8D1-A296-6743-88D7-726F494C5C39}">
      <dgm:prSet/>
      <dgm:spPr/>
      <dgm:t>
        <a:bodyPr/>
        <a:lstStyle/>
        <a:p>
          <a:endParaRPr lang="en-GB" noProof="0"/>
        </a:p>
      </dgm:t>
    </dgm:pt>
    <dgm:pt modelId="{DDEFB202-2EF8-7D4D-8D73-54386B0F6BC3}" type="sibTrans" cxnId="{E02EC8D1-A296-6743-88D7-726F494C5C39}">
      <dgm:prSet/>
      <dgm:spPr/>
      <dgm:t>
        <a:bodyPr/>
        <a:lstStyle/>
        <a:p>
          <a:endParaRPr lang="en-GB" noProof="0"/>
        </a:p>
      </dgm:t>
    </dgm:pt>
    <dgm:pt modelId="{D02FB5E9-3C62-5E4E-A690-CFBC0CEACD6E}">
      <dgm:prSet phldrT="[Texto]"/>
      <dgm:spPr/>
      <dgm:t>
        <a:bodyPr/>
        <a:lstStyle/>
        <a:p>
          <a:r>
            <a:rPr lang="en-GB" noProof="0"/>
            <a:t>Encouraging action taking (10 min)</a:t>
          </a:r>
        </a:p>
      </dgm:t>
    </dgm:pt>
    <dgm:pt modelId="{4DB788E3-C194-B64E-9AF9-A370B1E9643B}" type="parTrans" cxnId="{4AA0ED67-8502-2548-B3B9-22DB6867D341}">
      <dgm:prSet/>
      <dgm:spPr/>
      <dgm:t>
        <a:bodyPr/>
        <a:lstStyle/>
        <a:p>
          <a:endParaRPr lang="en-GB" noProof="0"/>
        </a:p>
      </dgm:t>
    </dgm:pt>
    <dgm:pt modelId="{1BB61C6F-A614-4D46-9A1C-B7AB735448E4}" type="sibTrans" cxnId="{4AA0ED67-8502-2548-B3B9-22DB6867D341}">
      <dgm:prSet/>
      <dgm:spPr/>
      <dgm:t>
        <a:bodyPr/>
        <a:lstStyle/>
        <a:p>
          <a:endParaRPr lang="en-GB" noProof="0"/>
        </a:p>
      </dgm:t>
    </dgm:pt>
    <dgm:pt modelId="{F07D0B7B-484D-B04C-8B2E-3CBB8E2F308E}">
      <dgm:prSet phldrT="[Texto]"/>
      <dgm:spPr/>
      <dgm:t>
        <a:bodyPr/>
        <a:lstStyle/>
        <a:p>
          <a:r>
            <a:rPr lang="en-GB" noProof="0"/>
            <a:t>Promoting active listening and empathy (20 min)</a:t>
          </a:r>
        </a:p>
      </dgm:t>
    </dgm:pt>
    <dgm:pt modelId="{4F08CCF9-B4C4-3148-BE9D-6ABC23013158}" type="parTrans" cxnId="{1DD13C3F-B845-684E-9071-0D9F4C88A684}">
      <dgm:prSet/>
      <dgm:spPr/>
      <dgm:t>
        <a:bodyPr/>
        <a:lstStyle/>
        <a:p>
          <a:endParaRPr lang="en-GB" noProof="0"/>
        </a:p>
      </dgm:t>
    </dgm:pt>
    <dgm:pt modelId="{9E651B21-6778-354F-9BDA-1A70A4F64515}" type="sibTrans" cxnId="{1DD13C3F-B845-684E-9071-0D9F4C88A684}">
      <dgm:prSet/>
      <dgm:spPr/>
      <dgm:t>
        <a:bodyPr/>
        <a:lstStyle/>
        <a:p>
          <a:endParaRPr lang="en-GB" noProof="0"/>
        </a:p>
      </dgm:t>
    </dgm:pt>
    <dgm:pt modelId="{AA0AA0DE-3673-C44E-9972-4195BEB88055}" type="pres">
      <dgm:prSet presAssocID="{46F7D9B7-D6BF-654D-A8BF-1B1DD0675DE4}" presName="linearFlow" presStyleCnt="0">
        <dgm:presLayoutVars>
          <dgm:dir/>
          <dgm:animLvl val="lvl"/>
          <dgm:resizeHandles val="exact"/>
        </dgm:presLayoutVars>
      </dgm:prSet>
      <dgm:spPr/>
    </dgm:pt>
    <dgm:pt modelId="{08093443-58C9-3C46-B8FD-42E9ABCD73F9}" type="pres">
      <dgm:prSet presAssocID="{ED00429E-D573-3D4C-A393-F16BB6C06732}" presName="composite" presStyleCnt="0"/>
      <dgm:spPr/>
    </dgm:pt>
    <dgm:pt modelId="{7355A700-8B0F-624B-A245-53F69DFC29F2}" type="pres">
      <dgm:prSet presAssocID="{ED00429E-D573-3D4C-A393-F16BB6C0673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2F31D-29AF-F548-A4B9-AEEBCBC304D9}" type="pres">
      <dgm:prSet presAssocID="{ED00429E-D573-3D4C-A393-F16BB6C06732}" presName="parSh" presStyleLbl="node1" presStyleIdx="0" presStyleCnt="3"/>
      <dgm:spPr/>
      <dgm:t>
        <a:bodyPr/>
        <a:lstStyle/>
        <a:p>
          <a:endParaRPr lang="en-GB"/>
        </a:p>
      </dgm:t>
    </dgm:pt>
    <dgm:pt modelId="{83ACBC8C-797A-894F-B9CB-5F30355571B6}" type="pres">
      <dgm:prSet presAssocID="{ED00429E-D573-3D4C-A393-F16BB6C06732}" presName="desTx" presStyleLbl="fgAcc1" presStyleIdx="0" presStyleCnt="3" custScaleY="102634" custLinFactNeighborY="6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FD505C-A103-1441-B6FE-55D5FC967648}" type="pres">
      <dgm:prSet presAssocID="{C33A864B-1910-8D40-B55D-08885EA2668B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55A7FEE-D461-5E4E-B99E-4A7F31FDCECA}" type="pres">
      <dgm:prSet presAssocID="{C33A864B-1910-8D40-B55D-08885EA2668B}" presName="connTx" presStyleLbl="sibTrans2D1" presStyleIdx="0" presStyleCnt="2"/>
      <dgm:spPr/>
      <dgm:t>
        <a:bodyPr/>
        <a:lstStyle/>
        <a:p>
          <a:endParaRPr lang="en-GB"/>
        </a:p>
      </dgm:t>
    </dgm:pt>
    <dgm:pt modelId="{06A1A7BB-7801-5E45-8302-64A1437D12FF}" type="pres">
      <dgm:prSet presAssocID="{F83EE8CF-E3D2-6941-A0FB-6F9D01EB15A9}" presName="composite" presStyleCnt="0"/>
      <dgm:spPr/>
    </dgm:pt>
    <dgm:pt modelId="{432959AB-64D5-B346-99B2-0479D6ACDEF1}" type="pres">
      <dgm:prSet presAssocID="{F83EE8CF-E3D2-6941-A0FB-6F9D01EB15A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3753E0-2CC9-CB40-B3D3-26B2E7DAFFC6}" type="pres">
      <dgm:prSet presAssocID="{F83EE8CF-E3D2-6941-A0FB-6F9D01EB15A9}" presName="parSh" presStyleLbl="node1" presStyleIdx="1" presStyleCnt="3"/>
      <dgm:spPr/>
      <dgm:t>
        <a:bodyPr/>
        <a:lstStyle/>
        <a:p>
          <a:endParaRPr lang="en-GB"/>
        </a:p>
      </dgm:t>
    </dgm:pt>
    <dgm:pt modelId="{21BD1623-0929-3246-8303-E86F8C31CC91}" type="pres">
      <dgm:prSet presAssocID="{F83EE8CF-E3D2-6941-A0FB-6F9D01EB15A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EA1DC-13C8-174D-BF42-B1D0E2768F18}" type="pres">
      <dgm:prSet presAssocID="{B4924780-2F61-EB4D-898C-48301BED4C14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B2EDA55-F8B0-D844-A9D3-3B6F1B918731}" type="pres">
      <dgm:prSet presAssocID="{B4924780-2F61-EB4D-898C-48301BED4C14}" presName="connTx" presStyleLbl="sibTrans2D1" presStyleIdx="1" presStyleCnt="2"/>
      <dgm:spPr/>
      <dgm:t>
        <a:bodyPr/>
        <a:lstStyle/>
        <a:p>
          <a:endParaRPr lang="en-GB"/>
        </a:p>
      </dgm:t>
    </dgm:pt>
    <dgm:pt modelId="{4074FA0D-2D8C-544C-890F-EE699D54CB78}" type="pres">
      <dgm:prSet presAssocID="{C4867E9B-B49C-AF48-9B02-080A8AFC3D15}" presName="composite" presStyleCnt="0"/>
      <dgm:spPr/>
    </dgm:pt>
    <dgm:pt modelId="{79255BD0-1095-A64E-8F47-96AFB7E19DA2}" type="pres">
      <dgm:prSet presAssocID="{C4867E9B-B49C-AF48-9B02-080A8AFC3D1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02A160-3B9B-DB4B-8B38-B729AA0D51F6}" type="pres">
      <dgm:prSet presAssocID="{C4867E9B-B49C-AF48-9B02-080A8AFC3D15}" presName="parSh" presStyleLbl="node1" presStyleIdx="2" presStyleCnt="3" custLinFactNeighborY="-20552"/>
      <dgm:spPr/>
      <dgm:t>
        <a:bodyPr/>
        <a:lstStyle/>
        <a:p>
          <a:endParaRPr lang="en-GB"/>
        </a:p>
      </dgm:t>
    </dgm:pt>
    <dgm:pt modelId="{CF3AEF30-7F6D-B74B-AC4A-D124DC710184}" type="pres">
      <dgm:prSet presAssocID="{C4867E9B-B49C-AF48-9B02-080A8AFC3D15}" presName="desTx" presStyleLbl="fgAcc1" presStyleIdx="2" presStyleCnt="3" custScaleY="64957" custLinFactNeighborX="-4808" custLinFactNeighborY="-237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6AFCA4-BB27-A94E-A8BA-2A7A61E91469}" type="presOf" srcId="{C33A864B-1910-8D40-B55D-08885EA2668B}" destId="{F4FD505C-A103-1441-B6FE-55D5FC967648}" srcOrd="0" destOrd="0" presId="urn:microsoft.com/office/officeart/2005/8/layout/process3"/>
    <dgm:cxn modelId="{DBE807A3-6963-2740-A50F-76CBDFF06DEB}" type="presOf" srcId="{C4867E9B-B49C-AF48-9B02-080A8AFC3D15}" destId="{79255BD0-1095-A64E-8F47-96AFB7E19DA2}" srcOrd="0" destOrd="0" presId="urn:microsoft.com/office/officeart/2005/8/layout/process3"/>
    <dgm:cxn modelId="{1DD13C3F-B845-684E-9071-0D9F4C88A684}" srcId="{ED00429E-D573-3D4C-A393-F16BB6C06732}" destId="{F07D0B7B-484D-B04C-8B2E-3CBB8E2F308E}" srcOrd="3" destOrd="0" parTransId="{4F08CCF9-B4C4-3148-BE9D-6ABC23013158}" sibTransId="{9E651B21-6778-354F-9BDA-1A70A4F64515}"/>
    <dgm:cxn modelId="{76193B35-3E58-49FF-9F5D-1DAC6C17E4F4}" srcId="{F83EE8CF-E3D2-6941-A0FB-6F9D01EB15A9}" destId="{7959DE55-9E38-4396-8916-1EE38A606DA5}" srcOrd="1" destOrd="0" parTransId="{ECA8C730-5EE8-4A8E-85C8-89AA08C870E5}" sibTransId="{ECBD243B-6A82-4AD5-8B26-3E9F8CB0D2AF}"/>
    <dgm:cxn modelId="{CBE37A78-5C1E-6F43-9B52-BF10FE66E87F}" type="presOf" srcId="{F83EE8CF-E3D2-6941-A0FB-6F9D01EB15A9}" destId="{432959AB-64D5-B346-99B2-0479D6ACDEF1}" srcOrd="0" destOrd="0" presId="urn:microsoft.com/office/officeart/2005/8/layout/process3"/>
    <dgm:cxn modelId="{B5A8EB57-A996-774E-9FF2-1C26BF6BEA93}" type="presOf" srcId="{FAF8574B-9FBE-4057-B014-DD702F28D446}" destId="{CF3AEF30-7F6D-B74B-AC4A-D124DC710184}" srcOrd="0" destOrd="1" presId="urn:microsoft.com/office/officeart/2005/8/layout/process3"/>
    <dgm:cxn modelId="{E02EC8D1-A296-6743-88D7-726F494C5C39}" srcId="{ED00429E-D573-3D4C-A393-F16BB6C06732}" destId="{9F325FD7-6FFA-0345-8356-9A37268393BB}" srcOrd="4" destOrd="0" parTransId="{30166547-924C-F74F-9182-178B27578B54}" sibTransId="{DDEFB202-2EF8-7D4D-8D73-54386B0F6BC3}"/>
    <dgm:cxn modelId="{8B34E336-F7BC-684A-BF3D-40D3ADCC06DA}" type="presOf" srcId="{9F325FD7-6FFA-0345-8356-9A37268393BB}" destId="{83ACBC8C-797A-894F-B9CB-5F30355571B6}" srcOrd="0" destOrd="4" presId="urn:microsoft.com/office/officeart/2005/8/layout/process3"/>
    <dgm:cxn modelId="{7DD4AC17-CB0F-9A46-BEFB-72C562673FA0}" srcId="{F83EE8CF-E3D2-6941-A0FB-6F9D01EB15A9}" destId="{A47FC71E-A515-BA41-9626-763D8F14E2EA}" srcOrd="4" destOrd="0" parTransId="{BF04F446-FA39-5D4A-A4D5-5FE2CC79A9AC}" sibTransId="{E061A2F6-402E-8A4E-967C-53D8BF9D7367}"/>
    <dgm:cxn modelId="{4AA0ED67-8502-2548-B3B9-22DB6867D341}" srcId="{F83EE8CF-E3D2-6941-A0FB-6F9D01EB15A9}" destId="{D02FB5E9-3C62-5E4E-A690-CFBC0CEACD6E}" srcOrd="2" destOrd="0" parTransId="{4DB788E3-C194-B64E-9AF9-A370B1E9643B}" sibTransId="{1BB61C6F-A614-4D46-9A1C-B7AB735448E4}"/>
    <dgm:cxn modelId="{221FC656-226C-5549-A50C-A1C7BF698E68}" type="presOf" srcId="{5EB164DB-985D-F143-BF60-31B915698E28}" destId="{21BD1623-0929-3246-8303-E86F8C31CC91}" srcOrd="0" destOrd="0" presId="urn:microsoft.com/office/officeart/2005/8/layout/process3"/>
    <dgm:cxn modelId="{AEF7EF52-9DCD-EE49-9E53-FBCABBD5EFBF}" type="presOf" srcId="{7959DE55-9E38-4396-8916-1EE38A606DA5}" destId="{21BD1623-0929-3246-8303-E86F8C31CC91}" srcOrd="0" destOrd="1" presId="urn:microsoft.com/office/officeart/2005/8/layout/process3"/>
    <dgm:cxn modelId="{370F5B38-1860-5149-9F81-E377EF02243D}" srcId="{46F7D9B7-D6BF-654D-A8BF-1B1DD0675DE4}" destId="{ED00429E-D573-3D4C-A393-F16BB6C06732}" srcOrd="0" destOrd="0" parTransId="{A4A04679-6457-554C-BFA5-50837F3B134F}" sibTransId="{C33A864B-1910-8D40-B55D-08885EA2668B}"/>
    <dgm:cxn modelId="{710D4E67-9321-0642-88C6-E48F20AED9CF}" srcId="{F83EE8CF-E3D2-6941-A0FB-6F9D01EB15A9}" destId="{5EB164DB-985D-F143-BF60-31B915698E28}" srcOrd="0" destOrd="0" parTransId="{EE569041-D67A-F044-B043-05D6AF09E719}" sibTransId="{EEB2E338-F323-F541-A541-F88C74FFB6F6}"/>
    <dgm:cxn modelId="{B841C583-A208-414B-B7C2-D4CBB63C2E1E}" srcId="{F83EE8CF-E3D2-6941-A0FB-6F9D01EB15A9}" destId="{430DFA42-183B-5942-B5F5-DDA14703656C}" srcOrd="3" destOrd="0" parTransId="{CDA1EDF3-7919-E54B-9C51-F4DA4E0E71BD}" sibTransId="{8242A4B3-A3A0-BE4A-ACD4-BA1837E4738C}"/>
    <dgm:cxn modelId="{BABB32E9-F9DA-9845-971D-FB8992966BBB}" srcId="{46F7D9B7-D6BF-654D-A8BF-1B1DD0675DE4}" destId="{C4867E9B-B49C-AF48-9B02-080A8AFC3D15}" srcOrd="2" destOrd="0" parTransId="{20BA5D2F-5109-B241-931B-B24829963811}" sibTransId="{3EBB6F71-3BAA-6248-81AA-66D61DDAE1B3}"/>
    <dgm:cxn modelId="{705C7542-A7BC-EE4D-8F07-13F683120594}" type="presOf" srcId="{ED00429E-D573-3D4C-A393-F16BB6C06732}" destId="{7355A700-8B0F-624B-A245-53F69DFC29F2}" srcOrd="0" destOrd="0" presId="urn:microsoft.com/office/officeart/2005/8/layout/process3"/>
    <dgm:cxn modelId="{EC04C89E-184D-C94B-9A4C-D44EA1F6F80D}" srcId="{46F7D9B7-D6BF-654D-A8BF-1B1DD0675DE4}" destId="{F83EE8CF-E3D2-6941-A0FB-6F9D01EB15A9}" srcOrd="1" destOrd="0" parTransId="{0601F047-4A54-AA46-8E2E-4F746D191EC9}" sibTransId="{B4924780-2F61-EB4D-898C-48301BED4C14}"/>
    <dgm:cxn modelId="{A6D1F0AE-F3D0-D54A-BD30-5234DB81EC91}" type="presOf" srcId="{F07D0B7B-484D-B04C-8B2E-3CBB8E2F308E}" destId="{83ACBC8C-797A-894F-B9CB-5F30355571B6}" srcOrd="0" destOrd="3" presId="urn:microsoft.com/office/officeart/2005/8/layout/process3"/>
    <dgm:cxn modelId="{FDB6893E-9245-7E4A-9CC5-30980D10E479}" type="presOf" srcId="{1A7E299D-F908-1945-BE19-A0FBCEE90FB9}" destId="{83ACBC8C-797A-894F-B9CB-5F30355571B6}" srcOrd="0" destOrd="2" presId="urn:microsoft.com/office/officeart/2005/8/layout/process3"/>
    <dgm:cxn modelId="{32EFBC06-6B1E-C748-AB38-9514E0BF9C38}" type="presOf" srcId="{EE6F5C0C-B73E-4B4F-ADDE-099A9D1FB3EF}" destId="{83ACBC8C-797A-894F-B9CB-5F30355571B6}" srcOrd="0" destOrd="0" presId="urn:microsoft.com/office/officeart/2005/8/layout/process3"/>
    <dgm:cxn modelId="{6550C88F-226E-2B4E-B7A0-498ADB979EDA}" srcId="{ED00429E-D573-3D4C-A393-F16BB6C06732}" destId="{EE6F5C0C-B73E-4B4F-ADDE-099A9D1FB3EF}" srcOrd="0" destOrd="0" parTransId="{972CD1AB-7453-034E-8542-EBED52191FBC}" sibTransId="{D743FFBA-3FCB-6C49-AB8D-B642B2B3D218}"/>
    <dgm:cxn modelId="{808D7857-F591-BE4E-AE54-724018EE7B94}" type="presOf" srcId="{C33A864B-1910-8D40-B55D-08885EA2668B}" destId="{955A7FEE-D461-5E4E-B99E-4A7F31FDCECA}" srcOrd="1" destOrd="0" presId="urn:microsoft.com/office/officeart/2005/8/layout/process3"/>
    <dgm:cxn modelId="{2BFADB0E-CAB6-7E43-8C01-81235AFD62B1}" type="presOf" srcId="{46F7D9B7-D6BF-654D-A8BF-1B1DD0675DE4}" destId="{AA0AA0DE-3673-C44E-9972-4195BEB88055}" srcOrd="0" destOrd="0" presId="urn:microsoft.com/office/officeart/2005/8/layout/process3"/>
    <dgm:cxn modelId="{B4D35F76-6ED6-0341-8280-1CFF69AB4BE0}" type="presOf" srcId="{30DF88AF-C1F7-9B45-93A0-265C55FF7566}" destId="{83ACBC8C-797A-894F-B9CB-5F30355571B6}" srcOrd="0" destOrd="5" presId="urn:microsoft.com/office/officeart/2005/8/layout/process3"/>
    <dgm:cxn modelId="{01CBD3C1-2407-F94D-BD1C-973E04B8209A}" type="presOf" srcId="{956C51F6-0347-E147-A4D8-9881084C214A}" destId="{83ACBC8C-797A-894F-B9CB-5F30355571B6}" srcOrd="0" destOrd="1" presId="urn:microsoft.com/office/officeart/2005/8/layout/process3"/>
    <dgm:cxn modelId="{960EBBB7-BE1D-D34B-8198-6FF220A6D958}" type="presOf" srcId="{ED00429E-D573-3D4C-A393-F16BB6C06732}" destId="{96B2F31D-29AF-F548-A4B9-AEEBCBC304D9}" srcOrd="1" destOrd="0" presId="urn:microsoft.com/office/officeart/2005/8/layout/process3"/>
    <dgm:cxn modelId="{918CE66C-5C35-9444-9E1D-2438827109D9}" srcId="{ED00429E-D573-3D4C-A393-F16BB6C06732}" destId="{1A7E299D-F908-1945-BE19-A0FBCEE90FB9}" srcOrd="2" destOrd="0" parTransId="{E488F4E2-844A-DF48-8BA7-B67DD2C7667D}" sibTransId="{BDDE5BD1-8FA2-9048-88B3-85947592DDDD}"/>
    <dgm:cxn modelId="{5D192EE7-1230-9C48-97CD-2159E6F9F31F}" type="presOf" srcId="{B4924780-2F61-EB4D-898C-48301BED4C14}" destId="{397EA1DC-13C8-174D-BF42-B1D0E2768F18}" srcOrd="0" destOrd="0" presId="urn:microsoft.com/office/officeart/2005/8/layout/process3"/>
    <dgm:cxn modelId="{6A84B8A6-5293-B346-B95B-F26934F13A09}" type="presOf" srcId="{430DFA42-183B-5942-B5F5-DDA14703656C}" destId="{21BD1623-0929-3246-8303-E86F8C31CC91}" srcOrd="0" destOrd="3" presId="urn:microsoft.com/office/officeart/2005/8/layout/process3"/>
    <dgm:cxn modelId="{13119759-C2F0-8640-9C9A-2011CF98BD8F}" srcId="{ED00429E-D573-3D4C-A393-F16BB6C06732}" destId="{30DF88AF-C1F7-9B45-93A0-265C55FF7566}" srcOrd="5" destOrd="0" parTransId="{180BCF8E-134F-CC41-AAEA-2B4191F010EE}" sibTransId="{34B3DB5E-5648-424E-9BC7-4403040CC078}"/>
    <dgm:cxn modelId="{FAB0CCDB-FDC2-42D2-972C-EF7263935538}" srcId="{C4867E9B-B49C-AF48-9B02-080A8AFC3D15}" destId="{FAF8574B-9FBE-4057-B014-DD702F28D446}" srcOrd="1" destOrd="0" parTransId="{7B98E107-0AD8-4402-B4F8-E3CE65062CE8}" sibTransId="{04DE9443-4058-4889-9230-11C826951490}"/>
    <dgm:cxn modelId="{F7DE2EA3-0953-4F4A-8BF5-5120B5EA6BB2}" type="presOf" srcId="{F83EE8CF-E3D2-6941-A0FB-6F9D01EB15A9}" destId="{E53753E0-2CC9-CB40-B3D3-26B2E7DAFFC6}" srcOrd="1" destOrd="0" presId="urn:microsoft.com/office/officeart/2005/8/layout/process3"/>
    <dgm:cxn modelId="{985FCB40-B37B-9D49-8202-BA2E44DAF9E0}" srcId="{C4867E9B-B49C-AF48-9B02-080A8AFC3D15}" destId="{7365DBE4-C8D8-0D44-B0B9-6F34383AD3F1}" srcOrd="0" destOrd="0" parTransId="{B0A11FC9-A3B9-9A46-B8ED-D394108FA97B}" sibTransId="{1B10E6DE-C324-8B46-9848-A8D22D33F252}"/>
    <dgm:cxn modelId="{7AD72C1F-395A-1C41-8650-29714D4625EC}" type="presOf" srcId="{D02FB5E9-3C62-5E4E-A690-CFBC0CEACD6E}" destId="{21BD1623-0929-3246-8303-E86F8C31CC91}" srcOrd="0" destOrd="2" presId="urn:microsoft.com/office/officeart/2005/8/layout/process3"/>
    <dgm:cxn modelId="{89325334-33C0-D24B-9F89-650BE3352AA6}" type="presOf" srcId="{A47FC71E-A515-BA41-9626-763D8F14E2EA}" destId="{21BD1623-0929-3246-8303-E86F8C31CC91}" srcOrd="0" destOrd="4" presId="urn:microsoft.com/office/officeart/2005/8/layout/process3"/>
    <dgm:cxn modelId="{DF863A57-458C-674F-9E76-72EABBBC05BA}" type="presOf" srcId="{7365DBE4-C8D8-0D44-B0B9-6F34383AD3F1}" destId="{CF3AEF30-7F6D-B74B-AC4A-D124DC710184}" srcOrd="0" destOrd="0" presId="urn:microsoft.com/office/officeart/2005/8/layout/process3"/>
    <dgm:cxn modelId="{58422E43-16E8-A64C-9E06-C0217E511BE8}" srcId="{ED00429E-D573-3D4C-A393-F16BB6C06732}" destId="{956C51F6-0347-E147-A4D8-9881084C214A}" srcOrd="1" destOrd="0" parTransId="{C1D71529-9127-D34F-BAF1-306941381610}" sibTransId="{262E8FC7-BE47-614B-B8BF-AF5DB8C0DC2B}"/>
    <dgm:cxn modelId="{A5D124C4-EE3F-4A4F-BC60-B2D7517FDDC0}" type="presOf" srcId="{B4924780-2F61-EB4D-898C-48301BED4C14}" destId="{0B2EDA55-F8B0-D844-A9D3-3B6F1B918731}" srcOrd="1" destOrd="0" presId="urn:microsoft.com/office/officeart/2005/8/layout/process3"/>
    <dgm:cxn modelId="{475F917B-3516-A941-80AB-1C1F50F20668}" type="presOf" srcId="{C4867E9B-B49C-AF48-9B02-080A8AFC3D15}" destId="{5402A160-3B9B-DB4B-8B38-B729AA0D51F6}" srcOrd="1" destOrd="0" presId="urn:microsoft.com/office/officeart/2005/8/layout/process3"/>
    <dgm:cxn modelId="{D592C0A2-85FB-8243-BA25-703ED015515B}" type="presParOf" srcId="{AA0AA0DE-3673-C44E-9972-4195BEB88055}" destId="{08093443-58C9-3C46-B8FD-42E9ABCD73F9}" srcOrd="0" destOrd="0" presId="urn:microsoft.com/office/officeart/2005/8/layout/process3"/>
    <dgm:cxn modelId="{76A23308-2F5D-3648-B566-2FB355272794}" type="presParOf" srcId="{08093443-58C9-3C46-B8FD-42E9ABCD73F9}" destId="{7355A700-8B0F-624B-A245-53F69DFC29F2}" srcOrd="0" destOrd="0" presId="urn:microsoft.com/office/officeart/2005/8/layout/process3"/>
    <dgm:cxn modelId="{E1DFB823-ACF9-9D40-B242-B79FD82DE028}" type="presParOf" srcId="{08093443-58C9-3C46-B8FD-42E9ABCD73F9}" destId="{96B2F31D-29AF-F548-A4B9-AEEBCBC304D9}" srcOrd="1" destOrd="0" presId="urn:microsoft.com/office/officeart/2005/8/layout/process3"/>
    <dgm:cxn modelId="{55296743-2A23-6340-B3DE-F3CD6D546163}" type="presParOf" srcId="{08093443-58C9-3C46-B8FD-42E9ABCD73F9}" destId="{83ACBC8C-797A-894F-B9CB-5F30355571B6}" srcOrd="2" destOrd="0" presId="urn:microsoft.com/office/officeart/2005/8/layout/process3"/>
    <dgm:cxn modelId="{12479E26-D1E1-A448-A566-78665A58D451}" type="presParOf" srcId="{AA0AA0DE-3673-C44E-9972-4195BEB88055}" destId="{F4FD505C-A103-1441-B6FE-55D5FC967648}" srcOrd="1" destOrd="0" presId="urn:microsoft.com/office/officeart/2005/8/layout/process3"/>
    <dgm:cxn modelId="{D16AC7EE-AEE7-474A-9757-29948EA2D8D7}" type="presParOf" srcId="{F4FD505C-A103-1441-B6FE-55D5FC967648}" destId="{955A7FEE-D461-5E4E-B99E-4A7F31FDCECA}" srcOrd="0" destOrd="0" presId="urn:microsoft.com/office/officeart/2005/8/layout/process3"/>
    <dgm:cxn modelId="{CFB99E3E-1F8E-5643-A25B-9E6F7E7917C9}" type="presParOf" srcId="{AA0AA0DE-3673-C44E-9972-4195BEB88055}" destId="{06A1A7BB-7801-5E45-8302-64A1437D12FF}" srcOrd="2" destOrd="0" presId="urn:microsoft.com/office/officeart/2005/8/layout/process3"/>
    <dgm:cxn modelId="{8BAEC48B-DBFB-B04C-A1D2-B9F6CDE57910}" type="presParOf" srcId="{06A1A7BB-7801-5E45-8302-64A1437D12FF}" destId="{432959AB-64D5-B346-99B2-0479D6ACDEF1}" srcOrd="0" destOrd="0" presId="urn:microsoft.com/office/officeart/2005/8/layout/process3"/>
    <dgm:cxn modelId="{DD794B6D-8FE6-974C-924C-873F915F8CA9}" type="presParOf" srcId="{06A1A7BB-7801-5E45-8302-64A1437D12FF}" destId="{E53753E0-2CC9-CB40-B3D3-26B2E7DAFFC6}" srcOrd="1" destOrd="0" presId="urn:microsoft.com/office/officeart/2005/8/layout/process3"/>
    <dgm:cxn modelId="{F7A53E13-A626-A14D-BAE4-62AF518AA7AA}" type="presParOf" srcId="{06A1A7BB-7801-5E45-8302-64A1437D12FF}" destId="{21BD1623-0929-3246-8303-E86F8C31CC91}" srcOrd="2" destOrd="0" presId="urn:microsoft.com/office/officeart/2005/8/layout/process3"/>
    <dgm:cxn modelId="{01DF9EFB-6356-8C42-9D81-FD5DEE0715DF}" type="presParOf" srcId="{AA0AA0DE-3673-C44E-9972-4195BEB88055}" destId="{397EA1DC-13C8-174D-BF42-B1D0E2768F18}" srcOrd="3" destOrd="0" presId="urn:microsoft.com/office/officeart/2005/8/layout/process3"/>
    <dgm:cxn modelId="{1D46FA78-331B-EF4C-82E4-27034560C378}" type="presParOf" srcId="{397EA1DC-13C8-174D-BF42-B1D0E2768F18}" destId="{0B2EDA55-F8B0-D844-A9D3-3B6F1B918731}" srcOrd="0" destOrd="0" presId="urn:microsoft.com/office/officeart/2005/8/layout/process3"/>
    <dgm:cxn modelId="{36C7F8AE-830F-FF46-B16A-4BD317D4FD0F}" type="presParOf" srcId="{AA0AA0DE-3673-C44E-9972-4195BEB88055}" destId="{4074FA0D-2D8C-544C-890F-EE699D54CB78}" srcOrd="4" destOrd="0" presId="urn:microsoft.com/office/officeart/2005/8/layout/process3"/>
    <dgm:cxn modelId="{E8CFE102-EFEC-4B48-97AA-19A650D9E735}" type="presParOf" srcId="{4074FA0D-2D8C-544C-890F-EE699D54CB78}" destId="{79255BD0-1095-A64E-8F47-96AFB7E19DA2}" srcOrd="0" destOrd="0" presId="urn:microsoft.com/office/officeart/2005/8/layout/process3"/>
    <dgm:cxn modelId="{4E3E279B-292C-AA4B-A5AF-1E4B54B24618}" type="presParOf" srcId="{4074FA0D-2D8C-544C-890F-EE699D54CB78}" destId="{5402A160-3B9B-DB4B-8B38-B729AA0D51F6}" srcOrd="1" destOrd="0" presId="urn:microsoft.com/office/officeart/2005/8/layout/process3"/>
    <dgm:cxn modelId="{E56D02BC-79E0-204E-BCA8-788EBF466BC6}" type="presParOf" srcId="{4074FA0D-2D8C-544C-890F-EE699D54CB78}" destId="{CF3AEF30-7F6D-B74B-AC4A-D124DC71018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2F31D-29AF-F548-A4B9-AEEBCBC304D9}">
      <dsp:nvSpPr>
        <dsp:cNvPr id="0" name=""/>
        <dsp:cNvSpPr/>
      </dsp:nvSpPr>
      <dsp:spPr>
        <a:xfrm>
          <a:off x="4223" y="620876"/>
          <a:ext cx="1920322" cy="961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/>
            <a:t>Experiencing SSI as reflective learners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/>
            <a:t>5 activities; 120 min</a:t>
          </a:r>
        </a:p>
      </dsp:txBody>
      <dsp:txXfrm>
        <a:off x="4223" y="620876"/>
        <a:ext cx="1920322" cy="641192"/>
      </dsp:txXfrm>
    </dsp:sp>
    <dsp:sp modelId="{83ACBC8C-797A-894F-B9CB-5F30355571B6}">
      <dsp:nvSpPr>
        <dsp:cNvPr id="0" name=""/>
        <dsp:cNvSpPr/>
      </dsp:nvSpPr>
      <dsp:spPr>
        <a:xfrm>
          <a:off x="397542" y="1353558"/>
          <a:ext cx="1920322" cy="199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Introduction (10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Immersion (20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Reconsidering position after inquiry (60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Promoting active listening and empathy (20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Reflecting on what could be learn from this activity (10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noProof="0"/>
        </a:p>
      </dsp:txBody>
      <dsp:txXfrm>
        <a:off x="453786" y="1409802"/>
        <a:ext cx="1807834" cy="1879022"/>
      </dsp:txXfrm>
    </dsp:sp>
    <dsp:sp modelId="{F4FD505C-A103-1441-B6FE-55D5FC967648}">
      <dsp:nvSpPr>
        <dsp:cNvPr id="0" name=""/>
        <dsp:cNvSpPr/>
      </dsp:nvSpPr>
      <dsp:spPr>
        <a:xfrm rot="14239">
          <a:off x="2215657" y="708881"/>
          <a:ext cx="617166" cy="478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noProof="0"/>
        </a:p>
      </dsp:txBody>
      <dsp:txXfrm>
        <a:off x="2215658" y="804205"/>
        <a:ext cx="473735" cy="286862"/>
      </dsp:txXfrm>
    </dsp:sp>
    <dsp:sp modelId="{E53753E0-2CC9-CB40-B3D3-26B2E7DAFFC6}">
      <dsp:nvSpPr>
        <dsp:cNvPr id="0" name=""/>
        <dsp:cNvSpPr/>
      </dsp:nvSpPr>
      <dsp:spPr>
        <a:xfrm>
          <a:off x="3089001" y="633653"/>
          <a:ext cx="1920322" cy="961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>
              <a:solidFill>
                <a:srgbClr val="001470"/>
              </a:solidFill>
            </a:rPr>
            <a:t>Designing SSI as teachers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>
              <a:solidFill>
                <a:srgbClr val="001470"/>
              </a:solidFill>
            </a:rPr>
            <a:t>5 activities; 120 min</a:t>
          </a:r>
        </a:p>
      </dsp:txBody>
      <dsp:txXfrm>
        <a:off x="3089001" y="633653"/>
        <a:ext cx="1920322" cy="641192"/>
      </dsp:txXfrm>
    </dsp:sp>
    <dsp:sp modelId="{21BD1623-0929-3246-8303-E86F8C31CC91}">
      <dsp:nvSpPr>
        <dsp:cNvPr id="0" name=""/>
        <dsp:cNvSpPr/>
      </dsp:nvSpPr>
      <dsp:spPr>
        <a:xfrm>
          <a:off x="3482320" y="1274846"/>
          <a:ext cx="1920322" cy="19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Engaging students (20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Mapping controversy and preparing scaffolding (60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Encouraging action taking (10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Mapping curriculum (20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Assessment (10 min)</a:t>
          </a:r>
        </a:p>
      </dsp:txBody>
      <dsp:txXfrm>
        <a:off x="3538564" y="1331090"/>
        <a:ext cx="1807834" cy="1827912"/>
      </dsp:txXfrm>
    </dsp:sp>
    <dsp:sp modelId="{397EA1DC-13C8-174D-BF42-B1D0E2768F18}">
      <dsp:nvSpPr>
        <dsp:cNvPr id="0" name=""/>
        <dsp:cNvSpPr/>
      </dsp:nvSpPr>
      <dsp:spPr>
        <a:xfrm rot="21569161">
          <a:off x="5300425" y="701204"/>
          <a:ext cx="617186" cy="478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noProof="0"/>
        </a:p>
      </dsp:txBody>
      <dsp:txXfrm>
        <a:off x="5300428" y="797468"/>
        <a:ext cx="473755" cy="286862"/>
      </dsp:txXfrm>
    </dsp:sp>
    <dsp:sp modelId="{5402A160-3B9B-DB4B-8B38-B729AA0D51F6}">
      <dsp:nvSpPr>
        <dsp:cNvPr id="0" name=""/>
        <dsp:cNvSpPr/>
      </dsp:nvSpPr>
      <dsp:spPr>
        <a:xfrm>
          <a:off x="6173780" y="605980"/>
          <a:ext cx="1920322" cy="961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/>
            <a:t>Discussing and improving SSI as reflective practitioners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/>
            <a:t>2 activities; 60 min</a:t>
          </a:r>
        </a:p>
      </dsp:txBody>
      <dsp:txXfrm>
        <a:off x="6173780" y="605980"/>
        <a:ext cx="1920322" cy="641192"/>
      </dsp:txXfrm>
    </dsp:sp>
    <dsp:sp modelId="{CF3AEF30-7F6D-B74B-AC4A-D124DC710184}">
      <dsp:nvSpPr>
        <dsp:cNvPr id="0" name=""/>
        <dsp:cNvSpPr/>
      </dsp:nvSpPr>
      <dsp:spPr>
        <a:xfrm>
          <a:off x="6474769" y="1323205"/>
          <a:ext cx="1920322" cy="126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/>
            <a:t>Presenting and discussing (30 min)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Improving the design according to quality criteria and feedback (30 min)</a:t>
          </a:r>
        </a:p>
      </dsp:txBody>
      <dsp:txXfrm>
        <a:off x="6511686" y="1360122"/>
        <a:ext cx="1846488" cy="118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56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GB" noProof="0"/>
              <a:t>Mastertextformat bearbeiten with li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SOCIO-SCIENTIFIC ISSUES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SOCIO-SCIENTIFIC ISSUES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SOCIO-SCIENTIFIC ISSUES</a:t>
            </a:r>
            <a:endParaRPr lang="es-ES_tradnl" dirty="0">
              <a:solidFill>
                <a:srgbClr val="CC023B"/>
              </a:solidFill>
            </a:endParaRPr>
          </a:p>
          <a:p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SOCIO-SCIENTIFIC ISSUES</a:t>
            </a:r>
            <a:endParaRPr lang="es-ES_tradnl" dirty="0">
              <a:solidFill>
                <a:srgbClr val="CC023B"/>
              </a:solidFill>
            </a:endParaRPr>
          </a:p>
          <a:p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0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" y="6100572"/>
            <a:ext cx="1329884" cy="5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" dirty="0">
                <a:solidFill>
                  <a:srgbClr val="CC023B"/>
                </a:solidFill>
              </a:rPr>
              <a:t>SOCIO-SCIENTIFIC ISSUES</a:t>
            </a:r>
            <a:endParaRPr lang="es-ES_tradnl" dirty="0">
              <a:solidFill>
                <a:srgbClr val="CC023B"/>
              </a:solidFill>
            </a:endParaRP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2" r:id="rId5"/>
    <p:sldLayoutId id="2147483653" r:id="rId6"/>
    <p:sldLayoutId id="2147483656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e_Microsoft_Word1.docx"/><Relationship Id="rId5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SOCIO-SCIENTIFIC ISSUES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Initial teacher education of prospective mathematics and science teachers</a:t>
            </a:r>
            <a:endParaRPr lang="es-ES_tradnl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4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32063"/>
            <a:ext cx="880830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Write down your arguments: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Are you in favour of genetically modified food?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Would you support the creation of a nuclear power plant in your neighbourhood?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Are you in favour of genetic testing?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Would you ban coke sales to under-18s? </a:t>
            </a:r>
            <a:endParaRPr lang="en-GB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Position yourself along the line and negotiate with others: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	</a:t>
            </a:r>
            <a:r>
              <a:rPr lang="en-GB" sz="2000" dirty="0"/>
              <a:t>Totally disagree-----------Disagree-----------Agree----------Totally agree </a:t>
            </a:r>
            <a:endParaRPr lang="en-GB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Identify the position of your argument and reflect.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10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8519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410096"/>
            <a:ext cx="8229600" cy="647794"/>
          </a:xfrm>
        </p:spPr>
        <p:txBody>
          <a:bodyPr/>
          <a:lstStyle/>
          <a:p>
            <a:r>
              <a:rPr lang="en-GB" dirty="0"/>
              <a:t>1.2 Immersion</a:t>
            </a: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21" y="498160"/>
            <a:ext cx="914400" cy="457200"/>
          </a:xfrm>
          <a:prstGeom prst="rect">
            <a:avLst/>
          </a:prstGeom>
          <a:noFill/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55" y="498160"/>
            <a:ext cx="481330" cy="48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72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26463"/>
            <a:ext cx="880830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Identify the position of your argument and reflect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8519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410096"/>
            <a:ext cx="8229600" cy="647794"/>
          </a:xfrm>
        </p:spPr>
        <p:txBody>
          <a:bodyPr/>
          <a:lstStyle/>
          <a:p>
            <a:r>
              <a:rPr lang="en-GB" dirty="0"/>
              <a:t>1.2 Immersion</a:t>
            </a: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21" y="498160"/>
            <a:ext cx="914400" cy="457200"/>
          </a:xfrm>
          <a:prstGeom prst="rect">
            <a:avLst/>
          </a:prstGeom>
          <a:noFill/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55" y="498160"/>
            <a:ext cx="481330" cy="481330"/>
          </a:xfrm>
          <a:prstGeom prst="rect">
            <a:avLst/>
          </a:prstGeom>
          <a:noFill/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BF40B19-DBEB-2546-B59B-B8A6BE708E6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65961" y="2166302"/>
            <a:ext cx="6116870" cy="34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91611"/>
            <a:ext cx="776267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Getting a deeper understanding on the selected SSI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Search for different arguments: scientific, economical, environmental, ethical, health</a:t>
            </a:r>
            <a:r>
              <a:rPr lang="is-IS" sz="2000" dirty="0"/>
              <a:t>…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/>
              <a:t>Critically analyse the reliability of information and potential bias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Evaluate implications at different levels: individual/social/global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In the light of the inquiry revise the arguments offered in the previous activities and classify them </a:t>
            </a:r>
            <a:r>
              <a:rPr lang="en-GB" sz="2400" dirty="0"/>
              <a:t>	</a:t>
            </a: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20538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1.3 </a:t>
            </a:r>
            <a:r>
              <a:rPr lang="en-US" dirty="0"/>
              <a:t>Reconsidering previous position after inquiring</a:t>
            </a:r>
            <a:endParaRPr lang="en-GB" dirty="0"/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98" y="1368332"/>
            <a:ext cx="518160" cy="511810"/>
          </a:xfrm>
          <a:prstGeom prst="rect">
            <a:avLst/>
          </a:prstGeom>
          <a:noFill/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69" y="1392462"/>
            <a:ext cx="487680" cy="487680"/>
          </a:xfrm>
          <a:prstGeom prst="rect">
            <a:avLst/>
          </a:prstGeom>
          <a:noFill/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20" y="1398812"/>
            <a:ext cx="481330" cy="48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78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919" y="2332037"/>
            <a:ext cx="880830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In the light of the inquiry revise the arguments offered in the previous activities and classify them as: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Superficial (with no evidence-based claims).</a:t>
            </a:r>
            <a:endParaRPr lang="es-E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Subjective (drawing on personal funds of  Knowledge: personal experiences or beliefs…).</a:t>
            </a:r>
            <a:endParaRPr lang="es-E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Objective (based on academic/scientific evidence).</a:t>
            </a:r>
            <a:endParaRPr lang="es-E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Authentic (combining subjective and objective evidence).</a:t>
            </a: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20538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I.3 </a:t>
            </a:r>
            <a:r>
              <a:rPr lang="en-US" dirty="0"/>
              <a:t>Reconsidering previous position after inquiring</a:t>
            </a:r>
            <a:endParaRPr lang="en-GB" dirty="0"/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69" y="1392462"/>
            <a:ext cx="487680" cy="487680"/>
          </a:xfrm>
          <a:prstGeom prst="rect">
            <a:avLst/>
          </a:prstGeom>
          <a:noFill/>
        </p:spPr>
      </p:pic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20" y="1398812"/>
            <a:ext cx="481330" cy="48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70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81169"/>
            <a:ext cx="880830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Prepare arguments to support the position of the group you have been assigned to and present them to the opposite group in 3 min.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The opposite group will listen to you and represent your case even more strongly back, if possible.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Reverse the positions.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Discuss the differences between the two opposing </a:t>
            </a:r>
            <a:r>
              <a:rPr lang="en-GB" sz="2400" dirty="0" err="1"/>
              <a:t>group.s</a:t>
            </a:r>
            <a:r>
              <a:rPr lang="en-GB" sz="2400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20538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1.4 </a:t>
            </a:r>
            <a:r>
              <a:rPr lang="en-US" dirty="0"/>
              <a:t>Active listening</a:t>
            </a:r>
            <a:endParaRPr lang="en-GB" dirty="0"/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3" y="720538"/>
            <a:ext cx="481330" cy="481330"/>
          </a:xfrm>
          <a:prstGeom prst="rect">
            <a:avLst/>
          </a:prstGeom>
          <a:noFill/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21" y="744668"/>
            <a:ext cx="9144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71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6635" y="2424102"/>
            <a:ext cx="76931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Could SSI be engaging and motivating to your students?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Could SSI encourage communication, discussion and the exchange of different perspectives in the classroom?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Could SSI scenarios allows understanding of interactions between science, technology, culture and society?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67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010471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1.5 </a:t>
            </a:r>
            <a:r>
              <a:rPr lang="en-US" dirty="0"/>
              <a:t>Reflecting on what can be learnt</a:t>
            </a:r>
            <a:endParaRPr lang="en-GB" dirty="0"/>
          </a:p>
        </p:txBody>
      </p:sp>
      <p:pic>
        <p:nvPicPr>
          <p:cNvPr id="16" name="Imagen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44" y="1748640"/>
            <a:ext cx="914400" cy="457200"/>
          </a:xfrm>
          <a:prstGeom prst="rect">
            <a:avLst/>
          </a:prstGeom>
          <a:noFill/>
        </p:spPr>
      </p:pic>
      <p:pic>
        <p:nvPicPr>
          <p:cNvPr id="17" name="Imagen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38" y="1730225"/>
            <a:ext cx="481330" cy="47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98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55393"/>
            <a:ext cx="8808302" cy="4525963"/>
          </a:xfrm>
        </p:spPr>
        <p:txBody>
          <a:bodyPr>
            <a:noAutofit/>
          </a:bodyPr>
          <a:lstStyle/>
          <a:p>
            <a:r>
              <a:rPr lang="en-US" sz="2400" dirty="0"/>
              <a:t>Write down and discuss in small groups what you have learned through inquiring, reflecting and arguing in the previous activities in terms of:</a:t>
            </a:r>
            <a:endParaRPr lang="es-E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s-ES" sz="24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Knowledge  and  information  (about  the  foundation  and  implications  of scientific and technological products…).</a:t>
            </a:r>
            <a:endParaRPr lang="es-E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Skills (search for, critical selection and analysis of information, evaluation of the quality of evidence, argumentation, discussion…).</a:t>
            </a:r>
            <a:endParaRPr lang="es-E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Values and dispositions (openness to take into account different perspectives, critical stance to evaluate evidence and fund…).</a:t>
            </a:r>
            <a:r>
              <a:rPr lang="en-GB" sz="2400" dirty="0"/>
              <a:t>	</a:t>
            </a: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20538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1.5 </a:t>
            </a:r>
            <a:r>
              <a:rPr lang="en-US" dirty="0"/>
              <a:t>Reflecting on what can be learnt</a:t>
            </a:r>
            <a:endParaRPr lang="en-GB" dirty="0"/>
          </a:p>
        </p:txBody>
      </p:sp>
      <p:pic>
        <p:nvPicPr>
          <p:cNvPr id="16" name="Imagen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10" y="1236335"/>
            <a:ext cx="914400" cy="457200"/>
          </a:xfrm>
          <a:prstGeom prst="rect">
            <a:avLst/>
          </a:prstGeom>
          <a:noFill/>
        </p:spPr>
      </p:pic>
      <p:pic>
        <p:nvPicPr>
          <p:cNvPr id="17" name="Imagen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10" y="1217270"/>
            <a:ext cx="481330" cy="47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70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00016"/>
            <a:ext cx="8229600" cy="647794"/>
          </a:xfrm>
        </p:spPr>
        <p:txBody>
          <a:bodyPr/>
          <a:lstStyle/>
          <a:p>
            <a:r>
              <a:rPr lang="en-GB" dirty="0"/>
              <a:t>Task II: Designing SSI as teachers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275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1021608" y="2196040"/>
            <a:ext cx="8229600" cy="4525963"/>
          </a:xfrm>
        </p:spPr>
        <p:txBody>
          <a:bodyPr/>
          <a:lstStyle/>
          <a:p>
            <a:r>
              <a:rPr lang="en-GB" dirty="0"/>
              <a:t>2.1 Engaging students</a:t>
            </a:r>
          </a:p>
          <a:p>
            <a:r>
              <a:rPr lang="en-GB" dirty="0"/>
              <a:t>2.2 Mapping the controversy and scaffolding</a:t>
            </a:r>
          </a:p>
          <a:p>
            <a:r>
              <a:rPr lang="en-GB" dirty="0"/>
              <a:t>2.3 Encouraging action taking</a:t>
            </a:r>
          </a:p>
          <a:p>
            <a:r>
              <a:rPr lang="en-GB" dirty="0"/>
              <a:t>2.4 Mapping curriculum</a:t>
            </a:r>
          </a:p>
          <a:p>
            <a:r>
              <a:rPr lang="en-GB" dirty="0"/>
              <a:t>2.5 Assessment</a:t>
            </a:r>
          </a:p>
        </p:txBody>
      </p:sp>
    </p:spTree>
    <p:extLst>
      <p:ext uri="{BB962C8B-B14F-4D97-AF65-F5344CB8AC3E}">
        <p14:creationId xmlns:p14="http://schemas.microsoft.com/office/powerpoint/2010/main" val="84293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38836"/>
            <a:ext cx="7962901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Using media to introduce SSI in an engaging way:</a:t>
            </a:r>
            <a:endParaRPr lang="es-ES" sz="2400" dirty="0"/>
          </a:p>
          <a:p>
            <a:pPr marL="0" indent="0" algn="just">
              <a:buNone/>
            </a:pPr>
            <a:r>
              <a:rPr lang="en-US" sz="2400" dirty="0"/>
              <a:t> </a:t>
            </a:r>
            <a:endParaRPr lang="es-ES" sz="2400" dirty="0"/>
          </a:p>
          <a:p>
            <a:pPr lvl="1" algn="just">
              <a:spcAft>
                <a:spcPts val="600"/>
              </a:spcAft>
            </a:pPr>
            <a:r>
              <a:rPr lang="en-US" sz="2000" dirty="0"/>
              <a:t>Have a look at the media and think of recent news and events related to current socio-scientific issues. </a:t>
            </a:r>
          </a:p>
          <a:p>
            <a:pPr lvl="1" algn="just">
              <a:spcAft>
                <a:spcPts val="600"/>
              </a:spcAft>
            </a:pPr>
            <a:r>
              <a:rPr lang="en-US" sz="2000" dirty="0"/>
              <a:t>Search for a topic which could be relevant for your future students. The topic or SSI will be perceived as relevant if it is well connected to your students’ needs and interests.</a:t>
            </a:r>
            <a:endParaRPr lang="es-ES" sz="2000" dirty="0"/>
          </a:p>
          <a:p>
            <a:pPr lvl="1" algn="just">
              <a:spcAft>
                <a:spcPts val="600"/>
              </a:spcAft>
            </a:pPr>
            <a:r>
              <a:rPr lang="en-GB" sz="2000" dirty="0"/>
              <a:t>Use media (videos, news, advertisements…) to introduce the selected SSI in a catching way</a:t>
            </a:r>
            <a:r>
              <a:rPr lang="en-GB" dirty="0"/>
              <a:t>. </a:t>
            </a:r>
            <a:endParaRPr lang="en-GB" sz="4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20538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2.1 </a:t>
            </a:r>
            <a:r>
              <a:rPr lang="en-US" dirty="0"/>
              <a:t>Engaging students</a:t>
            </a:r>
            <a:endParaRPr lang="en-GB" dirty="0"/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904782"/>
            <a:ext cx="450850" cy="463550"/>
          </a:xfrm>
          <a:prstGeom prst="rect">
            <a:avLst/>
          </a:prstGeom>
          <a:noFill/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40" y="876348"/>
            <a:ext cx="511810" cy="506095"/>
          </a:xfrm>
          <a:prstGeom prst="rect">
            <a:avLst/>
          </a:prstGeom>
          <a:noFill/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890459"/>
            <a:ext cx="481330" cy="48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47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286"/>
            <a:ext cx="8348133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 </a:t>
            </a:r>
            <a:endParaRPr lang="es-ES" sz="2400" dirty="0"/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Clr>
                <a:srgbClr val="BE002D"/>
              </a:buClr>
            </a:pPr>
            <a:r>
              <a:rPr lang="en-US" sz="2200" dirty="0"/>
              <a:t>Inquiry into the selected SSI and identify key aspect to learn about. Special emphasis should be placed on:</a:t>
            </a:r>
            <a:endParaRPr lang="es-ES" sz="2200" dirty="0"/>
          </a:p>
          <a:p>
            <a:pPr lvl="1" algn="just">
              <a:spcAft>
                <a:spcPts val="600"/>
              </a:spcAft>
            </a:pPr>
            <a:r>
              <a:rPr lang="en-US" sz="2000" dirty="0"/>
              <a:t>The identification of different types of arguments: scientific, social, ethical, economical, environmental…). </a:t>
            </a:r>
            <a:endParaRPr lang="es-ES" sz="2000" dirty="0"/>
          </a:p>
          <a:p>
            <a:pPr lvl="1" algn="just">
              <a:spcAft>
                <a:spcPts val="600"/>
              </a:spcAft>
            </a:pPr>
            <a:r>
              <a:rPr lang="en-US" sz="2000" dirty="0"/>
              <a:t>The evaluation of contrasting points of views considering benefits versus risks and implications at different levels (individually/locally/globally). </a:t>
            </a:r>
            <a:endParaRPr lang="es-ES" sz="2000" dirty="0"/>
          </a:p>
          <a:p>
            <a:pPr lvl="1" algn="just">
              <a:spcAft>
                <a:spcPts val="600"/>
              </a:spcAft>
            </a:pPr>
            <a:r>
              <a:rPr lang="en-US" sz="2000" dirty="0"/>
              <a:t>The critical examination of bias and reliability concerning the sources of information.</a:t>
            </a:r>
          </a:p>
          <a:p>
            <a:pPr marL="342900" lvl="1" indent="-342900" algn="just">
              <a:spcAft>
                <a:spcPts val="600"/>
              </a:spcAft>
              <a:buClr>
                <a:srgbClr val="BE002D"/>
              </a:buClr>
            </a:pPr>
            <a:r>
              <a:rPr lang="en-US" sz="2200" dirty="0"/>
              <a:t>Advance possible students’ difficulties and prepare guiding questions.</a:t>
            </a:r>
            <a:endParaRPr lang="es-ES" sz="2200" dirty="0"/>
          </a:p>
          <a:p>
            <a:pPr lvl="1" algn="just">
              <a:spcAft>
                <a:spcPts val="600"/>
              </a:spcAft>
            </a:pPr>
            <a:endParaRPr lang="es-ES" sz="2000" dirty="0"/>
          </a:p>
          <a:p>
            <a:pPr lvl="1" algn="just">
              <a:spcAft>
                <a:spcPts val="600"/>
              </a:spcAft>
            </a:pPr>
            <a:endParaRPr lang="en-US" sz="20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19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367763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2.2 Mapping the controversy and scaffolding</a:t>
            </a:r>
          </a:p>
        </p:txBody>
      </p:sp>
      <p:pic>
        <p:nvPicPr>
          <p:cNvPr id="17" name="Imagen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65" y="994622"/>
            <a:ext cx="481330" cy="481330"/>
          </a:xfrm>
          <a:prstGeom prst="rect">
            <a:avLst/>
          </a:prstGeom>
          <a:noFill/>
        </p:spPr>
      </p:pic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85" y="1018752"/>
            <a:ext cx="9144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3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7409"/>
            <a:ext cx="8229600" cy="647794"/>
          </a:xfrm>
        </p:spPr>
        <p:txBody>
          <a:bodyPr>
            <a:normAutofit/>
          </a:bodyPr>
          <a:lstStyle/>
          <a:p>
            <a:r>
              <a:rPr lang="en-US" sz="2400" dirty="0"/>
              <a:t>Background activity: Knowing each other</a:t>
            </a:r>
            <a:r>
              <a:rPr lang="es-ES" sz="2400" dirty="0"/>
              <a:t> 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7728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Talk in pairs </a:t>
            </a:r>
            <a:endParaRPr lang="es-ES" sz="2400" dirty="0"/>
          </a:p>
          <a:p>
            <a:pPr lvl="1"/>
            <a:r>
              <a:rPr lang="en-US" sz="2000" dirty="0"/>
              <a:t>Who I am (name, origin, age)</a:t>
            </a:r>
          </a:p>
          <a:p>
            <a:pPr lvl="1"/>
            <a:r>
              <a:rPr lang="en-US" sz="2000" dirty="0"/>
              <a:t>Two activities I enjoy doing alone are…</a:t>
            </a:r>
            <a:endParaRPr lang="es-ES" sz="2000" dirty="0"/>
          </a:p>
          <a:p>
            <a:pPr lvl="1"/>
            <a:r>
              <a:rPr lang="en-US" sz="2000" dirty="0"/>
              <a:t>Two activities I enjoy doing with others are…</a:t>
            </a:r>
            <a:endParaRPr lang="es-ES" sz="2000" dirty="0"/>
          </a:p>
          <a:p>
            <a:pPr lvl="1"/>
            <a:r>
              <a:rPr lang="en-US" sz="2000" dirty="0"/>
              <a:t>My favorite food is…</a:t>
            </a:r>
            <a:endParaRPr lang="es-ES" sz="2000" dirty="0"/>
          </a:p>
          <a:p>
            <a:pPr lvl="1"/>
            <a:r>
              <a:rPr lang="en-US" sz="2000" dirty="0"/>
              <a:t>My favorite feast is…</a:t>
            </a:r>
            <a:endParaRPr lang="es-ES" sz="2000" dirty="0"/>
          </a:p>
          <a:p>
            <a:pPr lvl="1"/>
            <a:r>
              <a:rPr lang="en-US" sz="2000" dirty="0"/>
              <a:t>I am good at…</a:t>
            </a:r>
            <a:endParaRPr lang="es-ES" sz="2000" dirty="0"/>
          </a:p>
          <a:p>
            <a:pPr lvl="1"/>
            <a:r>
              <a:rPr lang="en-US" sz="2000" dirty="0"/>
              <a:t>A nice memory to share is…</a:t>
            </a:r>
            <a:endParaRPr lang="es-ES" sz="2000" dirty="0"/>
          </a:p>
          <a:p>
            <a:pPr lvl="1"/>
            <a:r>
              <a:rPr lang="en-US" sz="2000" dirty="0"/>
              <a:t>In my near future I would like to…</a:t>
            </a:r>
            <a:r>
              <a:rPr lang="en-US" sz="2000" b="1" dirty="0"/>
              <a:t> </a:t>
            </a:r>
            <a:endParaRPr lang="es-ES" sz="2000" dirty="0"/>
          </a:p>
          <a:p>
            <a:pPr>
              <a:spcBef>
                <a:spcPts val="1176"/>
              </a:spcBef>
            </a:pPr>
            <a:r>
              <a:rPr lang="en-US" sz="2400" b="1" dirty="0"/>
              <a:t>Introduce your partner to the rest of the group</a:t>
            </a:r>
            <a:endParaRPr lang="es-E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</a:t>
            </a:fld>
            <a:endParaRPr lang="es-ES_tradnl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70" y="492338"/>
            <a:ext cx="494030" cy="487680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10" y="468208"/>
            <a:ext cx="518160" cy="511810"/>
          </a:xfrm>
          <a:prstGeom prst="rect">
            <a:avLst/>
          </a:prstGeom>
          <a:noFill/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95" y="492338"/>
            <a:ext cx="481330" cy="457200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56" y="1877280"/>
            <a:ext cx="481330" cy="475615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9740738" y="4660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95" y="5399957"/>
            <a:ext cx="481330" cy="475615"/>
          </a:xfrm>
          <a:prstGeom prst="rect">
            <a:avLst/>
          </a:prstGeom>
          <a:noFill/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8952A541-56EF-B04C-8C35-CBFA6AAA1748}"/>
              </a:ext>
            </a:extLst>
          </p:cNvPr>
          <p:cNvSpPr txBox="1">
            <a:spLocks/>
          </p:cNvSpPr>
          <p:nvPr/>
        </p:nvSpPr>
        <p:spPr>
          <a:xfrm>
            <a:off x="490251" y="531520"/>
            <a:ext cx="8229600" cy="64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 dirty="0"/>
              <a:t>Generating an appropriate atmosphere</a:t>
            </a:r>
            <a:r>
              <a:rPr lang="es-E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188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20398"/>
            <a:ext cx="8348133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GB" sz="2400" dirty="0"/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Clr>
                <a:srgbClr val="BE002D"/>
              </a:buClr>
            </a:pPr>
            <a:r>
              <a:rPr lang="en-GB" dirty="0"/>
              <a:t>Think of potential ways to encourage students to take consequent actions after inquiring on a particular SSI. </a:t>
            </a:r>
          </a:p>
          <a:p>
            <a:pPr marL="342900" lvl="1" indent="-342900" algn="just">
              <a:spcAft>
                <a:spcPts val="600"/>
              </a:spcAft>
              <a:buClr>
                <a:srgbClr val="BE002D"/>
              </a:buClr>
            </a:pPr>
            <a:r>
              <a:rPr lang="en-GB" dirty="0"/>
              <a:t>Empower students to make a relevant contribution to their own lives/communities </a:t>
            </a:r>
          </a:p>
          <a:p>
            <a:pPr marL="342900" lvl="1" indent="-342900" algn="just">
              <a:spcAft>
                <a:spcPts val="600"/>
              </a:spcAft>
              <a:buClr>
                <a:srgbClr val="BE002D"/>
              </a:buClr>
            </a:pPr>
            <a:r>
              <a:rPr lang="en-GB" dirty="0"/>
              <a:t>Think about the action to be undertaken by your future students (a plan for improvement, a video clip/leaflet to disseminate key information, a letter to an organisation</a:t>
            </a:r>
            <a:r>
              <a:rPr lang="is-IS" dirty="0"/>
              <a:t>….).</a:t>
            </a:r>
            <a:endParaRPr lang="en-GB" dirty="0"/>
          </a:p>
          <a:p>
            <a:pPr lvl="1" algn="just">
              <a:spcAft>
                <a:spcPts val="600"/>
              </a:spcAft>
            </a:pPr>
            <a:endParaRPr lang="en-GB" sz="20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367763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2.3 Encouraging action taking</a:t>
            </a: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02" y="537647"/>
            <a:ext cx="518160" cy="511810"/>
          </a:xfrm>
          <a:prstGeom prst="rect">
            <a:avLst/>
          </a:prstGeom>
          <a:noFill/>
        </p:spPr>
      </p:pic>
      <p:pic>
        <p:nvPicPr>
          <p:cNvPr id="13" name="Imagen 12" descr="/Users/antquearm/Desktop/IncluSMe icons/Icons as JPEG/3-2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06" y="551758"/>
            <a:ext cx="467995" cy="46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68" y="556203"/>
            <a:ext cx="450850" cy="46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28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1837"/>
            <a:ext cx="8348133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 </a:t>
            </a:r>
            <a:endParaRPr lang="es-ES" sz="2400" dirty="0"/>
          </a:p>
          <a:p>
            <a:pPr lvl="0"/>
            <a:r>
              <a:rPr lang="en-US" dirty="0"/>
              <a:t>Reflect on what students’ could learn by working on the selected SSI.</a:t>
            </a:r>
            <a:endParaRPr lang="es-ES" sz="2400" dirty="0"/>
          </a:p>
          <a:p>
            <a:pPr lvl="0"/>
            <a:r>
              <a:rPr lang="en-US" dirty="0"/>
              <a:t>Identify connections with the school curricula in terms of:</a:t>
            </a:r>
            <a:endParaRPr lang="es-ES" sz="2400" dirty="0"/>
          </a:p>
          <a:p>
            <a:pPr lvl="2"/>
            <a:r>
              <a:rPr lang="en-US" dirty="0"/>
              <a:t>Content knowledge.</a:t>
            </a:r>
            <a:endParaRPr lang="es-ES" sz="1800" dirty="0"/>
          </a:p>
          <a:p>
            <a:pPr lvl="2"/>
            <a:r>
              <a:rPr lang="en-US" dirty="0"/>
              <a:t>Competences and skills.</a:t>
            </a:r>
            <a:endParaRPr lang="es-ES" sz="1800" dirty="0"/>
          </a:p>
          <a:p>
            <a:pPr lvl="2"/>
            <a:r>
              <a:rPr lang="en-US" dirty="0"/>
              <a:t>Values and dispositions.</a:t>
            </a:r>
            <a:endParaRPr lang="es-ES" sz="1800" dirty="0"/>
          </a:p>
          <a:p>
            <a:pPr lvl="1" algn="just">
              <a:spcAft>
                <a:spcPts val="600"/>
              </a:spcAft>
            </a:pPr>
            <a:endParaRPr lang="es-ES" sz="2000" dirty="0"/>
          </a:p>
          <a:p>
            <a:pPr lvl="1" algn="just">
              <a:spcAft>
                <a:spcPts val="600"/>
              </a:spcAft>
            </a:pPr>
            <a:endParaRPr lang="es-ES" sz="2000" dirty="0"/>
          </a:p>
          <a:p>
            <a:pPr lvl="1" algn="just">
              <a:spcAft>
                <a:spcPts val="600"/>
              </a:spcAft>
            </a:pPr>
            <a:endParaRPr lang="en-US" sz="20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889870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2.4 Mapping curriculum</a:t>
            </a: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02" y="994622"/>
            <a:ext cx="518160" cy="511810"/>
          </a:xfrm>
          <a:prstGeom prst="rect">
            <a:avLst/>
          </a:prstGeom>
          <a:noFill/>
        </p:spPr>
      </p:pic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2" y="1015557"/>
            <a:ext cx="450850" cy="463550"/>
          </a:xfrm>
          <a:prstGeom prst="rect">
            <a:avLst/>
          </a:prstGeom>
          <a:noFill/>
        </p:spPr>
      </p:pic>
      <p:pic>
        <p:nvPicPr>
          <p:cNvPr id="14" name="Imagen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71" y="1015557"/>
            <a:ext cx="481330" cy="48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4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1837"/>
            <a:ext cx="8348133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/>
              <a:t> </a:t>
            </a:r>
          </a:p>
          <a:p>
            <a:pPr algn="just"/>
            <a:r>
              <a:rPr lang="en-GB" dirty="0"/>
              <a:t>Discuss how you would assess the learning outcomes defined in the previous activity and set consistent assessment criteria and processes. </a:t>
            </a:r>
          </a:p>
          <a:p>
            <a:pPr lvl="1" algn="just">
              <a:spcAft>
                <a:spcPts val="600"/>
              </a:spcAft>
            </a:pPr>
            <a:endParaRPr lang="en-GB" sz="2000" dirty="0"/>
          </a:p>
          <a:p>
            <a:pPr lvl="1" algn="just">
              <a:spcAft>
                <a:spcPts val="600"/>
              </a:spcAft>
            </a:pPr>
            <a:endParaRPr lang="en-GB" sz="20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22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889870"/>
            <a:ext cx="8229600" cy="647794"/>
          </a:xfrm>
        </p:spPr>
        <p:txBody>
          <a:bodyPr>
            <a:normAutofit/>
          </a:bodyPr>
          <a:lstStyle/>
          <a:p>
            <a:r>
              <a:rPr lang="en-GB" dirty="0"/>
              <a:t>2.5 Defining assessment criteria</a:t>
            </a: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02" y="994622"/>
            <a:ext cx="518160" cy="511810"/>
          </a:xfrm>
          <a:prstGeom prst="rect">
            <a:avLst/>
          </a:prstGeom>
          <a:noFill/>
        </p:spPr>
      </p:pic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2" y="1015557"/>
            <a:ext cx="450850" cy="463550"/>
          </a:xfrm>
          <a:prstGeom prst="rect">
            <a:avLst/>
          </a:prstGeom>
          <a:noFill/>
        </p:spPr>
      </p:pic>
      <p:pic>
        <p:nvPicPr>
          <p:cNvPr id="15" name="Bild 7" descr="C:\Users\Sophia\AppData\Local\Microsoft\Windows\Temporary Internet Files\Content.Word\3-1_5min_.png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38771" y="1000317"/>
            <a:ext cx="481330" cy="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94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00015"/>
            <a:ext cx="8229600" cy="1609317"/>
          </a:xfrm>
        </p:spPr>
        <p:txBody>
          <a:bodyPr>
            <a:normAutofit/>
          </a:bodyPr>
          <a:lstStyle/>
          <a:p>
            <a:r>
              <a:rPr lang="en-GB" dirty="0"/>
              <a:t>Task III: Discussing and improving activities as reflective practitioners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23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275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914400" y="3000372"/>
            <a:ext cx="8229600" cy="4525963"/>
          </a:xfrm>
        </p:spPr>
        <p:txBody>
          <a:bodyPr/>
          <a:lstStyle/>
          <a:p>
            <a:r>
              <a:rPr lang="en-GB" dirty="0"/>
              <a:t>3.1 Presenting your SSI-based educational intervention</a:t>
            </a:r>
          </a:p>
          <a:p>
            <a:r>
              <a:rPr lang="en-GB" dirty="0"/>
              <a:t>3.2 Improving the design according to quality criteria</a:t>
            </a:r>
          </a:p>
        </p:txBody>
      </p:sp>
    </p:spTree>
    <p:extLst>
      <p:ext uri="{BB962C8B-B14F-4D97-AF65-F5344CB8AC3E}">
        <p14:creationId xmlns:p14="http://schemas.microsoft.com/office/powerpoint/2010/main" val="276456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5" y="3432046"/>
            <a:ext cx="7243235" cy="19301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/>
              <a:t>Present the classroom activities designed in Task 2 to the rest of the classroom in order to share and discuss them. </a:t>
            </a:r>
          </a:p>
          <a:p>
            <a:pPr lvl="1" algn="just">
              <a:spcAft>
                <a:spcPts val="600"/>
              </a:spcAft>
            </a:pPr>
            <a:endParaRPr lang="en-GB" sz="20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24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7671" y="1270867"/>
            <a:ext cx="9011359" cy="448939"/>
          </a:xfrm>
        </p:spPr>
        <p:txBody>
          <a:bodyPr>
            <a:noAutofit/>
          </a:bodyPr>
          <a:lstStyle/>
          <a:p>
            <a:pPr marL="719138" indent="-719138"/>
            <a:r>
              <a:rPr lang="en-GB" dirty="0"/>
              <a:t>3.1 Presenting your SSI-based educational intervention</a:t>
            </a:r>
            <a:br>
              <a:rPr lang="en-GB" dirty="0"/>
            </a:br>
            <a:endParaRPr lang="en-GB" dirty="0"/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43" y="2321926"/>
            <a:ext cx="514350" cy="508000"/>
          </a:xfrm>
          <a:prstGeom prst="rect">
            <a:avLst/>
          </a:prstGeom>
          <a:noFill/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93" y="2321926"/>
            <a:ext cx="481330" cy="48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645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5" y="2466957"/>
            <a:ext cx="7243235" cy="3332710"/>
          </a:xfrm>
        </p:spPr>
        <p:txBody>
          <a:bodyPr>
            <a:noAutofit/>
          </a:bodyPr>
          <a:lstStyle/>
          <a:p>
            <a:r>
              <a:rPr lang="en-US" sz="2400" dirty="0"/>
              <a:t>Your small group will be provided with quality criteria to critically evaluate the design of SSI-based classroom activities (see table 1).</a:t>
            </a:r>
            <a:endParaRPr lang="es-ES" sz="2400" dirty="0"/>
          </a:p>
          <a:p>
            <a:r>
              <a:rPr lang="en-US" sz="2400" dirty="0"/>
              <a:t>Use table 1 for self and peer evaluation and as basis for guiding the improvement of the designed classroom activities</a:t>
            </a:r>
            <a:endParaRPr lang="en-GB" sz="2400" dirty="0"/>
          </a:p>
          <a:p>
            <a:pPr lvl="1" algn="just">
              <a:spcAft>
                <a:spcPts val="600"/>
              </a:spcAft>
            </a:pPr>
            <a:endParaRPr lang="en-GB" sz="20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	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25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6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45530" y="643359"/>
            <a:ext cx="8628648" cy="718798"/>
          </a:xfrm>
        </p:spPr>
        <p:txBody>
          <a:bodyPr>
            <a:noAutofit/>
          </a:bodyPr>
          <a:lstStyle/>
          <a:p>
            <a:pPr marL="719138" indent="-719138"/>
            <a:r>
              <a:rPr lang="en-GB" dirty="0"/>
              <a:t>3.2 Improving the design according to quality criteria</a:t>
            </a:r>
          </a:p>
        </p:txBody>
      </p:sp>
      <p:pic>
        <p:nvPicPr>
          <p:cNvPr id="16" name="Imagen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28" y="1427412"/>
            <a:ext cx="481330" cy="481330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35" y="1436302"/>
            <a:ext cx="450850" cy="46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022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976" y="263788"/>
            <a:ext cx="8229600" cy="647794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Table 1: Quality criteria for the designed of SSI-base classroom activities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SOCIO-SCIENTIFIC ISSUES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26</a:t>
            </a:fld>
            <a:endParaRPr lang="es-ES_tradnl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90099"/>
              </p:ext>
            </p:extLst>
          </p:nvPr>
        </p:nvGraphicFramePr>
        <p:xfrm>
          <a:off x="1318899" y="1021645"/>
          <a:ext cx="6615069" cy="517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o" r:id="rId4" imgW="5651500" imgH="4419600" progId="Word.Document.12">
                  <p:embed/>
                </p:oleObj>
              </mc:Choice>
              <mc:Fallback>
                <p:oleObj name="Documento" r:id="rId4" imgW="5651500" imgH="441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8899" y="1021645"/>
                        <a:ext cx="6615069" cy="5173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44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83822" y="677200"/>
            <a:ext cx="8376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This presentation is based on the work within the project Intercultural learning in mathematics and science </a:t>
            </a:r>
            <a:r>
              <a:rPr lang="en-US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initial teacher education 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lang="en-US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).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Coordination: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Prof.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Dr.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Katja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Maaß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International Centre for STEM Education (ICSE) at the University of Education Freiburg, Germany. Partners: University of Nicosia, Cyprus; University of Hradec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Králové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Czech Republic; University of Jaen, Spain; National and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Kapodistrian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University of Athens, Greece; Vilnius University, Lithuania; University of Malta, Malta; Utrecht University, Netherlands; Norwegian University of Science and Technology, Norway; Jönköping University, Sweden; Constantine the Philosopher University, Slovakia.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25487B"/>
                </a:solidFill>
                <a:latin typeface="Avenir Book" charset="0"/>
                <a:ea typeface="Calibri" charset="0"/>
                <a:cs typeface="Times New Roman" charset="0"/>
              </a:rPr>
              <a:t> </a:t>
            </a:r>
            <a:endParaRPr lang="es-ES_tradnl" sz="1600" dirty="0">
              <a:solidFill>
                <a:srgbClr val="25487B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The project Intercultural learning in mathematics and science 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initial teacher education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 has received co-funding by the Erasmus+ programme of the European Union under grant no. 2016-1-DE01-KA203-002910. Neither the European Union/European Commission nor the project's national funding agency DAAD are responsible for the content or liable for any losses or damage resulting of the use of these resources.</a:t>
            </a:r>
            <a:endParaRPr lang="es-ES_tradnl" sz="1600" dirty="0">
              <a:solidFill>
                <a:srgbClr val="34698C"/>
              </a:solidFill>
              <a:latin typeface="Avenir Book" charset="0"/>
              <a:ea typeface="Calibri" charset="0"/>
              <a:cs typeface="Times New Roman" charset="0"/>
            </a:endParaRPr>
          </a:p>
        </p:txBody>
      </p:sp>
      <p:pic>
        <p:nvPicPr>
          <p:cNvPr id="9" name="Grafik 25" descr="Y:\Gruppen\PRIMAS\MASCIL\Work_packages\WP1_Management\IPR_Foreground_Publications_ECAS\CSSA Lizenz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05" y="4802332"/>
            <a:ext cx="1411148" cy="49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383821" y="4802332"/>
            <a:ext cx="661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project (grant no. 2016-1-DE01-KA203-002910</a:t>
            </a:r>
            <a:r>
              <a:rPr lang="en-GB" sz="160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 </a:t>
            </a:r>
            <a:r>
              <a:rPr lang="en-GB" sz="160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2016-2019,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lead contributions by Romero-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Ariza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M., Quesada, A. &amp; Abril, A. M. University of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Jaén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Jaén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Spain. </a:t>
            </a:r>
            <a:endParaRPr lang="en-GB" sz="1600" dirty="0" smtClean="0">
              <a:solidFill>
                <a:srgbClr val="34698C"/>
              </a:solidFill>
              <a:latin typeface="Avenir Book" charset="0"/>
              <a:ea typeface="Calibri" charset="0"/>
              <a:cs typeface="Times New Roman" charset="0"/>
            </a:endParaRPr>
          </a:p>
          <a:p>
            <a:pPr algn="just"/>
            <a:r>
              <a:rPr lang="de-DE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CC-BY-NC-SA 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4.0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license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granted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(find explicit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terms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of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use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at: </a:t>
            </a:r>
            <a:endParaRPr lang="de-DE" sz="1600" dirty="0" smtClean="0">
              <a:solidFill>
                <a:srgbClr val="34698C"/>
              </a:solidFill>
              <a:latin typeface="Avenir Book" charset="0"/>
              <a:ea typeface="Calibri" charset="0"/>
              <a:cs typeface="Times New Roman" charset="0"/>
            </a:endParaRPr>
          </a:p>
          <a:p>
            <a:pPr algn="just"/>
            <a:r>
              <a:rPr lang="de-DE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https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://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creativecommons.org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licenses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by-nc-sa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/4.0/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deed.en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</a:t>
            </a:r>
            <a:r>
              <a:rPr lang="es-ES_tradnl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39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00016"/>
            <a:ext cx="8229600" cy="647794"/>
          </a:xfrm>
        </p:spPr>
        <p:txBody>
          <a:bodyPr/>
          <a:lstStyle/>
          <a:p>
            <a:r>
              <a:rPr lang="en-GB" dirty="0"/>
              <a:t>Task I: Experiencing SSI as reflective learners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275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5" name="Marcador de contenido 14"/>
          <p:cNvSpPr>
            <a:spLocks noGrp="1"/>
          </p:cNvSpPr>
          <p:nvPr>
            <p:ph idx="1"/>
          </p:nvPr>
        </p:nvSpPr>
        <p:spPr>
          <a:xfrm>
            <a:off x="1021608" y="2196040"/>
            <a:ext cx="8229600" cy="4525963"/>
          </a:xfrm>
        </p:spPr>
        <p:txBody>
          <a:bodyPr/>
          <a:lstStyle/>
          <a:p>
            <a:r>
              <a:rPr lang="en-GB" dirty="0"/>
              <a:t>1.1 Introduction</a:t>
            </a:r>
          </a:p>
          <a:p>
            <a:r>
              <a:rPr lang="en-GB" dirty="0"/>
              <a:t>1.2 Immersion task</a:t>
            </a:r>
          </a:p>
          <a:p>
            <a:r>
              <a:rPr lang="en-GB" dirty="0"/>
              <a:t>1.3 Reconsidering positions after inquiry</a:t>
            </a:r>
          </a:p>
          <a:p>
            <a:r>
              <a:rPr lang="en-GB" dirty="0"/>
              <a:t>1.4 Active listening</a:t>
            </a:r>
          </a:p>
          <a:p>
            <a:r>
              <a:rPr lang="en-GB" dirty="0"/>
              <a:t>1.5 Reflecting on learning</a:t>
            </a:r>
          </a:p>
        </p:txBody>
      </p:sp>
    </p:spTree>
    <p:extLst>
      <p:ext uri="{BB962C8B-B14F-4D97-AF65-F5344CB8AC3E}">
        <p14:creationId xmlns:p14="http://schemas.microsoft.com/office/powerpoint/2010/main" val="140415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246"/>
            <a:ext cx="8229600" cy="647794"/>
          </a:xfrm>
        </p:spPr>
        <p:txBody>
          <a:bodyPr/>
          <a:lstStyle/>
          <a:p>
            <a:r>
              <a:rPr lang="es-ES_tradnl" dirty="0"/>
              <a:t>Module </a:t>
            </a:r>
            <a:r>
              <a:rPr lang="es-ES_tradnl" dirty="0" err="1"/>
              <a:t>overview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SOCIO-SCIENTIFIC ISSUES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61395414"/>
              </p:ext>
            </p:extLst>
          </p:nvPr>
        </p:nvGraphicFramePr>
        <p:xfrm>
          <a:off x="319194" y="2377342"/>
          <a:ext cx="8491645" cy="384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313480" y="1290893"/>
            <a:ext cx="447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venir Book"/>
                <a:cs typeface="Avenir Book"/>
              </a:rPr>
              <a:t>Generating an atmosphere of respect and mutual appreciation:</a:t>
            </a:r>
          </a:p>
          <a:p>
            <a:pPr algn="ctr"/>
            <a:r>
              <a:rPr lang="en-GB" sz="1200" b="1" dirty="0">
                <a:latin typeface="Avenir Book"/>
                <a:cs typeface="Avenir Book"/>
              </a:rPr>
              <a:t>Background activity</a:t>
            </a:r>
            <a:r>
              <a:rPr lang="en-GB" sz="1200" dirty="0">
                <a:latin typeface="Avenir Book"/>
                <a:cs typeface="Avenir Book"/>
              </a:rPr>
              <a:t>: Knowing each other (20 min).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9944" y="2056797"/>
            <a:ext cx="1558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venir Book"/>
                <a:cs typeface="Avenir Book"/>
              </a:rPr>
              <a:t>Task I</a:t>
            </a:r>
          </a:p>
          <a:p>
            <a:r>
              <a:rPr lang="en-GB" sz="1200" dirty="0">
                <a:latin typeface="Avenir Book"/>
                <a:cs typeface="Avenir Book"/>
              </a:rPr>
              <a:t>Teachers as learners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37965" y="2056797"/>
            <a:ext cx="167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venir Book"/>
                <a:cs typeface="Avenir Book"/>
              </a:rPr>
              <a:t>Task II</a:t>
            </a:r>
          </a:p>
          <a:p>
            <a:r>
              <a:rPr lang="en-GB" sz="1200" dirty="0">
                <a:latin typeface="Avenir Book"/>
                <a:cs typeface="Avenir Book"/>
              </a:rPr>
              <a:t>Teachers as designers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07920" y="2040639"/>
            <a:ext cx="253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venir Book"/>
                <a:cs typeface="Avenir Book"/>
              </a:rPr>
              <a:t>Task III</a:t>
            </a:r>
          </a:p>
          <a:p>
            <a:r>
              <a:rPr lang="en-GB" sz="1200" dirty="0">
                <a:latin typeface="Avenir Book"/>
                <a:cs typeface="Avenir Book"/>
              </a:rPr>
              <a:t>Teachers as reflective practitioners</a:t>
            </a:r>
          </a:p>
        </p:txBody>
      </p:sp>
    </p:spTree>
    <p:extLst>
      <p:ext uri="{BB962C8B-B14F-4D97-AF65-F5344CB8AC3E}">
        <p14:creationId xmlns:p14="http://schemas.microsoft.com/office/powerpoint/2010/main" val="85503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90697"/>
            <a:ext cx="8229600" cy="647794"/>
          </a:xfrm>
        </p:spPr>
        <p:txBody>
          <a:bodyPr/>
          <a:lstStyle/>
          <a:p>
            <a:r>
              <a:rPr lang="en-GB" dirty="0"/>
              <a:t>I.1. Introduction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8366" y="2001674"/>
            <a:ext cx="7491378" cy="277964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What is culture?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Beliefs, symbols, meanings, customs, and behaviours shared by a social group.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Not always equivalent to language boundaries or national borders.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A complex society exists of partial cultures that are not static but change over time and influence each other.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5772150" y="88367"/>
            <a:ext cx="2647951" cy="365125"/>
          </a:xfrm>
        </p:spPr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1320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88" y="1010081"/>
            <a:ext cx="481330" cy="475615"/>
          </a:xfrm>
          <a:prstGeom prst="rect">
            <a:avLst/>
          </a:prstGeom>
          <a:noFill/>
        </p:spPr>
      </p:pic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16" y="1010081"/>
            <a:ext cx="514350" cy="508000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A6F2FB8-D666-4E40-8069-74E210D00304}"/>
              </a:ext>
            </a:extLst>
          </p:cNvPr>
          <p:cNvSpPr txBox="1"/>
          <p:nvPr/>
        </p:nvSpPr>
        <p:spPr>
          <a:xfrm>
            <a:off x="6995940" y="5046945"/>
            <a:ext cx="1483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(OECD, 2010).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50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752"/>
            <a:ext cx="8229600" cy="647794"/>
          </a:xfrm>
        </p:spPr>
        <p:txBody>
          <a:bodyPr/>
          <a:lstStyle/>
          <a:p>
            <a:r>
              <a:rPr lang="en-GB" dirty="0"/>
              <a:t>I.1. Introduction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150" y="1340660"/>
            <a:ext cx="7491378" cy="45259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Culture’s influence on learning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Impact on the interpretation of the world and the construction of meanings.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Impact on individuals’ values and dispositions towards a particular theme or topic.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Need to: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Identify different cultural meanings and perspectives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Promote an atmosphere of respect and acceptance of cultural differences.</a:t>
            </a:r>
            <a:endParaRPr lang="es-ES" dirty="0"/>
          </a:p>
          <a:p>
            <a:pPr lvl="1" algn="just"/>
            <a:r>
              <a:rPr lang="en-GB" sz="2000" dirty="0"/>
              <a:t>SSI provides powerful scenarios for the constructive exploration of differences perspectives.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4930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39" y="371103"/>
            <a:ext cx="481330" cy="475615"/>
          </a:xfrm>
          <a:prstGeom prst="rect">
            <a:avLst/>
          </a:prstGeom>
          <a:noFill/>
        </p:spPr>
      </p:pic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4" y="354398"/>
            <a:ext cx="514350" cy="5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60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00016"/>
            <a:ext cx="8229600" cy="647794"/>
          </a:xfrm>
        </p:spPr>
        <p:txBody>
          <a:bodyPr/>
          <a:lstStyle/>
          <a:p>
            <a:r>
              <a:rPr lang="en-GB"/>
              <a:t>I.1. Introduction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150" y="2310143"/>
            <a:ext cx="7491378" cy="45259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b="1"/>
              <a:t>What are Socio-Scientific Issues (SSI)</a:t>
            </a:r>
          </a:p>
          <a:p>
            <a:pPr lvl="1" algn="just"/>
            <a:r>
              <a:rPr lang="en-GB" sz="2000" b="1"/>
              <a:t>Socio-Scientific Issues </a:t>
            </a:r>
            <a:r>
              <a:rPr lang="en-GB" sz="2000"/>
              <a:t>are related to science and technology in nowadays societies and usually entail controversy due to the social, ethical and environmental implication of some scientific and technological advances. </a:t>
            </a:r>
            <a:endParaRPr lang="en-GB" sz="2000" b="1"/>
          </a:p>
          <a:p>
            <a:pPr lvl="1" algn="just"/>
            <a:endParaRPr lang="en-GB" sz="200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86" y="1153300"/>
            <a:ext cx="481330" cy="475615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2978628" y="1275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4" y="1136595"/>
            <a:ext cx="514350" cy="5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89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51368"/>
            <a:ext cx="880830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Why are SSI interesting?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</a:t>
            </a:r>
            <a:r>
              <a:rPr lang="en-US" sz="2000" dirty="0"/>
              <a:t>They have the potential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Trigger students’ engagement with the topic and the need to express opinions, thus enhancing communication and learning.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Provide powerful opportunities to develop a better understanding of science and its applications and implications.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8628" y="1275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932213"/>
            <a:ext cx="8229600" cy="647794"/>
          </a:xfrm>
        </p:spPr>
        <p:txBody>
          <a:bodyPr/>
          <a:lstStyle/>
          <a:p>
            <a:r>
              <a:rPr lang="en-US" dirty="0"/>
              <a:t>1.1 Introduction</a:t>
            </a:r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86" y="1041941"/>
            <a:ext cx="481330" cy="475615"/>
          </a:xfrm>
          <a:prstGeom prst="rect">
            <a:avLst/>
          </a:prstGeom>
          <a:noFill/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4" y="1025236"/>
            <a:ext cx="514350" cy="5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73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0813"/>
            <a:ext cx="8808302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Why are SSI interesting?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	</a:t>
            </a:r>
            <a:r>
              <a:rPr lang="en-US" sz="2000" dirty="0"/>
              <a:t>They have the potential to: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Bring a pedagogical approach based on argumentation and the consideration of diverse perspectives (scientific, social, ethical, moral, cultural, economical, environmental).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Promote argumentation skills and critical thinking.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Require a classroom atmosphere of democratic deliberation and respect, which is of special value in culturally diverse classrooms</a:t>
            </a:r>
          </a:p>
          <a:p>
            <a:pPr marL="914400" lvl="1" indent="-457200">
              <a:buFont typeface="+mj-lt"/>
              <a:buAutoNum type="arabicPeriod" startAt="3"/>
            </a:pPr>
            <a:endParaRPr lang="en-US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C023B"/>
                </a:solidFill>
              </a:rPr>
              <a:t>SOCIO-SCIENTIFIC ISSUES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805214"/>
            <a:ext cx="8229600" cy="647794"/>
          </a:xfrm>
        </p:spPr>
        <p:txBody>
          <a:bodyPr/>
          <a:lstStyle/>
          <a:p>
            <a:r>
              <a:rPr lang="en-US" dirty="0"/>
              <a:t>1.1 Introduction</a:t>
            </a:r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86" y="914942"/>
            <a:ext cx="481330" cy="475615"/>
          </a:xfrm>
          <a:prstGeom prst="rect">
            <a:avLst/>
          </a:prstGeom>
          <a:noFill/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4" y="898237"/>
            <a:ext cx="514350" cy="5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12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</TotalTime>
  <Words>1275</Words>
  <Application>Microsoft Macintosh PowerPoint</Application>
  <PresentationFormat>Presentación en pantalla (4:3)</PresentationFormat>
  <Paragraphs>237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Avenir Book</vt:lpstr>
      <vt:lpstr>Calibri</vt:lpstr>
      <vt:lpstr>Lucida Grande</vt:lpstr>
      <vt:lpstr>Times New Roman</vt:lpstr>
      <vt:lpstr>Wingdings</vt:lpstr>
      <vt:lpstr>Arial</vt:lpstr>
      <vt:lpstr>Office-Design</vt:lpstr>
      <vt:lpstr>Documento</vt:lpstr>
      <vt:lpstr>SOCIO-SCIENTIFIC ISSUES</vt:lpstr>
      <vt:lpstr>Background activity: Knowing each other </vt:lpstr>
      <vt:lpstr>Task I: Experiencing SSI as reflective learners</vt:lpstr>
      <vt:lpstr>Module overview</vt:lpstr>
      <vt:lpstr>I.1. Introduction</vt:lpstr>
      <vt:lpstr>I.1. Introduction</vt:lpstr>
      <vt:lpstr>I.1. Introduction</vt:lpstr>
      <vt:lpstr>1.1 Introduction</vt:lpstr>
      <vt:lpstr>1.1 Introduction</vt:lpstr>
      <vt:lpstr>1.2 Immersion</vt:lpstr>
      <vt:lpstr>1.2 Immersion</vt:lpstr>
      <vt:lpstr>1.3 Reconsidering previous position after inquiring</vt:lpstr>
      <vt:lpstr>I.3 Reconsidering previous position after inquiring</vt:lpstr>
      <vt:lpstr>1.4 Active listening</vt:lpstr>
      <vt:lpstr>1.5 Reflecting on what can be learnt</vt:lpstr>
      <vt:lpstr>1.5 Reflecting on what can be learnt</vt:lpstr>
      <vt:lpstr>Task II: Designing SSI as teachers</vt:lpstr>
      <vt:lpstr>2.1 Engaging students</vt:lpstr>
      <vt:lpstr>2.2 Mapping the controversy and scaffolding</vt:lpstr>
      <vt:lpstr>2.3 Encouraging action taking</vt:lpstr>
      <vt:lpstr>2.4 Mapping curriculum</vt:lpstr>
      <vt:lpstr>2.5 Defining assessment criteria</vt:lpstr>
      <vt:lpstr>Task III: Discussing and improving activities as reflective practitioners</vt:lpstr>
      <vt:lpstr>3.1 Presenting your SSI-based educational intervention </vt:lpstr>
      <vt:lpstr>3.2 Improving the design according to quality criteria</vt:lpstr>
      <vt:lpstr>Table 1: Quality criteria for the designed of SSI-base classroom activities</vt:lpstr>
      <vt:lpstr>Presentación de PowerPoint</vt:lpstr>
    </vt:vector>
  </TitlesOfParts>
  <Manager>IncluSMe (antquesa)</Manager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Socio-Scientific Issues</dc:title>
  <dc:subject>Module 4 Presentation</dc:subject>
  <dc:creator>InclusMe project. Lead contribution: Romero-Ariza, M., Quesada, A. &amp; Abril, A. M. University of Jaén, Jaén, Spain.</dc:creator>
  <cp:keywords/>
  <dc:description/>
  <cp:lastModifiedBy>Shsk</cp:lastModifiedBy>
  <cp:revision>156</cp:revision>
  <dcterms:created xsi:type="dcterms:W3CDTF">2017-02-28T10:46:16Z</dcterms:created>
  <dcterms:modified xsi:type="dcterms:W3CDTF">2019-08-03T10:27:36Z</dcterms:modified>
  <cp:category/>
</cp:coreProperties>
</file>