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7" r:id="rId2"/>
    <p:sldId id="299" r:id="rId3"/>
    <p:sldId id="294" r:id="rId4"/>
    <p:sldId id="281" r:id="rId5"/>
    <p:sldId id="280" r:id="rId6"/>
    <p:sldId id="311" r:id="rId7"/>
    <p:sldId id="295" r:id="rId8"/>
    <p:sldId id="312" r:id="rId9"/>
    <p:sldId id="314" r:id="rId10"/>
    <p:sldId id="315" r:id="rId11"/>
    <p:sldId id="313" r:id="rId12"/>
    <p:sldId id="316" r:id="rId13"/>
    <p:sldId id="317" r:id="rId14"/>
    <p:sldId id="318" r:id="rId1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051"/>
    <a:srgbClr val="C1D260"/>
    <a:srgbClr val="CC023B"/>
    <a:srgbClr val="4C5F7E"/>
    <a:srgbClr val="3B4C6A"/>
    <a:srgbClr val="002369"/>
    <a:srgbClr val="001470"/>
    <a:srgbClr val="BE002D"/>
    <a:srgbClr val="B4C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4" autoAdjust="0"/>
    <p:restoredTop sz="89144" autoAdjust="0"/>
  </p:normalViewPr>
  <p:slideViewPr>
    <p:cSldViewPr snapToGrid="0" snapToObjects="1" showGuides="1">
      <p:cViewPr varScale="1">
        <p:scale>
          <a:sx n="71" d="100"/>
          <a:sy n="71" d="100"/>
        </p:scale>
        <p:origin x="1400" y="176"/>
      </p:cViewPr>
      <p:guideLst>
        <p:guide orient="horz" pos="2205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1" d="100"/>
          <a:sy n="101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12E3-6E8D-B74B-A314-4616D5A79846}" type="datetimeFigureOut">
              <a:rPr lang="de-DE" smtClean="0"/>
              <a:t>03.08.19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FC96-1CB5-7641-9934-75B343D839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5981-0A6E-DC4F-9DC9-F24078E0FA09}" type="datetimeFigureOut">
              <a:rPr lang="de-DE" smtClean="0"/>
              <a:t>03.08.19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BD4E-16D0-5348-910F-B34FEBD0AA0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47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77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82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711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435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4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31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5835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60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 smtClean="0"/>
              <a:t>MASTERTITELFORMAT BEARBEITEN</a:t>
            </a:r>
            <a:endParaRPr lang="en-AU" noProof="0" dirty="0"/>
          </a:p>
        </p:txBody>
      </p:sp>
      <p:sp>
        <p:nvSpPr>
          <p:cNvPr id="5" name="Rechteck 10"/>
          <p:cNvSpPr/>
          <p:nvPr userDrawn="1"/>
        </p:nvSpPr>
        <p:spPr>
          <a:xfrm flipV="1">
            <a:off x="736600" y="3674746"/>
            <a:ext cx="768708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 smtClean="0"/>
              <a:t>Master-</a:t>
            </a:r>
            <a:r>
              <a:rPr lang="en-AU" noProof="0" dirty="0" err="1" smtClean="0"/>
              <a:t>Untertitelformat</a:t>
            </a:r>
            <a:r>
              <a:rPr lang="en-AU" noProof="0" dirty="0" smtClean="0"/>
              <a:t> </a:t>
            </a:r>
            <a:r>
              <a:rPr lang="en-AU" noProof="0" dirty="0" err="1" smtClean="0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867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 smtClean="0"/>
              <a:t>Title Main Sections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r>
              <a:rPr lang="en-US" noProof="0" dirty="0" smtClean="0"/>
              <a:t> with li</a:t>
            </a:r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1383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and Text withou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 smtClean="0"/>
              <a:t>Title Main Sections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just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748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/Example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 algn="just"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 smtClean="0"/>
              <a:t>Activity/Example number: Title of  Activity/Example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714505"/>
            <a:ext cx="8229600" cy="4357684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r>
              <a:rPr lang="en-US" noProof="0" dirty="0" smtClean="0"/>
              <a:t> with li</a:t>
            </a:r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84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010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9228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1438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51438"/>
            <a:ext cx="5111750" cy="53747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18923"/>
            <a:ext cx="3008313" cy="41072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481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2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 smtClean="0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35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emf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 rotWithShape="1">
          <a:blip r:embed="rId10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b="10531"/>
          <a:stretch/>
        </p:blipFill>
        <p:spPr>
          <a:xfrm>
            <a:off x="-1" y="1417638"/>
            <a:ext cx="5140767" cy="544036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 smtClean="0"/>
              <a:t>Mastertitelformat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 smtClean="0"/>
              <a:t>Mastertextformat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487771" y="6087873"/>
            <a:ext cx="1227604" cy="6336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454466" y="6675756"/>
            <a:ext cx="5040000" cy="4571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26000" y="6675756"/>
            <a:ext cx="190800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6" y="6100572"/>
            <a:ext cx="1329884" cy="5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04785" y="55317"/>
            <a:ext cx="58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_tradnl" sz="1200" dirty="0" smtClean="0"/>
              <a:t>|  </a:t>
            </a:r>
            <a:fld id="{9DD0088F-7E4A-9C4B-9ED2-72FAF1293163}" type="slidenum">
              <a:rPr lang="es-ES_tradnl" smtClean="0"/>
              <a:pPr/>
              <a:t>‹Nr.›</a:t>
            </a:fld>
            <a:endParaRPr lang="es-ES_tradnl" dirty="0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>
          <a:xfrm>
            <a:off x="5772150" y="55318"/>
            <a:ext cx="264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" dirty="0" smtClean="0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pic>
        <p:nvPicPr>
          <p:cNvPr id="29" name="Bild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0" y="6374367"/>
            <a:ext cx="1807900" cy="193903"/>
          </a:xfrm>
          <a:prstGeom prst="rect">
            <a:avLst/>
          </a:prstGeom>
        </p:spPr>
      </p:pic>
      <p:pic>
        <p:nvPicPr>
          <p:cNvPr id="12" name="Bild 5" descr="eu_flag_co_funded_pos_[rgb]_lef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6" y="6400800"/>
            <a:ext cx="781909" cy="18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1" r:id="rId4"/>
    <p:sldLayoutId id="2147483652" r:id="rId5"/>
    <p:sldLayoutId id="2147483653" r:id="rId6"/>
    <p:sldLayoutId id="2147483656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C5F7E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2D"/>
        </a:buClr>
        <a:buFont typeface="Arial"/>
        <a:buChar char="•"/>
        <a:defRPr sz="28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4CB4D"/>
        </a:buClr>
        <a:buFont typeface="Arial"/>
        <a:buChar char="•"/>
        <a:defRPr sz="24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470"/>
        </a:buClr>
        <a:buFont typeface="Arial"/>
        <a:buChar char="•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2000" kern="1200">
          <a:solidFill>
            <a:schemeClr val="tx1"/>
          </a:solidFill>
          <a:latin typeface="Avenir Book" charset="0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dirty="0"/>
              <a:t>DIFFERENT PERSPECTIVES ON CURRENT ECOLOGICAL </a:t>
            </a:r>
            <a:r>
              <a:rPr lang="es-ES_tradnl" dirty="0" smtClean="0"/>
              <a:t>PROBLEMS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/>
              <a:t>Initial teacher education of prospective mathematics and science teachers</a:t>
            </a:r>
            <a:endParaRPr lang="es-ES_tradn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4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of session II. – Immersion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de-DE" dirty="0" smtClean="0"/>
          </a:p>
          <a:p>
            <a:pPr lvl="1"/>
            <a:r>
              <a:rPr lang="en-GB" dirty="0" smtClean="0"/>
              <a:t>Activity 2.3 “Singing water” or water in songs</a:t>
            </a:r>
          </a:p>
          <a:p>
            <a:pPr lvl="2"/>
            <a:r>
              <a:rPr lang="en-GB" dirty="0" smtClean="0"/>
              <a:t>Identification of natural (science elements) and social (cultural elements) and </a:t>
            </a:r>
            <a:r>
              <a:rPr lang="en-US" dirty="0" smtClean="0"/>
              <a:t>ecological </a:t>
            </a:r>
            <a:r>
              <a:rPr lang="en-US" dirty="0"/>
              <a:t>(global ecological elements) contexts of the </a:t>
            </a:r>
            <a:r>
              <a:rPr lang="cs-CZ" dirty="0" smtClean="0"/>
              <a:t>song (</a:t>
            </a:r>
            <a:r>
              <a:rPr lang="en-US" dirty="0" smtClean="0"/>
              <a:t>text </a:t>
            </a:r>
            <a:r>
              <a:rPr lang="en-US" dirty="0"/>
              <a:t>and </a:t>
            </a:r>
            <a:r>
              <a:rPr lang="en-US" dirty="0" smtClean="0"/>
              <a:t>melody</a:t>
            </a:r>
            <a:r>
              <a:rPr lang="cs-CZ" dirty="0" smtClean="0"/>
              <a:t>)</a:t>
            </a:r>
            <a:endParaRPr lang="de-DE" dirty="0"/>
          </a:p>
          <a:p>
            <a:pPr lvl="1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10</a:t>
            </a:fld>
            <a:endParaRPr lang="es-ES_tradnl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057" y="3456418"/>
            <a:ext cx="3947885" cy="2525851"/>
          </a:xfrm>
          <a:prstGeom prst="rect">
            <a:avLst/>
          </a:prstGeom>
        </p:spPr>
      </p:pic>
      <p:sp>
        <p:nvSpPr>
          <p:cNvPr id="8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202649" y="55317"/>
            <a:ext cx="4196444" cy="365125"/>
          </a:xfrm>
        </p:spPr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DIFFERENT PERSPECTIVES ON CURRENT </a:t>
            </a:r>
            <a:r>
              <a:rPr lang="es-ES_tradnl" dirty="0" smtClean="0">
                <a:solidFill>
                  <a:srgbClr val="FF0000"/>
                </a:solidFill>
              </a:rPr>
              <a:t>ECOLICAL PROBLEMS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Structure of session III. – Application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de-DE" dirty="0" smtClean="0"/>
          </a:p>
          <a:p>
            <a:pPr lvl="1"/>
            <a:r>
              <a:rPr lang="en-GB" dirty="0" smtClean="0"/>
              <a:t>Activity 3.1 Water in numbers</a:t>
            </a:r>
          </a:p>
          <a:p>
            <a:pPr lvl="2"/>
            <a:r>
              <a:rPr lang="en-GB" dirty="0" smtClean="0"/>
              <a:t>Analysing of different „numbers“ about water, „water footprints“ </a:t>
            </a:r>
          </a:p>
          <a:p>
            <a:pPr lvl="1"/>
            <a:r>
              <a:rPr lang="en-GB" dirty="0" smtClean="0"/>
              <a:t>Activity 3.2 Water storage and transportation</a:t>
            </a:r>
          </a:p>
          <a:p>
            <a:pPr lvl="2"/>
            <a:r>
              <a:rPr lang="en-GB" dirty="0" smtClean="0"/>
              <a:t>water storage (water dams and tanks, water supply etc.) and water transportation (channels, pipelines, aqueducts, water mills etc.)</a:t>
            </a:r>
          </a:p>
          <a:p>
            <a:pPr lvl="1"/>
            <a:r>
              <a:rPr lang="en-GB" dirty="0" smtClean="0"/>
              <a:t>Activity 3.3 Drinking water in different contexts</a:t>
            </a:r>
          </a:p>
          <a:p>
            <a:pPr lvl="2"/>
            <a:r>
              <a:rPr lang="en-GB" dirty="0" smtClean="0"/>
              <a:t>cleaning water for drinking (mechanical, physical, chemical and biological ways)</a:t>
            </a:r>
          </a:p>
          <a:p>
            <a:pPr lvl="2"/>
            <a:r>
              <a:rPr lang="en-GB" dirty="0" smtClean="0"/>
              <a:t>drinking water in history and nowadays and in future</a:t>
            </a:r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11</a:t>
            </a:fld>
            <a:endParaRPr lang="es-ES_tradnl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340" y="633412"/>
            <a:ext cx="1905000" cy="1628775"/>
          </a:xfrm>
          <a:prstGeom prst="rect">
            <a:avLst/>
          </a:prstGeom>
        </p:spPr>
      </p:pic>
      <p:sp>
        <p:nvSpPr>
          <p:cNvPr id="9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202649" y="55317"/>
            <a:ext cx="4196444" cy="365125"/>
          </a:xfrm>
        </p:spPr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DIFFERENT PERSPECTIVES ON CURRENT </a:t>
            </a:r>
            <a:r>
              <a:rPr lang="es-ES_tradnl" dirty="0" smtClean="0">
                <a:solidFill>
                  <a:srgbClr val="FF0000"/>
                </a:solidFill>
              </a:rPr>
              <a:t>ECOLICAL PROBLEMS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54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Structure of session III. – Application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de-DE" dirty="0" smtClean="0"/>
          </a:p>
          <a:p>
            <a:pPr lvl="1"/>
            <a:r>
              <a:rPr lang="en-GB" dirty="0" smtClean="0"/>
              <a:t>Activity 3.4 Water in simple experiments</a:t>
            </a:r>
          </a:p>
          <a:p>
            <a:pPr lvl="2"/>
            <a:r>
              <a:rPr lang="en-GB" dirty="0" smtClean="0"/>
              <a:t>To propose, to realise and to interpret experiments with water</a:t>
            </a:r>
          </a:p>
          <a:p>
            <a:pPr lvl="2"/>
            <a:r>
              <a:rPr lang="en-GB" b="1" dirty="0"/>
              <a:t>Water as not simple and extraordinary chemical compound</a:t>
            </a:r>
            <a:r>
              <a:rPr lang="en-GB" dirty="0"/>
              <a:t> (water surface, water density, water as solution, water paradoxes – density/temperature, coherency etc.)</a:t>
            </a:r>
          </a:p>
          <a:p>
            <a:pPr lvl="2"/>
            <a:r>
              <a:rPr lang="en-GB" b="1" dirty="0"/>
              <a:t>Water as one of the ancient elements</a:t>
            </a:r>
            <a:r>
              <a:rPr lang="en-GB" dirty="0"/>
              <a:t> (water place on quadrants with fire, air and earth)</a:t>
            </a:r>
            <a:endParaRPr lang="en-GB" sz="1600" dirty="0"/>
          </a:p>
          <a:p>
            <a:pPr lvl="2"/>
            <a:r>
              <a:rPr lang="en-GB" b="1" dirty="0" smtClean="0"/>
              <a:t>Water cleaning</a:t>
            </a:r>
            <a:r>
              <a:rPr lang="en-GB" dirty="0" smtClean="0"/>
              <a:t> (separation methods like filtration, crystallization; making of sand filter etc.)   </a:t>
            </a:r>
            <a:endParaRPr lang="en-GB" sz="1600" dirty="0" smtClean="0"/>
          </a:p>
          <a:p>
            <a:pPr lvl="2"/>
            <a:r>
              <a:rPr lang="en-GB" b="1" dirty="0" smtClean="0"/>
              <a:t>Water as power</a:t>
            </a:r>
            <a:r>
              <a:rPr lang="en-GB" dirty="0" smtClean="0"/>
              <a:t> (experiments with turbines, water pumps, water conservation etc.)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12</a:t>
            </a:fld>
            <a:endParaRPr lang="es-ES_tradnl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57" y="633412"/>
            <a:ext cx="1905000" cy="1628775"/>
          </a:xfrm>
          <a:prstGeom prst="rect">
            <a:avLst/>
          </a:prstGeom>
        </p:spPr>
      </p:pic>
      <p:sp>
        <p:nvSpPr>
          <p:cNvPr id="8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202649" y="11774"/>
            <a:ext cx="4196444" cy="365125"/>
          </a:xfrm>
        </p:spPr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DIFFERENT PERSPECTIVES ON CURRENT </a:t>
            </a:r>
            <a:r>
              <a:rPr lang="es-ES_tradnl" dirty="0" smtClean="0">
                <a:solidFill>
                  <a:srgbClr val="FF0000"/>
                </a:solidFill>
              </a:rPr>
              <a:t>ECOLICAL PROBLEMS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4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Evaluation and next steps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endParaRPr lang="de-DE" dirty="0"/>
          </a:p>
          <a:p>
            <a:pPr>
              <a:buFont typeface="Arial" charset="0"/>
              <a:buChar char="•"/>
            </a:pPr>
            <a:r>
              <a:rPr lang="en-GB" dirty="0" smtClean="0"/>
              <a:t>What conclusions do you draw about the water like one example of environmental problems in culture-related or intercultural contexts (in science and mathematics education)? </a:t>
            </a:r>
          </a:p>
          <a:p>
            <a:r>
              <a:rPr lang="en-GB" dirty="0" smtClean="0"/>
              <a:t>How will you use what you learned in this module in your teaching practice?</a:t>
            </a:r>
          </a:p>
          <a:p>
            <a:r>
              <a:rPr lang="en-GB" dirty="0" smtClean="0"/>
              <a:t>Could you transfer your experience and knowledge to next examples of environmental problems (energy sources, diversity etc.)?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13</a:t>
            </a:fld>
            <a:endParaRPr lang="es-ES_tradnl" dirty="0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202649" y="11774"/>
            <a:ext cx="4196444" cy="365125"/>
          </a:xfrm>
        </p:spPr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DIFFERENT PERSPECTIVES ON CURRENT </a:t>
            </a:r>
            <a:r>
              <a:rPr lang="es-ES_tradnl" dirty="0" smtClean="0">
                <a:solidFill>
                  <a:srgbClr val="FF0000"/>
                </a:solidFill>
              </a:rPr>
              <a:t>ECOLICAL PROBLEMS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0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83822" y="677200"/>
            <a:ext cx="83763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This presentation is 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based on the work within the project Intercultural learning in mathematics and science </a:t>
            </a:r>
            <a:r>
              <a:rPr lang="en-US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initial teacher education 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(</a:t>
            </a:r>
            <a:r>
              <a:rPr lang="en-US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lang="en-US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).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Coordination: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Prof.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Dr.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Katja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Maaß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International Centre for STEM Education (ICSE) at the University of Education Freiburg, Germany. Partners: University of Nicosia, Cyprus; University of Hradec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Králové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Czech Republic; University of Jaen, Spain; National and 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Kapodistrian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University of Athens, Greece; Vilnius University, Lithuania; University of Malta, Malta; Utrecht University, Netherlands; Norwegian University of Science and Technology, Norway; Jönköping University, Sweden; Constantine the Philosopher University, Slovakia.</a:t>
            </a:r>
            <a:endParaRPr lang="es-ES_tradnl" sz="1600" dirty="0"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n-US" sz="1600" dirty="0">
                <a:solidFill>
                  <a:srgbClr val="25487B"/>
                </a:solidFill>
                <a:latin typeface="Avenir Book" charset="0"/>
                <a:ea typeface="Calibri" charset="0"/>
                <a:cs typeface="Times New Roman" charset="0"/>
              </a:rPr>
              <a:t> </a:t>
            </a:r>
            <a:endParaRPr lang="es-ES_tradnl" sz="1600" dirty="0">
              <a:solidFill>
                <a:srgbClr val="25487B"/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algn="just">
              <a:spcAft>
                <a:spcPts val="0"/>
              </a:spcAft>
            </a:pP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The project Intercultural learning in mathematics and science </a:t>
            </a:r>
            <a:r>
              <a:rPr lang="en-GB" sz="160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initial teacher education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(</a:t>
            </a:r>
            <a:r>
              <a:rPr lang="en-GB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) has received co-funding by the Erasmus+ programme of the European Union under grant no. 2016-1-DE01-KA203-002910. Neither the European Union/European Commission nor the project's national funding agency DAAD are responsible for the content or liable for any losses or damage resulting of the use of these resources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.</a:t>
            </a:r>
            <a:endParaRPr lang="es-ES_tradnl" sz="1600" dirty="0">
              <a:solidFill>
                <a:srgbClr val="34698C"/>
              </a:solidFill>
              <a:latin typeface="Avenir Book" charset="0"/>
              <a:ea typeface="Calibri" charset="0"/>
              <a:cs typeface="Times New Roman" charset="0"/>
            </a:endParaRPr>
          </a:p>
        </p:txBody>
      </p:sp>
      <p:pic>
        <p:nvPicPr>
          <p:cNvPr id="9" name="Grafik 25" descr="Y:\Gruppen\PRIMAS\MASCIL\Work_packages\WP1_Management\IPR_Foreground_Publications_ECAS\CSSA Lizenz_Logo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78" y="4638699"/>
            <a:ext cx="1411148" cy="49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383822" y="4638699"/>
            <a:ext cx="6489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err="1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IncluSMe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project (grant no. 2016-1-DE01-KA203-002910) 2016-2019, lead contributions by </a:t>
            </a:r>
            <a:r>
              <a:rPr lang="cs-CZ" sz="1600" dirty="0" err="1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Bilek</a:t>
            </a:r>
            <a:r>
              <a:rPr lang="cs-CZ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M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.</a:t>
            </a:r>
            <a:r>
              <a:rPr lang="cs-CZ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&amp; </a:t>
            </a:r>
            <a:r>
              <a:rPr lang="cs-CZ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Machkova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</a:t>
            </a:r>
            <a:r>
              <a:rPr lang="cs-CZ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V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.</a:t>
            </a:r>
            <a:r>
              <a:rPr lang="cs-CZ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University 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of </a:t>
            </a:r>
            <a:r>
              <a:rPr lang="cs-CZ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Hradec </a:t>
            </a:r>
            <a:r>
              <a:rPr lang="cs-CZ" sz="1600" dirty="0" err="1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Kralove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</a:t>
            </a:r>
            <a:r>
              <a:rPr lang="cs-CZ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Hradec </a:t>
            </a:r>
            <a:r>
              <a:rPr lang="cs-CZ" sz="1600" dirty="0" err="1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Kralove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, </a:t>
            </a:r>
            <a:r>
              <a:rPr lang="cs-CZ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Czech Republic</a:t>
            </a:r>
            <a:r>
              <a:rPr lang="en-GB" sz="1600" dirty="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. </a:t>
            </a:r>
          </a:p>
          <a:p>
            <a:pPr algn="just"/>
            <a:r>
              <a:rPr lang="de-DE" sz="1600" smtClean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CC-BY-NC-SA 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4.0 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license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granted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(find explicit 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terms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of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use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at: https://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creativecommons.org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/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licenses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/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by-nc-sa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/4.0/</a:t>
            </a:r>
            <a:r>
              <a:rPr lang="de-DE" sz="1600" dirty="0" err="1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deed.en</a:t>
            </a:r>
            <a:r>
              <a:rPr lang="de-DE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)</a:t>
            </a:r>
            <a:r>
              <a:rPr lang="en-GB" sz="1600" dirty="0">
                <a:solidFill>
                  <a:srgbClr val="34698C"/>
                </a:solidFill>
                <a:latin typeface="Avenir Book" charset="0"/>
                <a:ea typeface="Calibri" charset="0"/>
                <a:cs typeface="Times New Roman" charset="0"/>
              </a:rPr>
              <a:t> </a:t>
            </a:r>
            <a:endParaRPr lang="es-ES_tradnl" sz="1600" dirty="0">
              <a:solidFill>
                <a:srgbClr val="34698C"/>
              </a:solidFill>
              <a:latin typeface="Avenir Book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972457"/>
            <a:ext cx="7772400" cy="2627993"/>
          </a:xfrm>
        </p:spPr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cs-CZ" dirty="0" smtClean="0"/>
              <a:t>he</a:t>
            </a:r>
            <a:r>
              <a:rPr lang="en-US" dirty="0" smtClean="0"/>
              <a:t> WATER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cs-CZ" dirty="0" smtClean="0"/>
              <a:t>O</a:t>
            </a:r>
            <a:r>
              <a:rPr lang="en-US" dirty="0"/>
              <a:t>NE CONCRETE EXAMPLE CONCERNING INTERCULTURAL ASPECTS OF ECOLOGICAL PROBLEMS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74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The Water in (inter)cultural perspectives on the mathematics and science subjects themselves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 smtClean="0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372268" y="1853217"/>
            <a:ext cx="8399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cs-CZ" sz="2400" dirty="0">
                <a:solidFill>
                  <a:srgbClr val="FFC000"/>
                </a:solidFill>
              </a:rPr>
              <a:t>Spirituality – Rarity – Utility – Necessity - Insufficiency  </a:t>
            </a:r>
          </a:p>
        </p:txBody>
      </p:sp>
      <p:pic>
        <p:nvPicPr>
          <p:cNvPr id="12" name="Picture 2" descr="http://waterdiplomacy.org/site/wp-content/uploads/2014/02/WaterNetworksRGB-w1900p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30" y="2474385"/>
            <a:ext cx="6818538" cy="331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223658" y="21697"/>
            <a:ext cx="4196444" cy="365125"/>
          </a:xfrm>
        </p:spPr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DIFFERENT PERSPECTIVES ON CURRENT ECOLOGICAL </a:t>
            </a:r>
            <a:r>
              <a:rPr lang="es-ES_tradnl" dirty="0" smtClean="0">
                <a:solidFill>
                  <a:srgbClr val="FF0000"/>
                </a:solidFill>
              </a:rPr>
              <a:t>PROBLEMS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1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3549"/>
            <a:ext cx="8229600" cy="647794"/>
          </a:xfrm>
        </p:spPr>
        <p:txBody>
          <a:bodyPr/>
          <a:lstStyle/>
          <a:p>
            <a:r>
              <a:rPr lang="en-GB" dirty="0" smtClean="0"/>
              <a:t>Structure of the module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Three sessions </a:t>
            </a:r>
            <a:r>
              <a:rPr lang="en-GB" sz="2400" dirty="0" smtClean="0"/>
              <a:t>(270 – 360 min + 90 min homework)</a:t>
            </a:r>
          </a:p>
          <a:p>
            <a:pPr lvl="1"/>
            <a:r>
              <a:rPr lang="en-GB" dirty="0" smtClean="0"/>
              <a:t>Introduction (90 min)</a:t>
            </a:r>
          </a:p>
          <a:p>
            <a:pPr lvl="2"/>
            <a:r>
              <a:rPr lang="en-GB" dirty="0" smtClean="0"/>
              <a:t>Two activities á 45 min</a:t>
            </a:r>
          </a:p>
          <a:p>
            <a:pPr lvl="1"/>
            <a:r>
              <a:rPr lang="en-GB" dirty="0" smtClean="0"/>
              <a:t>Immersion (60 – 90 min + 90 min homework)</a:t>
            </a:r>
          </a:p>
          <a:p>
            <a:pPr lvl="2"/>
            <a:r>
              <a:rPr lang="en-GB" dirty="0" smtClean="0"/>
              <a:t>Three activities á 30 min (+ 90 min homework) </a:t>
            </a:r>
          </a:p>
          <a:p>
            <a:pPr lvl="2"/>
            <a:r>
              <a:rPr lang="en-GB" dirty="0" smtClean="0"/>
              <a:t>Can be elected only two activities á 30 or 45 min (+ 90 min homework)</a:t>
            </a:r>
          </a:p>
          <a:p>
            <a:pPr lvl="1"/>
            <a:r>
              <a:rPr lang="en-GB" dirty="0" smtClean="0"/>
              <a:t>Application (120 – 180 min)</a:t>
            </a:r>
          </a:p>
          <a:p>
            <a:pPr lvl="2"/>
            <a:r>
              <a:rPr lang="en-GB" dirty="0" smtClean="0"/>
              <a:t>Three activities á 30 min (can be elected one activity)</a:t>
            </a:r>
          </a:p>
          <a:p>
            <a:pPr lvl="2"/>
            <a:r>
              <a:rPr lang="en-GB" dirty="0" smtClean="0"/>
              <a:t>One experimental activity 90 min </a:t>
            </a:r>
          </a:p>
          <a:p>
            <a:pPr lvl="1"/>
            <a:endParaRPr lang="en-GB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4</a:t>
            </a:fld>
            <a:endParaRPr lang="es-ES_tradnl" dirty="0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202649" y="55317"/>
            <a:ext cx="4196444" cy="365125"/>
          </a:xfrm>
        </p:spPr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DIFFERENT PERSPECTIVES ON CURRENT </a:t>
            </a:r>
            <a:r>
              <a:rPr lang="es-ES_tradnl" dirty="0" smtClean="0">
                <a:solidFill>
                  <a:srgbClr val="FF0000"/>
                </a:solidFill>
              </a:rPr>
              <a:t>ECOLICAL PROBLEMS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3548"/>
            <a:ext cx="8229600" cy="647794"/>
          </a:xfrm>
        </p:spPr>
        <p:txBody>
          <a:bodyPr/>
          <a:lstStyle/>
          <a:p>
            <a:r>
              <a:rPr lang="en-GB" dirty="0" smtClean="0"/>
              <a:t>Types of Activities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Working with information sources</a:t>
            </a:r>
          </a:p>
          <a:p>
            <a:pPr lvl="0"/>
            <a:r>
              <a:rPr lang="en-GB" dirty="0" smtClean="0"/>
              <a:t>Brainstorming and brain writing activities</a:t>
            </a:r>
          </a:p>
          <a:p>
            <a:pPr lvl="0"/>
            <a:r>
              <a:rPr lang="en-GB" dirty="0" smtClean="0"/>
              <a:t>Story telling as support of intercultural communication</a:t>
            </a:r>
          </a:p>
          <a:p>
            <a:r>
              <a:rPr lang="en-GB" dirty="0" smtClean="0"/>
              <a:t>Experimental activities as evidence based (science) communication</a:t>
            </a:r>
            <a:endParaRPr lang="en-GB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5</a:t>
            </a:fld>
            <a:endParaRPr lang="es-ES_tradnl" dirty="0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202649" y="55317"/>
            <a:ext cx="4196444" cy="365125"/>
          </a:xfrm>
        </p:spPr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DIFFERENT PERSPECTIVES ON CURRENT </a:t>
            </a:r>
            <a:r>
              <a:rPr lang="es-ES_tradnl" dirty="0" smtClean="0">
                <a:solidFill>
                  <a:srgbClr val="FF0000"/>
                </a:solidFill>
              </a:rPr>
              <a:t>ECOLICAL PROBLEMS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44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43548"/>
            <a:ext cx="8229600" cy="647794"/>
          </a:xfrm>
        </p:spPr>
        <p:txBody>
          <a:bodyPr/>
          <a:lstStyle/>
          <a:p>
            <a:r>
              <a:rPr lang="en-GB" dirty="0" smtClean="0"/>
              <a:t>Learning Outcomes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 smtClean="0"/>
              <a:t>To </a:t>
            </a:r>
            <a:r>
              <a:rPr lang="en-US" dirty="0"/>
              <a:t>create a safe classroom atmosphere supporting communication and argumentation.</a:t>
            </a:r>
            <a:endParaRPr lang="cs-CZ" dirty="0"/>
          </a:p>
          <a:p>
            <a:pPr lvl="0"/>
            <a:r>
              <a:rPr lang="en-US" dirty="0"/>
              <a:t>To recognize one of the current ecological topic in different natural, social and cultural contexts.</a:t>
            </a:r>
            <a:endParaRPr lang="cs-CZ" dirty="0"/>
          </a:p>
          <a:p>
            <a:pPr lvl="0"/>
            <a:r>
              <a:rPr lang="en-US" dirty="0"/>
              <a:t>To get familiar with teaching methods which have potential to connect ecological topics to intercultural learning.</a:t>
            </a:r>
            <a:endParaRPr lang="cs-CZ" dirty="0"/>
          </a:p>
          <a:p>
            <a:pPr lvl="0"/>
            <a:r>
              <a:rPr lang="en-US" dirty="0" smtClean="0"/>
              <a:t>To </a:t>
            </a:r>
            <a:r>
              <a:rPr lang="en-US" dirty="0"/>
              <a:t>support of creative thinking without prejudice to different cultures.</a:t>
            </a:r>
            <a:endParaRPr lang="cs-CZ" dirty="0"/>
          </a:p>
          <a:p>
            <a:pPr lvl="0"/>
            <a:r>
              <a:rPr lang="en-US" dirty="0"/>
              <a:t>To connect science and art in learning about global ecological problems.</a:t>
            </a:r>
            <a:endParaRPr lang="cs-CZ" dirty="0"/>
          </a:p>
          <a:p>
            <a:pPr lvl="0"/>
            <a:r>
              <a:rPr lang="en-US" dirty="0" smtClean="0"/>
              <a:t>To </a:t>
            </a:r>
            <a:r>
              <a:rPr lang="en-US" dirty="0"/>
              <a:t>create ability to search relevant data from open access media.</a:t>
            </a:r>
            <a:endParaRPr lang="cs-CZ" dirty="0"/>
          </a:p>
          <a:p>
            <a:pPr lvl="0"/>
            <a:r>
              <a:rPr lang="en-US" dirty="0"/>
              <a:t>To approach from complex point of view to problem solving.</a:t>
            </a:r>
            <a:endParaRPr lang="cs-CZ" dirty="0"/>
          </a:p>
          <a:p>
            <a:r>
              <a:rPr lang="en-US" dirty="0"/>
              <a:t>To use science literacy for understanding of diversity.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6</a:t>
            </a:fld>
            <a:endParaRPr lang="es-ES_tradnl" dirty="0"/>
          </a:p>
        </p:txBody>
      </p:sp>
      <p:sp>
        <p:nvSpPr>
          <p:cNvPr id="6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202649" y="55317"/>
            <a:ext cx="4196444" cy="365125"/>
          </a:xfrm>
        </p:spPr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DIFFERENT PERSPECTIVES ON CURRENT </a:t>
            </a:r>
            <a:r>
              <a:rPr lang="es-ES_tradnl" dirty="0" smtClean="0">
                <a:solidFill>
                  <a:srgbClr val="FF0000"/>
                </a:solidFill>
              </a:rPr>
              <a:t>ECOLICAL PROBLEMS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0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session I. – Introduction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58257"/>
            <a:ext cx="8229600" cy="4525963"/>
          </a:xfrm>
        </p:spPr>
        <p:txBody>
          <a:bodyPr>
            <a:normAutofit/>
          </a:bodyPr>
          <a:lstStyle/>
          <a:p>
            <a:pPr lvl="2"/>
            <a:endParaRPr lang="en-GB" dirty="0" smtClean="0"/>
          </a:p>
          <a:p>
            <a:pPr lvl="1"/>
            <a:r>
              <a:rPr lang="en-GB" dirty="0" smtClean="0"/>
              <a:t>Activity 1.1 Ambience evocation</a:t>
            </a:r>
          </a:p>
          <a:p>
            <a:pPr lvl="2"/>
            <a:r>
              <a:rPr lang="en-GB" dirty="0" smtClean="0"/>
              <a:t>„Warm up“ activity</a:t>
            </a:r>
          </a:p>
          <a:p>
            <a:pPr lvl="2"/>
            <a:r>
              <a:rPr lang="en-GB" dirty="0" smtClean="0"/>
              <a:t>„Free writing“ about different water phenomena </a:t>
            </a:r>
          </a:p>
          <a:p>
            <a:pPr lvl="1"/>
            <a:r>
              <a:rPr lang="en-GB" dirty="0" smtClean="0"/>
              <a:t>Activity 1.2 Mapping the field of interest</a:t>
            </a:r>
          </a:p>
          <a:p>
            <a:pPr lvl="2"/>
            <a:r>
              <a:rPr lang="en-GB" dirty="0" smtClean="0"/>
              <a:t>Brainstorming activity about phenomena „water“</a:t>
            </a:r>
          </a:p>
          <a:p>
            <a:pPr lvl="2"/>
            <a:r>
              <a:rPr lang="en-GB" dirty="0" smtClean="0"/>
              <a:t>Clustering and concept mapping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2"/>
            <a:endParaRPr lang="en-GB" dirty="0" smtClean="0"/>
          </a:p>
          <a:p>
            <a:pPr lvl="2"/>
            <a:endParaRPr lang="en-GB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7</a:t>
            </a:fld>
            <a:endParaRPr lang="es-ES_tradnl" dirty="0"/>
          </a:p>
        </p:txBody>
      </p:sp>
      <p:pic>
        <p:nvPicPr>
          <p:cNvPr id="6" name="Picture 2" descr="Brain-y-obráze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79" y="4425041"/>
            <a:ext cx="2872219" cy="144222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611" y="4412344"/>
            <a:ext cx="2055359" cy="1454917"/>
          </a:xfrm>
          <a:prstGeom prst="rect">
            <a:avLst/>
          </a:prstGeom>
        </p:spPr>
      </p:pic>
      <p:sp>
        <p:nvSpPr>
          <p:cNvPr id="8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202649" y="55317"/>
            <a:ext cx="4196444" cy="365125"/>
          </a:xfrm>
        </p:spPr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DIFFERENT PERSPECTIVES ON CURRENT </a:t>
            </a:r>
            <a:r>
              <a:rPr lang="es-ES_tradnl" dirty="0" smtClean="0">
                <a:solidFill>
                  <a:srgbClr val="FF0000"/>
                </a:solidFill>
              </a:rPr>
              <a:t>ECOLICAL PROBLEMS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session II. – Immersion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de-DE" dirty="0" smtClean="0"/>
          </a:p>
          <a:p>
            <a:pPr lvl="1"/>
            <a:r>
              <a:rPr lang="en-GB" dirty="0" smtClean="0"/>
              <a:t>Activity 2.1 Water as multi contexts phenomenon</a:t>
            </a:r>
          </a:p>
          <a:p>
            <a:pPr lvl="2"/>
            <a:r>
              <a:rPr lang="en-GB" dirty="0" smtClean="0"/>
              <a:t>Contexts related to water: natural-microscopic, natural-macroscopic, economic, political, cultural and mysterious</a:t>
            </a:r>
          </a:p>
          <a:p>
            <a:pPr lvl="2"/>
            <a:r>
              <a:rPr lang="en-GB" dirty="0" smtClean="0"/>
              <a:t>Application of „snow-ball“ method, using of „water-cards“ </a:t>
            </a:r>
          </a:p>
          <a:p>
            <a:pPr lvl="1"/>
            <a:endParaRPr lang="de-DE" dirty="0" smtClean="0"/>
          </a:p>
          <a:p>
            <a:pPr lvl="2"/>
            <a:endParaRPr lang="en-GB" dirty="0" smtClean="0"/>
          </a:p>
          <a:p>
            <a:pPr lvl="2"/>
            <a:endParaRPr lang="de-DE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8</a:t>
            </a:fld>
            <a:endParaRPr lang="es-ES_tradnl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67"/>
          <a:stretch/>
        </p:blipFill>
        <p:spPr>
          <a:xfrm>
            <a:off x="1950811" y="3541485"/>
            <a:ext cx="5145314" cy="24224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202649" y="55317"/>
            <a:ext cx="4196444" cy="365125"/>
          </a:xfrm>
        </p:spPr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DIFFERENT PERSPECTIVES ON CURRENT </a:t>
            </a:r>
            <a:r>
              <a:rPr lang="es-ES_tradnl" dirty="0" smtClean="0">
                <a:solidFill>
                  <a:srgbClr val="FF0000"/>
                </a:solidFill>
              </a:rPr>
              <a:t>ECOLICAL PROBLEMS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7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 of session II. – Immersion 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de-DE" dirty="0" smtClean="0"/>
          </a:p>
          <a:p>
            <a:pPr lvl="1"/>
            <a:r>
              <a:rPr lang="en-GB" dirty="0" smtClean="0"/>
              <a:t>Activity 2.2 Water in legends and myths</a:t>
            </a:r>
          </a:p>
          <a:p>
            <a:pPr lvl="2"/>
            <a:r>
              <a:rPr lang="en-GB" dirty="0" smtClean="0"/>
              <a:t>Water as “main element” of legends and myths</a:t>
            </a:r>
          </a:p>
          <a:p>
            <a:pPr lvl="2"/>
            <a:r>
              <a:rPr lang="en-GB" dirty="0" smtClean="0"/>
              <a:t>Connection with homework</a:t>
            </a:r>
          </a:p>
          <a:p>
            <a:pPr lvl="1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smtClean="0"/>
              <a:t>|  </a:t>
            </a:r>
            <a:fld id="{9DD0088F-7E4A-9C4B-9ED2-72FAF1293163}" type="slidenum">
              <a:rPr lang="es-ES_tradnl" smtClean="0"/>
              <a:pPr/>
              <a:t>9</a:t>
            </a:fld>
            <a:endParaRPr lang="es-ES_tradnl" dirty="0"/>
          </a:p>
        </p:txBody>
      </p:sp>
      <p:pic>
        <p:nvPicPr>
          <p:cNvPr id="6" name="Obrázek 5" descr="http://i292.photobucket.com/albums/mm9/amber102182/posiden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8" b="39280"/>
          <a:stretch/>
        </p:blipFill>
        <p:spPr bwMode="auto">
          <a:xfrm>
            <a:off x="2481262" y="3338286"/>
            <a:ext cx="3571875" cy="262708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4202649" y="55317"/>
            <a:ext cx="4196444" cy="365125"/>
          </a:xfrm>
        </p:spPr>
        <p:txBody>
          <a:bodyPr/>
          <a:lstStyle/>
          <a:p>
            <a:r>
              <a:rPr lang="es-ES_tradnl" dirty="0">
                <a:solidFill>
                  <a:srgbClr val="FF0000"/>
                </a:solidFill>
              </a:rPr>
              <a:t>DIFFERENT PERSPECTIVES ON CURRENT </a:t>
            </a:r>
            <a:r>
              <a:rPr lang="es-ES_tradnl" dirty="0" smtClean="0">
                <a:solidFill>
                  <a:srgbClr val="FF0000"/>
                </a:solidFill>
              </a:rPr>
              <a:t>ECOLICAL PROBLEMS</a:t>
            </a:r>
            <a:endParaRPr lang="es-ES_trad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6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</TotalTime>
  <Words>940</Words>
  <Application>Microsoft Macintosh PowerPoint</Application>
  <PresentationFormat>Presentación en pantalla (4:3)</PresentationFormat>
  <Paragraphs>117</Paragraphs>
  <Slides>14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Avenir Book</vt:lpstr>
      <vt:lpstr>Calibri</vt:lpstr>
      <vt:lpstr>Lucida Grande</vt:lpstr>
      <vt:lpstr>Times New Roman</vt:lpstr>
      <vt:lpstr>Wingdings</vt:lpstr>
      <vt:lpstr>Arial</vt:lpstr>
      <vt:lpstr>Office-Design</vt:lpstr>
      <vt:lpstr>DIFFERENT PERSPECTIVES ON CURRENT ECOLOGICAL PROBLEMS</vt:lpstr>
      <vt:lpstr>The WATER</vt:lpstr>
      <vt:lpstr>The Water in (inter)cultural perspectives on the mathematics and science subjects themselves</vt:lpstr>
      <vt:lpstr>Structure of the module</vt:lpstr>
      <vt:lpstr>Types of Activities</vt:lpstr>
      <vt:lpstr>Learning Outcomes</vt:lpstr>
      <vt:lpstr>Structure of session I. – Introduction </vt:lpstr>
      <vt:lpstr>Structure of session II. – Immersion </vt:lpstr>
      <vt:lpstr>Structure of session II. – Immersion </vt:lpstr>
      <vt:lpstr>Structure of session II. – Immersion </vt:lpstr>
      <vt:lpstr>Structure of session III. – Application </vt:lpstr>
      <vt:lpstr>Structure of session III. – Application </vt:lpstr>
      <vt:lpstr>Evaluation and next steps</vt:lpstr>
      <vt:lpstr>Presentación de PowerPoint</vt:lpstr>
    </vt:vector>
  </TitlesOfParts>
  <Manager>IncluSMe (antquesa)</Manager>
  <Company>Pädagogische Hochschule Freiburg</Company>
  <LinksUpToDate>false</LinksUpToDate>
  <SharedDoc>false</SharedDoc>
  <HyperlinkBase/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 Perspectives on Currect Ecological Problems</dc:title>
  <dc:subject>Module 5 Presentation</dc:subject>
  <dc:creator>IncluSMe project (grant no. 2016-1-DE01-KA203-002910) 2016-2019, lead contributions by Bilek, M. &amp; Machkova, V., University of Hradec Kralove, Hradec Kralove, Czech Republic.  </dc:creator>
  <cp:keywords/>
  <dc:description>Final Version</dc:description>
  <cp:lastModifiedBy>Shsk</cp:lastModifiedBy>
  <cp:revision>97</cp:revision>
  <dcterms:created xsi:type="dcterms:W3CDTF">2017-02-28T10:46:16Z</dcterms:created>
  <dcterms:modified xsi:type="dcterms:W3CDTF">2019-08-03T11:37:15Z</dcterms:modified>
  <cp:category/>
</cp:coreProperties>
</file>