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77" r:id="rId3"/>
    <p:sldId id="281" r:id="rId4"/>
    <p:sldId id="286" r:id="rId5"/>
    <p:sldId id="308" r:id="rId6"/>
    <p:sldId id="292" r:id="rId7"/>
    <p:sldId id="294" r:id="rId8"/>
    <p:sldId id="295" r:id="rId9"/>
    <p:sldId id="296" r:id="rId10"/>
    <p:sldId id="297" r:id="rId11"/>
    <p:sldId id="298" r:id="rId12"/>
    <p:sldId id="302" r:id="rId13"/>
    <p:sldId id="300" r:id="rId14"/>
    <p:sldId id="303" r:id="rId15"/>
    <p:sldId id="309" r:id="rId16"/>
    <p:sldId id="304" r:id="rId17"/>
    <p:sldId id="305" r:id="rId18"/>
    <p:sldId id="301" r:id="rId19"/>
    <p:sldId id="306" r:id="rId20"/>
    <p:sldId id="307" r:id="rId21"/>
    <p:sldId id="310" r:id="rId2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60"/>
    <a:srgbClr val="A0B051"/>
    <a:srgbClr val="CC023B"/>
    <a:srgbClr val="4C5F7E"/>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363" autoAdjust="0"/>
  </p:normalViewPr>
  <p:slideViewPr>
    <p:cSldViewPr snapToGrid="0" snapToObjects="1" showGuides="1">
      <p:cViewPr>
        <p:scale>
          <a:sx n="80" d="100"/>
          <a:sy n="80" d="100"/>
        </p:scale>
        <p:origin x="1160" y="48"/>
      </p:cViewPr>
      <p:guideLst>
        <p:guide orient="horz" pos="2205"/>
        <p:guide pos="288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A012E3-6E8D-B74B-A314-4616D5A79846}" type="datetimeFigureOut">
              <a:rPr lang="de-DE" smtClean="0"/>
              <a:pPr/>
              <a:t>03.08.19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7FC96-1CB5-7641-9934-75B343D83954}" type="slidenum">
              <a:rPr lang="de-DE" smtClean="0"/>
              <a:pPr/>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85981-0A6E-DC4F-9DC9-F24078E0FA09}" type="datetimeFigureOut">
              <a:rPr lang="de-DE" smtClean="0"/>
              <a:pPr/>
              <a:t>03.08.19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BD4E-16D0-5348-910F-B34FEBD0AA0B}" type="slidenum">
              <a:rPr lang="de-DE" smtClean="0"/>
              <a:pPr/>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6</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20</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21</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7</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9</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10</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11</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12</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14</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15</a:t>
            </a:fld>
            <a:endParaRPr lang="de-DE"/>
          </a:p>
        </p:txBody>
      </p:sp>
    </p:spTree>
    <p:extLst>
      <p:ext uri="{BB962C8B-B14F-4D97-AF65-F5344CB8AC3E}">
        <p14:creationId xmlns:p14="http://schemas.microsoft.com/office/powerpoint/2010/main" val="115989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pPr/>
              <a:t>19</a:t>
            </a:fld>
            <a:endParaRPr lang="de-DE"/>
          </a:p>
        </p:txBody>
      </p:sp>
    </p:spTree>
    <p:extLst>
      <p:ext uri="{BB962C8B-B14F-4D97-AF65-F5344CB8AC3E}">
        <p14:creationId xmlns:p14="http://schemas.microsoft.com/office/powerpoint/2010/main" val="115989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3674746"/>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714505"/>
            <a:ext cx="8229600" cy="4357684"/>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51438"/>
            <a:ext cx="3008313" cy="1162050"/>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751438"/>
            <a:ext cx="5111750" cy="537472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18923"/>
            <a:ext cx="3008313" cy="410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452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png"/><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0">
            <a:alphaModFix amt="39000"/>
            <a:extLst>
              <a:ext uri="{28A0092B-C50C-407E-A947-70E740481C1C}">
                <a14:useLocalDpi xmlns:a14="http://schemas.microsoft.com/office/drawing/2010/main" val="0"/>
              </a:ext>
            </a:extLst>
          </a:blip>
          <a:srcRect l="9878" b="10531"/>
          <a:stretch/>
        </p:blipFill>
        <p:spPr>
          <a:xfrm>
            <a:off x="-1" y="1417638"/>
            <a:ext cx="5140767" cy="5440362"/>
          </a:xfrm>
          <a:prstGeom prst="rect">
            <a:avLst/>
          </a:prstGeom>
        </p:spPr>
      </p:pic>
      <p:sp>
        <p:nvSpPr>
          <p:cNvPr id="2" name="Titelplatzhalt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1"/>
          <a:stretch>
            <a:fillRect/>
          </a:stretch>
        </p:blipFill>
        <p:spPr>
          <a:xfrm>
            <a:off x="7487771" y="6087873"/>
            <a:ext cx="1227604" cy="633602"/>
          </a:xfrm>
          <a:prstGeom prst="rect">
            <a:avLst/>
          </a:prstGeom>
        </p:spPr>
      </p:pic>
      <p:sp>
        <p:nvSpPr>
          <p:cNvPr id="9" name="Rechteck 8"/>
          <p:cNvSpPr/>
          <p:nvPr userDrawn="1"/>
        </p:nvSpPr>
        <p:spPr>
          <a:xfrm>
            <a:off x="454466" y="6675756"/>
            <a:ext cx="504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6675756"/>
            <a:ext cx="190800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pic>
        <p:nvPicPr>
          <p:cNvPr id="13"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4466" y="6100572"/>
            <a:ext cx="1329884" cy="5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Marcador de número de diapositiva 22"/>
          <p:cNvSpPr>
            <a:spLocks noGrp="1"/>
          </p:cNvSpPr>
          <p:nvPr>
            <p:ph type="sldNum" sz="quarter" idx="4"/>
          </p:nvPr>
        </p:nvSpPr>
        <p:spPr>
          <a:xfrm>
            <a:off x="8104785" y="55317"/>
            <a:ext cx="588616" cy="365125"/>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0" y="55318"/>
            <a:ext cx="2647951" cy="365125"/>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s-ES" dirty="0">
                <a:solidFill>
                  <a:srgbClr val="CC023B"/>
                </a:solidFill>
              </a:rPr>
              <a:t>INTRODUCTION TO CULTURE AND DIVERSITY</a:t>
            </a:r>
            <a:endParaRPr lang="es-ES_tradnl" dirty="0">
              <a:solidFill>
                <a:srgbClr val="CC023B"/>
              </a:solidFill>
            </a:endParaRP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6374367"/>
            <a:ext cx="1807900" cy="193903"/>
          </a:xfrm>
          <a:prstGeom prst="rect">
            <a:avLst/>
          </a:prstGeom>
        </p:spPr>
      </p:pic>
      <p:pic>
        <p:nvPicPr>
          <p:cNvPr id="12" name="Bild 5" descr="eu_flag_co_funded_pos_[rgb]_lef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2556" y="6400800"/>
            <a:ext cx="781909" cy="180341"/>
          </a:xfrm>
          <a:prstGeom prst="rect">
            <a:avLst/>
          </a:prstGeom>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52" r:id="rId5"/>
    <p:sldLayoutId id="2147483653" r:id="rId6"/>
    <p:sldLayoutId id="2147483656" r:id="rId7"/>
    <p:sldLayoutId id="2147483657" r:id="rId8"/>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Avenir Book" charset="0"/>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Avenir Book" charset="0"/>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Avenir Book" charset="0"/>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2.jpe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QCItldgzw0" TargetMode="External"/><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png"/><Relationship Id="rId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16675"/>
            <a:ext cx="7772400" cy="1470025"/>
          </a:xfrm>
        </p:spPr>
        <p:txBody>
          <a:bodyPr>
            <a:normAutofit fontScale="90000"/>
          </a:bodyPr>
          <a:lstStyle/>
          <a:p>
            <a:r>
              <a:rPr lang="de-DE" dirty="0"/>
              <a:t>PEDAGOGICAL APPROACHES TO MATHEMATICS AND SCIENCE TEACHING IN MULTICULTURAL CLASSROOMS </a:t>
            </a:r>
            <a:endParaRPr lang="en-US" dirty="0"/>
          </a:p>
        </p:txBody>
      </p:sp>
      <p:sp>
        <p:nvSpPr>
          <p:cNvPr id="3" name="Untertitel 2"/>
          <p:cNvSpPr>
            <a:spLocks noGrp="1"/>
          </p:cNvSpPr>
          <p:nvPr>
            <p:ph type="subTitle" idx="1"/>
          </p:nvPr>
        </p:nvSpPr>
        <p:spPr/>
        <p:txBody>
          <a:bodyPr>
            <a:normAutofit/>
          </a:bodyPr>
          <a:lstStyle/>
          <a:p>
            <a:r>
              <a:rPr lang="en-US" i="1" dirty="0"/>
              <a:t>Initial teacher education of prospective mathematics and science teachers</a:t>
            </a:r>
            <a:endParaRPr lang="de-DE" i="1" dirty="0"/>
          </a:p>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134" y="761357"/>
            <a:ext cx="7466605" cy="647794"/>
          </a:xfrm>
        </p:spPr>
        <p:txBody>
          <a:bodyPr>
            <a:normAutofit fontScale="90000"/>
          </a:bodyPr>
          <a:lstStyle/>
          <a:p>
            <a:pPr algn="l"/>
            <a:r>
              <a:rPr lang="de-DE" dirty="0"/>
              <a:t>Activity 2.2: Addressing theoretical issues </a:t>
            </a:r>
            <a:r>
              <a:rPr lang="en-US" dirty="0"/>
              <a:t>concerning multicultural </a:t>
            </a:r>
            <a:r>
              <a:rPr lang="de-DE" dirty="0"/>
              <a:t>mathematics teaching</a:t>
            </a:r>
            <a:endParaRPr lang="en-US" dirty="0"/>
          </a:p>
        </p:txBody>
      </p:sp>
      <p:sp>
        <p:nvSpPr>
          <p:cNvPr id="3" name="Marcador de contenido 2"/>
          <p:cNvSpPr>
            <a:spLocks noGrp="1"/>
          </p:cNvSpPr>
          <p:nvPr>
            <p:ph idx="1"/>
          </p:nvPr>
        </p:nvSpPr>
        <p:spPr>
          <a:xfrm>
            <a:off x="347213" y="1638633"/>
            <a:ext cx="6342925" cy="4624389"/>
          </a:xfrm>
        </p:spPr>
        <p:txBody>
          <a:bodyPr>
            <a:normAutofit fontScale="92500" lnSpcReduction="10000"/>
          </a:bodyPr>
          <a:lstStyle/>
          <a:p>
            <a:r>
              <a:rPr lang="en-US" sz="2400" dirty="0"/>
              <a:t>We provide a text on ‘Giving life to mathematical ideas’</a:t>
            </a:r>
          </a:p>
          <a:p>
            <a:r>
              <a:rPr lang="en-US" sz="2400" dirty="0"/>
              <a:t>Discuss the following issues in your group and then open the discussion to the whole class:</a:t>
            </a:r>
            <a:endParaRPr lang="el-GR" sz="2400" dirty="0"/>
          </a:p>
          <a:p>
            <a:pPr lvl="1"/>
            <a:r>
              <a:rPr lang="en-US" sz="2000" dirty="0"/>
              <a:t>Give one example following the model depicted in Fig. 2.2 concerning the different forms of representation of a mathematical idea.</a:t>
            </a:r>
            <a:endParaRPr lang="el-GR" sz="2000" dirty="0"/>
          </a:p>
          <a:p>
            <a:pPr lvl="1"/>
            <a:r>
              <a:rPr lang="en-US" sz="2000" dirty="0"/>
              <a:t>Name the issues that worry you as a prospective teacher of mathematics when looking at the cartoon in Fig. 2.3.</a:t>
            </a:r>
            <a:endParaRPr lang="el-GR" sz="2000" dirty="0"/>
          </a:p>
          <a:p>
            <a:pPr lvl="1"/>
            <a:r>
              <a:rPr lang="en-US" sz="2000" dirty="0"/>
              <a:t>Discuss about the transitions among the different forms of language depicted in table 1.</a:t>
            </a:r>
            <a:endParaRPr lang="el-GR" sz="2000" dirty="0"/>
          </a:p>
          <a:p>
            <a:pPr lvl="1"/>
            <a:r>
              <a:rPr lang="en-US" sz="2000" dirty="0"/>
              <a:t>Provide your own examples to demonstrate the difference among the everyday, the school and the mathematical forms of language. </a:t>
            </a:r>
            <a:endParaRPr lang="el-GR" sz="2000" dirty="0"/>
          </a:p>
          <a:p>
            <a:endParaRPr lang="en-US" sz="2000" dirty="0"/>
          </a:p>
          <a:p>
            <a:pPr lvl="1"/>
            <a:endParaRPr lang="de-DE" sz="2000" dirty="0"/>
          </a:p>
          <a:p>
            <a:pPr marL="0" indent="0" algn="just">
              <a:buNone/>
            </a:pP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110" y="917686"/>
            <a:ext cx="4699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962" y="887539"/>
            <a:ext cx="514350"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880" y="924036"/>
            <a:ext cx="482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7635520" y="1710193"/>
            <a:ext cx="469265" cy="469265"/>
          </a:xfrm>
          <a:prstGeom prst="rect">
            <a:avLst/>
          </a:prstGeom>
          <a:noFill/>
        </p:spPr>
      </p:pic>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8197137" y="1710194"/>
            <a:ext cx="469265" cy="469265"/>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5033"/>
            <a:ext cx="6603558" cy="647794"/>
          </a:xfrm>
        </p:spPr>
        <p:txBody>
          <a:bodyPr>
            <a:normAutofit fontScale="90000"/>
          </a:bodyPr>
          <a:lstStyle/>
          <a:p>
            <a:pPr algn="l"/>
            <a:r>
              <a:rPr lang="de-DE" dirty="0"/>
              <a:t>Activity 2.3: Addressing theoretical issues </a:t>
            </a:r>
            <a:r>
              <a:rPr lang="en-US" dirty="0"/>
              <a:t>concerning multicultural </a:t>
            </a:r>
            <a:r>
              <a:rPr lang="de-DE" dirty="0"/>
              <a:t>science teaching</a:t>
            </a:r>
            <a:endParaRPr lang="en-US" dirty="0"/>
          </a:p>
        </p:txBody>
      </p:sp>
      <p:sp>
        <p:nvSpPr>
          <p:cNvPr id="3" name="Marcador de contenido 2"/>
          <p:cNvSpPr>
            <a:spLocks noGrp="1"/>
          </p:cNvSpPr>
          <p:nvPr>
            <p:ph idx="1"/>
          </p:nvPr>
        </p:nvSpPr>
        <p:spPr>
          <a:xfrm>
            <a:off x="674308" y="1861268"/>
            <a:ext cx="5706362" cy="2024605"/>
          </a:xfrm>
        </p:spPr>
        <p:txBody>
          <a:bodyPr>
            <a:normAutofit/>
          </a:bodyPr>
          <a:lstStyle/>
          <a:p>
            <a:r>
              <a:rPr lang="en-US" sz="2400" dirty="0"/>
              <a:t>Read an extract from </a:t>
            </a:r>
            <a:r>
              <a:rPr lang="en-US" sz="2400" dirty="0" err="1"/>
              <a:t>Braaten</a:t>
            </a:r>
            <a:r>
              <a:rPr lang="en-US" sz="2400" dirty="0"/>
              <a:t> and </a:t>
            </a:r>
            <a:r>
              <a:rPr lang="en-US" sz="2400" dirty="0" err="1"/>
              <a:t>Sheth</a:t>
            </a:r>
            <a:r>
              <a:rPr lang="en-US" sz="2400" dirty="0"/>
              <a:t> (2017) and produce a text with the main issues (in bullets) addressed in the text relevant to multicultural science teaching.</a:t>
            </a:r>
          </a:p>
          <a:p>
            <a:endParaRPr lang="en-US" sz="2000" dirty="0"/>
          </a:p>
          <a:p>
            <a:pPr lvl="1"/>
            <a:endParaRPr lang="de-DE" sz="2000" dirty="0"/>
          </a:p>
          <a:p>
            <a:pPr marL="0" indent="0" algn="just">
              <a:buNone/>
            </a:pP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pic>
        <p:nvPicPr>
          <p:cNvPr id="8" name="Bild 7" descr="C:\Users\Sophia\AppData\Local\Microsoft\Windows\Temporary Internet Files\Content.Word\3-1_5min_.png.png"/>
          <p:cNvPicPr/>
          <p:nvPr/>
        </p:nvPicPr>
        <p:blipFill>
          <a:blip r:embed="rId3" cstate="print"/>
          <a:stretch>
            <a:fillRect/>
          </a:stretch>
        </p:blipFill>
        <p:spPr bwMode="auto">
          <a:xfrm>
            <a:off x="7682510" y="1531635"/>
            <a:ext cx="485775" cy="47625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7128274" y="809456"/>
            <a:ext cx="469265" cy="469265"/>
          </a:xfrm>
          <a:prstGeom prst="rect">
            <a:avLst/>
          </a:prstGeom>
          <a:noFill/>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7682510" y="809580"/>
            <a:ext cx="422275" cy="463247"/>
          </a:xfrm>
          <a:prstGeom prst="rect">
            <a:avLst/>
          </a:prstGeom>
          <a:noFill/>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9436" y="805604"/>
            <a:ext cx="481330" cy="457200"/>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109"/>
            <a:ext cx="8229600" cy="647794"/>
          </a:xfrm>
        </p:spPr>
        <p:txBody>
          <a:bodyPr>
            <a:normAutofit fontScale="90000"/>
          </a:bodyPr>
          <a:lstStyle/>
          <a:p>
            <a:r>
              <a:rPr lang="de-DE" dirty="0"/>
              <a:t>Activity 2.4: Readings from relevant research literature (Individual homework) </a:t>
            </a:r>
            <a:endParaRPr lang="en-US" dirty="0"/>
          </a:p>
        </p:txBody>
      </p:sp>
      <p:sp>
        <p:nvSpPr>
          <p:cNvPr id="3" name="Marcador de contenido 2"/>
          <p:cNvSpPr>
            <a:spLocks noGrp="1"/>
          </p:cNvSpPr>
          <p:nvPr>
            <p:ph idx="1"/>
          </p:nvPr>
        </p:nvSpPr>
        <p:spPr>
          <a:xfrm>
            <a:off x="929299" y="1365240"/>
            <a:ext cx="4405529" cy="3226008"/>
          </a:xfrm>
        </p:spPr>
        <p:txBody>
          <a:bodyPr>
            <a:normAutofit fontScale="92500" lnSpcReduction="20000"/>
          </a:bodyPr>
          <a:lstStyle/>
          <a:p>
            <a:r>
              <a:rPr lang="en-US" sz="2000" dirty="0"/>
              <a:t>You are given a framework that describes what the teacher needs to take into account when teaching in multicultural and multilingual contexts (Fig. 2.3) and three extracts all taken from research papers. </a:t>
            </a:r>
          </a:p>
          <a:p>
            <a:r>
              <a:rPr lang="en-US" sz="2000" dirty="0"/>
              <a:t>Read the extracts and identify issues related to the framework concerning classroom practices in multicultural and multilingual contexts. </a:t>
            </a: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pic>
        <p:nvPicPr>
          <p:cNvPr id="12" name="Picture 11"/>
          <p:cNvPicPr/>
          <p:nvPr/>
        </p:nvPicPr>
        <p:blipFill>
          <a:blip r:embed="rId3"/>
          <a:srcRect/>
          <a:stretch>
            <a:fillRect/>
          </a:stretch>
        </p:blipFill>
        <p:spPr bwMode="auto">
          <a:xfrm>
            <a:off x="5405791" y="1732880"/>
            <a:ext cx="2534857" cy="2280213"/>
          </a:xfrm>
          <a:prstGeom prst="rect">
            <a:avLst/>
          </a:prstGeom>
          <a:noFill/>
          <a:ln w="9525">
            <a:noFill/>
            <a:miter lim="800000"/>
            <a:headEnd/>
            <a:tailEnd/>
          </a:ln>
        </p:spPr>
      </p:pic>
      <p:sp>
        <p:nvSpPr>
          <p:cNvPr id="14" name="Marcador de contenido 2"/>
          <p:cNvSpPr txBox="1">
            <a:spLocks/>
          </p:cNvSpPr>
          <p:nvPr/>
        </p:nvSpPr>
        <p:spPr>
          <a:xfrm>
            <a:off x="988085" y="4368587"/>
            <a:ext cx="5022604" cy="1652190"/>
          </a:xfrm>
          <a:prstGeom prst="rect">
            <a:avLst/>
          </a:prstGeom>
        </p:spPr>
        <p:txBody>
          <a:bodyPr vert="horz" lIns="91440" tIns="45720" rIns="91440" bIns="45720" rtlCol="0">
            <a:normAutofit fontScale="85000" lnSpcReduction="20000"/>
          </a:bodyPr>
          <a:lstStyle/>
          <a:p>
            <a:pPr marL="342900" marR="0" lvl="0" indent="-342900" fontAlgn="auto">
              <a:spcBef>
                <a:spcPct val="20000"/>
              </a:spcBef>
              <a:spcAft>
                <a:spcPts val="0"/>
              </a:spcAft>
              <a:buClr>
                <a:srgbClr val="BE002D"/>
              </a:buClr>
              <a:buSzTx/>
              <a:buFont typeface="Arial"/>
              <a:buChar char="•"/>
              <a:tabLst/>
              <a:defRPr/>
            </a:pPr>
            <a:r>
              <a:rPr lang="en-US" sz="2200" dirty="0">
                <a:latin typeface="Avenir Book" charset="0"/>
                <a:ea typeface="Avenir Book" charset="0"/>
                <a:cs typeface="Avenir Book" charset="0"/>
              </a:rPr>
              <a:t>Write a short text (500 words) describing how you would take into account these issues while teaching in a multicultural and multilingual classroom and prepare two slides to communicate your ideas in the teacher education course. </a:t>
            </a:r>
          </a:p>
          <a:p>
            <a:pPr marL="742950" marR="0" lvl="1" indent="-285750" algn="l" defTabSz="457200" rtl="0" eaLnBrk="1" fontAlgn="auto" latinLnBrk="0" hangingPunct="1">
              <a:lnSpc>
                <a:spcPct val="100000"/>
              </a:lnSpc>
              <a:spcBef>
                <a:spcPct val="20000"/>
              </a:spcBef>
              <a:spcAft>
                <a:spcPts val="0"/>
              </a:spcAft>
              <a:buClr>
                <a:srgbClr val="B4CB4D"/>
              </a:buClr>
              <a:buSzTx/>
              <a:buFont typeface="Arial"/>
              <a:buChar char="•"/>
              <a:tabLst/>
              <a:defRPr/>
            </a:pPr>
            <a:endParaRPr kumimoji="0" lang="de-DE" sz="16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a:p>
            <a:pPr marL="742950" marR="0" lvl="1" indent="-285750" algn="l" defTabSz="457200" rtl="0" eaLnBrk="1" fontAlgn="auto" latinLnBrk="0" hangingPunct="1">
              <a:lnSpc>
                <a:spcPct val="100000"/>
              </a:lnSpc>
              <a:spcBef>
                <a:spcPct val="20000"/>
              </a:spcBef>
              <a:spcAft>
                <a:spcPts val="0"/>
              </a:spcAft>
              <a:buClr>
                <a:srgbClr val="B4CB4D"/>
              </a:buClr>
              <a:buSzTx/>
              <a:buFont typeface="Arial"/>
              <a:buChar char="•"/>
              <a:tabLst/>
              <a:defRPr/>
            </a:pPr>
            <a:endParaRPr kumimoji="0" lang="de-DE" sz="16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a:p>
            <a:pPr marL="742950" marR="0" lvl="1" indent="-285750" algn="l" defTabSz="457200" rtl="0" eaLnBrk="1" fontAlgn="auto" latinLnBrk="0" hangingPunct="1">
              <a:lnSpc>
                <a:spcPct val="100000"/>
              </a:lnSpc>
              <a:spcBef>
                <a:spcPct val="20000"/>
              </a:spcBef>
              <a:spcAft>
                <a:spcPts val="0"/>
              </a:spcAft>
              <a:buClr>
                <a:srgbClr val="B4CB4D"/>
              </a:buClr>
              <a:buSzTx/>
              <a:buFont typeface="Arial"/>
              <a:buChar char="•"/>
              <a:tabLst/>
              <a:defRPr/>
            </a:pPr>
            <a:endParaRPr kumimoji="0" lang="de-DE" sz="20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pic>
        <p:nvPicPr>
          <p:cNvPr id="11" name="Imagen 116" descr="/Users/antquearm/Desktop/IncluSMe icons/Icons as JPEG/3-5a.jpg"/>
          <p:cNvPicPr/>
          <p:nvPr/>
        </p:nvPicPr>
        <p:blipFill>
          <a:blip r:embed="rId4">
            <a:extLst>
              <a:ext uri="{28A0092B-C50C-407E-A947-70E740481C1C}">
                <a14:useLocalDpi xmlns:a14="http://schemas.microsoft.com/office/drawing/2010/main" val="0"/>
              </a:ext>
            </a:extLst>
          </a:blip>
          <a:srcRect/>
          <a:stretch>
            <a:fillRect/>
          </a:stretch>
        </p:blipFill>
        <p:spPr bwMode="auto">
          <a:xfrm>
            <a:off x="7870785" y="889903"/>
            <a:ext cx="468000" cy="46800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982" y="867998"/>
            <a:ext cx="518160" cy="511810"/>
          </a:xfrm>
          <a:prstGeom prst="rect">
            <a:avLst/>
          </a:prstGeom>
          <a:noFill/>
        </p:spPr>
      </p:pic>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6203954" y="908486"/>
            <a:ext cx="469265" cy="469265"/>
          </a:xfrm>
          <a:prstGeom prst="rect">
            <a:avLst/>
          </a:prstGeom>
          <a:noFill/>
        </p:spPr>
      </p:pic>
      <p:pic>
        <p:nvPicPr>
          <p:cNvPr id="16" name="Picture 15"/>
          <p:cNvPicPr/>
          <p:nvPr/>
        </p:nvPicPr>
        <p:blipFill>
          <a:blip r:embed="rId7">
            <a:extLst>
              <a:ext uri="{28A0092B-C50C-407E-A947-70E740481C1C}">
                <a14:useLocalDpi xmlns:a14="http://schemas.microsoft.com/office/drawing/2010/main" val="0"/>
              </a:ext>
            </a:extLst>
          </a:blip>
          <a:srcRect/>
          <a:stretch>
            <a:fillRect/>
          </a:stretch>
        </p:blipFill>
        <p:spPr bwMode="auto">
          <a:xfrm>
            <a:off x="6761259" y="902661"/>
            <a:ext cx="487680" cy="487680"/>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068432"/>
            <a:ext cx="7772400" cy="1470025"/>
          </a:xfrm>
        </p:spPr>
        <p:txBody>
          <a:bodyPr>
            <a:normAutofit fontScale="90000"/>
          </a:bodyPr>
          <a:lstStyle/>
          <a:p>
            <a:r>
              <a:rPr lang="en-US" dirty="0"/>
              <a:t>III. DESIGNING MATHEMATICS AND SCIENCE TEACHING FOR MULTICULTURAL AND MULTILINGUAL CLASSROOMS</a:t>
            </a:r>
          </a:p>
        </p:txBody>
      </p:sp>
    </p:spTree>
    <p:extLst>
      <p:ext uri="{BB962C8B-B14F-4D97-AF65-F5344CB8AC3E}">
        <p14:creationId xmlns:p14="http://schemas.microsoft.com/office/powerpoint/2010/main" val="180369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625033"/>
            <a:ext cx="8400553" cy="647794"/>
          </a:xfrm>
        </p:spPr>
        <p:txBody>
          <a:bodyPr>
            <a:normAutofit/>
          </a:bodyPr>
          <a:lstStyle/>
          <a:p>
            <a:r>
              <a:rPr lang="de-DE" dirty="0"/>
              <a:t>Activity 3.1: Reporting on the activity 2.4</a:t>
            </a:r>
            <a:endParaRPr lang="en-US" dirty="0"/>
          </a:p>
        </p:txBody>
      </p:sp>
      <p:sp>
        <p:nvSpPr>
          <p:cNvPr id="3" name="Marcador de contenido 2"/>
          <p:cNvSpPr>
            <a:spLocks noGrp="1"/>
          </p:cNvSpPr>
          <p:nvPr>
            <p:ph idx="1"/>
          </p:nvPr>
        </p:nvSpPr>
        <p:spPr>
          <a:xfrm>
            <a:off x="1405009" y="1447801"/>
            <a:ext cx="4845299" cy="1659480"/>
          </a:xfrm>
        </p:spPr>
        <p:txBody>
          <a:bodyPr>
            <a:normAutofit/>
          </a:bodyPr>
          <a:lstStyle/>
          <a:p>
            <a:endParaRPr lang="en-US" sz="2000" dirty="0"/>
          </a:p>
          <a:p>
            <a:pPr lvl="1"/>
            <a:r>
              <a:rPr lang="en-US" sz="2000" dirty="0"/>
              <a:t>Present your slides from the homework in the class and share ideas with your peers</a:t>
            </a:r>
            <a:r>
              <a:rPr lang="en-US" sz="2000" b="1" dirty="0"/>
              <a:t>. </a:t>
            </a: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7" name="Marcador de contenido 2"/>
          <p:cNvSpPr txBox="1">
            <a:spLocks/>
          </p:cNvSpPr>
          <p:nvPr/>
        </p:nvSpPr>
        <p:spPr>
          <a:xfrm>
            <a:off x="2180534" y="1556273"/>
            <a:ext cx="6239567" cy="1551007"/>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pic>
        <p:nvPicPr>
          <p:cNvPr id="10" name="Bild 7" descr="C:\Users\Sophia\AppData\Local\Microsoft\Windows\Temporary Internet Files\Content.Word\3-1_5min_.png.png"/>
          <p:cNvPicPr/>
          <p:nvPr/>
        </p:nvPicPr>
        <p:blipFill>
          <a:blip r:embed="rId3" cstate="print"/>
          <a:stretch>
            <a:fillRect/>
          </a:stretch>
        </p:blipFill>
        <p:spPr bwMode="auto">
          <a:xfrm>
            <a:off x="7789762" y="1447801"/>
            <a:ext cx="485775" cy="476250"/>
          </a:xfrm>
          <a:prstGeom prst="rect">
            <a:avLst/>
          </a:prstGeom>
          <a:noFill/>
          <a:ln w="9525">
            <a:noFill/>
            <a:miter lim="800000"/>
            <a:headEnd/>
            <a:tailEnd/>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7555129" y="721512"/>
            <a:ext cx="469265" cy="469265"/>
          </a:xfrm>
          <a:prstGeom prst="rect">
            <a:avLst/>
          </a:prstGeom>
          <a:noFill/>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8104785" y="741832"/>
            <a:ext cx="448945" cy="448945"/>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5033"/>
            <a:ext cx="8229600" cy="647794"/>
          </a:xfrm>
        </p:spPr>
        <p:txBody>
          <a:bodyPr>
            <a:normAutofit fontScale="90000"/>
          </a:bodyPr>
          <a:lstStyle/>
          <a:p>
            <a:r>
              <a:rPr lang="de-DE" dirty="0"/>
              <a:t>Activity 3.2: </a:t>
            </a:r>
            <a:r>
              <a:rPr lang="en-US" dirty="0"/>
              <a:t>Observing and analyzing video clips from multicultural and multilingual classrooms</a:t>
            </a:r>
          </a:p>
        </p:txBody>
      </p:sp>
      <p:sp>
        <p:nvSpPr>
          <p:cNvPr id="3" name="Marcador de contenido 2"/>
          <p:cNvSpPr>
            <a:spLocks noGrp="1"/>
          </p:cNvSpPr>
          <p:nvPr>
            <p:ph idx="1"/>
          </p:nvPr>
        </p:nvSpPr>
        <p:spPr>
          <a:xfrm>
            <a:off x="567128" y="2003400"/>
            <a:ext cx="6267450" cy="2719086"/>
          </a:xfrm>
        </p:spPr>
        <p:txBody>
          <a:bodyPr>
            <a:normAutofit/>
          </a:bodyPr>
          <a:lstStyle/>
          <a:p>
            <a:r>
              <a:rPr lang="en-US" sz="2000" dirty="0"/>
              <a:t>Observe the following video and identify one critical incident related to culturally responsive teaching. On the basis of your prior readings interpret this incident and propose how you would handle the situation. Discuss in the classroom your ideas.</a:t>
            </a:r>
            <a:endParaRPr lang="el-GR" sz="2000" dirty="0"/>
          </a:p>
          <a:p>
            <a:r>
              <a:rPr lang="en-US" sz="2000" u="sng" dirty="0">
                <a:hlinkClick r:id="rId3"/>
              </a:rPr>
              <a:t>https://www.youtube.com/watch?v=nQCItldgzw0</a:t>
            </a:r>
            <a:endParaRPr lang="el-GR" sz="2000" dirty="0"/>
          </a:p>
          <a:p>
            <a:endParaRPr lang="en-US" sz="2000"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7" name="Marcador de contenido 2"/>
          <p:cNvSpPr txBox="1">
            <a:spLocks/>
          </p:cNvSpPr>
          <p:nvPr/>
        </p:nvSpPr>
        <p:spPr>
          <a:xfrm>
            <a:off x="2180534" y="1556273"/>
            <a:ext cx="6239567" cy="1551007"/>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pic>
        <p:nvPicPr>
          <p:cNvPr id="10" name="Imagen 96" descr="/Users/antquearm/Desktop/IncluSMe icons/Icons as JPEG/3-4a.jpg"/>
          <p:cNvPicPr/>
          <p:nvPr/>
        </p:nvPicPr>
        <p:blipFill>
          <a:blip r:embed="rId4">
            <a:extLst>
              <a:ext uri="{28A0092B-C50C-407E-A947-70E740481C1C}">
                <a14:useLocalDpi xmlns:a14="http://schemas.microsoft.com/office/drawing/2010/main" val="0"/>
              </a:ext>
            </a:extLst>
          </a:blip>
          <a:srcRect/>
          <a:stretch>
            <a:fillRect/>
          </a:stretch>
        </p:blipFill>
        <p:spPr bwMode="auto">
          <a:xfrm>
            <a:off x="8104785" y="1650251"/>
            <a:ext cx="468000" cy="468000"/>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7751997" y="972320"/>
            <a:ext cx="494030" cy="487680"/>
          </a:xfrm>
          <a:prstGeom prst="rect">
            <a:avLst/>
          </a:prstGeom>
          <a:noFill/>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8320970" y="990735"/>
            <a:ext cx="469265" cy="469265"/>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3.3: Designing a culturally responsive mathematics teaching </a:t>
            </a:r>
          </a:p>
        </p:txBody>
      </p:sp>
      <p:sp>
        <p:nvSpPr>
          <p:cNvPr id="3" name="Content Placeholder 2"/>
          <p:cNvSpPr>
            <a:spLocks noGrp="1"/>
          </p:cNvSpPr>
          <p:nvPr>
            <p:ph idx="1"/>
          </p:nvPr>
        </p:nvSpPr>
        <p:spPr>
          <a:xfrm>
            <a:off x="648180" y="1910301"/>
            <a:ext cx="7096389" cy="4525963"/>
          </a:xfrm>
        </p:spPr>
        <p:txBody>
          <a:bodyPr>
            <a:normAutofit/>
          </a:bodyPr>
          <a:lstStyle/>
          <a:p>
            <a:r>
              <a:rPr lang="en-US" sz="2300" dirty="0"/>
              <a:t>You are given a text about how to design a culturally responsive lesson and examples of culturally responsive tasks (Smile, 1993). </a:t>
            </a:r>
          </a:p>
          <a:p>
            <a:r>
              <a:rPr lang="en-US" sz="2300" dirty="0"/>
              <a:t>Based on the text and the two suggested tasks work in groups of 2-3 to address: In which ways these tasks can facilitate mathematics learning in a class with students of different cultural and language background; Which classroom practices you could adopt in relation to (a) classroom interaction and communication and (b) the mathematics content at hand in the two tasks.</a:t>
            </a:r>
          </a:p>
          <a:p>
            <a:endParaRPr lang="en-US" dirty="0"/>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16</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4102734" y="1144780"/>
            <a:ext cx="469265" cy="469265"/>
          </a:xfrm>
          <a:prstGeom prst="rect">
            <a:avLst/>
          </a:prstGeom>
          <a:noFill/>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662750" y="1144780"/>
            <a:ext cx="486410" cy="480695"/>
          </a:xfrm>
          <a:prstGeom prst="rect">
            <a:avLst/>
          </a:prstGeom>
          <a:noFill/>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8203" y="1156845"/>
            <a:ext cx="481330" cy="457200"/>
          </a:xfrm>
          <a:prstGeom prst="rect">
            <a:avLst/>
          </a:prstGeom>
          <a:noFill/>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6430479" y="1156845"/>
            <a:ext cx="481330" cy="481330"/>
          </a:xfrm>
          <a:prstGeom prst="rect">
            <a:avLst/>
          </a:prstGeom>
          <a:noFill/>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6959516" y="1156845"/>
            <a:ext cx="481330" cy="4813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3.4: Designing a culturally responsive science lesson (Homework in groups)</a:t>
            </a:r>
          </a:p>
        </p:txBody>
      </p:sp>
      <p:sp>
        <p:nvSpPr>
          <p:cNvPr id="3" name="Content Placeholder 2"/>
          <p:cNvSpPr>
            <a:spLocks noGrp="1"/>
          </p:cNvSpPr>
          <p:nvPr>
            <p:ph idx="1"/>
          </p:nvPr>
        </p:nvSpPr>
        <p:spPr>
          <a:xfrm>
            <a:off x="1843001" y="1670800"/>
            <a:ext cx="5278055" cy="4525963"/>
          </a:xfrm>
        </p:spPr>
        <p:txBody>
          <a:bodyPr>
            <a:normAutofit fontScale="92500"/>
          </a:bodyPr>
          <a:lstStyle/>
          <a:p>
            <a:r>
              <a:rPr lang="en-US" sz="2000" dirty="0"/>
              <a:t>Work in groups</a:t>
            </a:r>
          </a:p>
          <a:p>
            <a:pPr lvl="1"/>
            <a:r>
              <a:rPr lang="en-US" sz="1800" dirty="0"/>
              <a:t>Read two teaching examples and think of possible uses of visual representations in teaching and learning in diverse classrooms. </a:t>
            </a:r>
          </a:p>
          <a:p>
            <a:pPr lvl="1"/>
            <a:r>
              <a:rPr lang="en-US" sz="1800" dirty="0"/>
              <a:t>Specify a thematic unit and design your own scenario.</a:t>
            </a:r>
          </a:p>
          <a:p>
            <a:pPr lvl="1"/>
            <a:r>
              <a:rPr lang="en-US" sz="1800" dirty="0"/>
              <a:t> Include details of the educational context and produce specific materials for classroom or out of classroom science learning.</a:t>
            </a:r>
          </a:p>
          <a:p>
            <a:pPr lvl="1"/>
            <a:r>
              <a:rPr lang="en-US" sz="1800" dirty="0"/>
              <a:t> Produce one slide with the description of the educational context, one slide with the thematic unit and your rationale for your choice, two slides with the design of your scenario, and one at least activity/task for the students).</a:t>
            </a: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pic>
        <p:nvPicPr>
          <p:cNvPr id="11" name="Picture 10"/>
          <p:cNvPicPr/>
          <p:nvPr/>
        </p:nvPicPr>
        <p:blipFill>
          <a:blip r:embed="rId2"/>
          <a:srcRect/>
          <a:stretch>
            <a:fillRect/>
          </a:stretch>
        </p:blipFill>
        <p:spPr bwMode="auto">
          <a:xfrm>
            <a:off x="164552" y="2177324"/>
            <a:ext cx="1990846" cy="1756458"/>
          </a:xfrm>
          <a:prstGeom prst="rect">
            <a:avLst/>
          </a:prstGeom>
          <a:noFill/>
          <a:ln w="9525">
            <a:noFill/>
            <a:miter lim="800000"/>
            <a:headEnd/>
            <a:tailEnd/>
          </a:ln>
        </p:spPr>
      </p:pic>
      <p:pic>
        <p:nvPicPr>
          <p:cNvPr id="9" name="Imagen 58" descr="../IncluSMe%20icons/Sophya/IncluSMe%20icons/Icons%20as%20JPEG/3-6a_timing-45min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2726" y="1102045"/>
            <a:ext cx="503017" cy="509286"/>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896" y="1088390"/>
            <a:ext cx="518160" cy="511810"/>
          </a:xfrm>
          <a:prstGeom prst="rect">
            <a:avLst/>
          </a:prstGeom>
          <a:noFill/>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0370" y="1123052"/>
            <a:ext cx="481330" cy="457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a:t>IV. REFLECTING ON AND SYNTHESIZING IDEAS FROM THE MODULE</a:t>
            </a:r>
          </a:p>
        </p:txBody>
      </p:sp>
    </p:spTree>
    <p:extLst>
      <p:ext uri="{BB962C8B-B14F-4D97-AF65-F5344CB8AC3E}">
        <p14:creationId xmlns:p14="http://schemas.microsoft.com/office/powerpoint/2010/main" val="180369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011" y="609749"/>
            <a:ext cx="8229600" cy="647794"/>
          </a:xfrm>
        </p:spPr>
        <p:txBody>
          <a:bodyPr>
            <a:normAutofit/>
          </a:bodyPr>
          <a:lstStyle/>
          <a:p>
            <a:r>
              <a:rPr lang="de-DE" dirty="0"/>
              <a:t>Activity 4.1: Reflecting on lesson designs</a:t>
            </a:r>
            <a:endParaRPr lang="en-US" dirty="0"/>
          </a:p>
        </p:txBody>
      </p:sp>
      <p:sp>
        <p:nvSpPr>
          <p:cNvPr id="3" name="Marcador de contenido 2"/>
          <p:cNvSpPr>
            <a:spLocks noGrp="1"/>
          </p:cNvSpPr>
          <p:nvPr>
            <p:ph idx="1"/>
          </p:nvPr>
        </p:nvSpPr>
        <p:spPr>
          <a:xfrm>
            <a:off x="162011" y="1447798"/>
            <a:ext cx="6400835" cy="4397417"/>
          </a:xfrm>
        </p:spPr>
        <p:txBody>
          <a:bodyPr>
            <a:noAutofit/>
          </a:bodyPr>
          <a:lstStyle/>
          <a:p>
            <a:pPr lvl="0"/>
            <a:r>
              <a:rPr lang="en-US" sz="2000" dirty="0"/>
              <a:t>Work in groups and whole class discussions</a:t>
            </a:r>
          </a:p>
          <a:p>
            <a:pPr lvl="1"/>
            <a:r>
              <a:rPr lang="en-US" sz="2000" dirty="0"/>
              <a:t>Exchange your scenario with another group’s and evaluate each other’s work</a:t>
            </a:r>
          </a:p>
          <a:p>
            <a:pPr lvl="1"/>
            <a:r>
              <a:rPr lang="en-US" sz="2000" dirty="0"/>
              <a:t>Prepare one slide with your reaction to the other group’s scenario. Justify your opinion. All scenarios and reactions are presented in the whole class (25mins). </a:t>
            </a:r>
          </a:p>
          <a:p>
            <a:pPr lvl="1"/>
            <a:r>
              <a:rPr lang="en-US" sz="2000" dirty="0"/>
              <a:t>On the basis of the whole class discussion and the groups’ evaluation, reflect on your group’s scenario, propose changes and support them with arguments based on the knowledge you have developed throughout the module (1 slide). </a:t>
            </a:r>
          </a:p>
          <a:p>
            <a:pPr lvl="1"/>
            <a:r>
              <a:rPr lang="en-US" sz="2000" dirty="0"/>
              <a:t>Whole class discussion will follow (20mins).</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7" name="Marcador de contenido 2"/>
          <p:cNvSpPr txBox="1">
            <a:spLocks/>
          </p:cNvSpPr>
          <p:nvPr/>
        </p:nvSpPr>
        <p:spPr>
          <a:xfrm>
            <a:off x="2180534" y="1556273"/>
            <a:ext cx="6239567" cy="1551007"/>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pic>
        <p:nvPicPr>
          <p:cNvPr id="10" name="Imagen 58" descr="../IncluSMe%20icons/Sophya/IncluSMe%20icons/Icons%20as%20JPEG/3-6a_timing-45min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6895" y="1355676"/>
            <a:ext cx="503017" cy="509286"/>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7395320" y="787643"/>
            <a:ext cx="469900" cy="469900"/>
          </a:xfrm>
          <a:prstGeom prst="rect">
            <a:avLst/>
          </a:prstGeom>
          <a:noFill/>
        </p:spPr>
      </p:pic>
      <p:pic>
        <p:nvPicPr>
          <p:cNvPr id="12" name="Imagen 34" descr="../IncluSMe%20icons/Sophya/IncluSMe%20icons/Icons%20as%20JPEG/4-2_pair_work-grouping_class_.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5914" y="789548"/>
            <a:ext cx="467995" cy="467995"/>
          </a:xfrm>
          <a:prstGeom prst="rect">
            <a:avLst/>
          </a:prstGeom>
          <a:noFill/>
          <a:ln>
            <a:noFill/>
          </a:ln>
        </p:spPr>
      </p:pic>
    </p:spTree>
    <p:extLst>
      <p:ext uri="{BB962C8B-B14F-4D97-AF65-F5344CB8AC3E}">
        <p14:creationId xmlns:p14="http://schemas.microsoft.com/office/powerpoint/2010/main" val="126688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a:t>Aims</a:t>
            </a:r>
            <a:r>
              <a:rPr lang="es-ES_tradnl" dirty="0"/>
              <a:t> </a:t>
            </a:r>
            <a:endParaRPr lang="en-US" dirty="0"/>
          </a:p>
        </p:txBody>
      </p:sp>
      <p:sp>
        <p:nvSpPr>
          <p:cNvPr id="3" name="Marcador de contenido 2"/>
          <p:cNvSpPr>
            <a:spLocks noGrp="1"/>
          </p:cNvSpPr>
          <p:nvPr>
            <p:ph idx="1"/>
          </p:nvPr>
        </p:nvSpPr>
        <p:spPr/>
        <p:txBody>
          <a:bodyPr>
            <a:normAutofit/>
          </a:bodyPr>
          <a:lstStyle/>
          <a:p>
            <a:r>
              <a:rPr lang="en-GB" dirty="0"/>
              <a:t>This module aims to support prospective teachers to:</a:t>
            </a:r>
          </a:p>
          <a:p>
            <a:pPr lvl="1"/>
            <a:r>
              <a:rPr lang="en-GB" dirty="0" smtClean="0"/>
              <a:t>identify </a:t>
            </a:r>
            <a:r>
              <a:rPr lang="en-GB" dirty="0"/>
              <a:t>critical incidents related to teaching and learning in multilingual and multicultural contexts; </a:t>
            </a:r>
          </a:p>
          <a:p>
            <a:pPr lvl="1"/>
            <a:r>
              <a:rPr lang="en-GB" dirty="0"/>
              <a:t>interpret these incidents on the basis of research findings; </a:t>
            </a:r>
          </a:p>
          <a:p>
            <a:pPr lvl="1"/>
            <a:r>
              <a:rPr lang="en-GB" dirty="0"/>
              <a:t>design relevant teaching interventions; </a:t>
            </a:r>
          </a:p>
          <a:p>
            <a:pPr lvl="1"/>
            <a:r>
              <a:rPr lang="en-GB" dirty="0"/>
              <a:t>develop a reflective view on how teaching can affect the learning outcomes in diverse classrooms. </a:t>
            </a:r>
            <a:endParaRPr lang="en-US" dirty="0"/>
          </a:p>
          <a:p>
            <a:pPr lvl="1"/>
            <a:endParaRPr lang="de-DE"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sp>
        <p:nvSpPr>
          <p:cNvPr id="6" name="Marcador de pie de página 3"/>
          <p:cNvSpPr>
            <a:spLocks noGrp="1"/>
          </p:cNvSpPr>
          <p:nvPr>
            <p:ph type="ftr" sz="quarter" idx="10"/>
          </p:nvPr>
        </p:nvSpPr>
        <p:spPr>
          <a:xfrm>
            <a:off x="5393804" y="64254"/>
            <a:ext cx="3026298" cy="365125"/>
          </a:xfrm>
        </p:spPr>
        <p:txBody>
          <a:bodyPr/>
          <a:lstStyle/>
          <a:p>
            <a:r>
              <a:rPr lang="es-ES_tradnl" dirty="0">
                <a:solidFill>
                  <a:srgbClr val="CC023B"/>
                </a:solidFill>
              </a:rPr>
              <a:t>PEDAGOGICAL APPROACHES </a:t>
            </a:r>
          </a:p>
        </p:txBody>
      </p:sp>
    </p:spTree>
    <p:extLst>
      <p:ext uri="{BB962C8B-B14F-4D97-AF65-F5344CB8AC3E}">
        <p14:creationId xmlns:p14="http://schemas.microsoft.com/office/powerpoint/2010/main" val="165218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5033"/>
            <a:ext cx="8229600" cy="647794"/>
          </a:xfrm>
        </p:spPr>
        <p:txBody>
          <a:bodyPr>
            <a:normAutofit fontScale="90000"/>
          </a:bodyPr>
          <a:lstStyle/>
          <a:p>
            <a:r>
              <a:rPr lang="de-DE" dirty="0"/>
              <a:t>Activity 4.2: Preparing your final assignment of the module (Individual homework)</a:t>
            </a:r>
            <a:endParaRPr lang="en-US" dirty="0"/>
          </a:p>
        </p:txBody>
      </p:sp>
      <p:sp>
        <p:nvSpPr>
          <p:cNvPr id="3" name="Marcador de contenido 2"/>
          <p:cNvSpPr>
            <a:spLocks noGrp="1"/>
          </p:cNvSpPr>
          <p:nvPr>
            <p:ph idx="1"/>
          </p:nvPr>
        </p:nvSpPr>
        <p:spPr>
          <a:xfrm>
            <a:off x="549847" y="1947022"/>
            <a:ext cx="7010314" cy="3171504"/>
          </a:xfrm>
        </p:spPr>
        <p:txBody>
          <a:bodyPr>
            <a:noAutofit/>
          </a:bodyPr>
          <a:lstStyle/>
          <a:p>
            <a:r>
              <a:rPr lang="en-US" sz="2000" dirty="0"/>
              <a:t>Identify an issue that you would like to examine related to culturally responsive teaching on the basis of your personal experience or a discussion with a teacher in a multicultural and multilingual mathematics or science classroom, or any other resource related to a realistic setting related to culturally responsive teaching (e.g. teaching refugee students in your country). </a:t>
            </a:r>
          </a:p>
          <a:p>
            <a:r>
              <a:rPr lang="en-US" sz="2000" dirty="0"/>
              <a:t>Read one of the extracts and produce a text (500 words) indicated ways to handle the identified issue.  </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7" name="Marcador de contenido 2"/>
          <p:cNvSpPr txBox="1">
            <a:spLocks/>
          </p:cNvSpPr>
          <p:nvPr/>
        </p:nvSpPr>
        <p:spPr>
          <a:xfrm>
            <a:off x="2180534" y="1556273"/>
            <a:ext cx="6239567" cy="2842107"/>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pic>
        <p:nvPicPr>
          <p:cNvPr id="10" name="Imagen 84" descr="/Users/antquearm/Desktop/IncluSMe icons/Icons as JPEG/3-5a.jpg"/>
          <p:cNvPicPr/>
          <p:nvPr/>
        </p:nvPicPr>
        <p:blipFill>
          <a:blip r:embed="rId3">
            <a:extLst>
              <a:ext uri="{28A0092B-C50C-407E-A947-70E740481C1C}">
                <a14:useLocalDpi xmlns:a14="http://schemas.microsoft.com/office/drawing/2010/main" val="0"/>
              </a:ext>
            </a:extLst>
          </a:blip>
          <a:srcRect/>
          <a:stretch>
            <a:fillRect/>
          </a:stretch>
        </p:blipFill>
        <p:spPr bwMode="auto">
          <a:xfrm>
            <a:off x="8170305" y="1001944"/>
            <a:ext cx="468000" cy="46800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772" y="988932"/>
            <a:ext cx="4810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070" y="958134"/>
            <a:ext cx="518160" cy="511810"/>
          </a:xfrm>
          <a:prstGeom prst="rect">
            <a:avLst/>
          </a:prstGeom>
          <a:noFill/>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6118460" y="979406"/>
            <a:ext cx="469265" cy="469265"/>
          </a:xfrm>
          <a:prstGeom prst="rect">
            <a:avLst/>
          </a:prstGeom>
          <a:noFill/>
        </p:spPr>
      </p:pic>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657892" y="954821"/>
            <a:ext cx="487680" cy="487680"/>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dirty="0"/>
          </a:p>
        </p:txBody>
      </p:sp>
      <p:sp>
        <p:nvSpPr>
          <p:cNvPr id="6" name="Marcador de pie de página 3"/>
          <p:cNvSpPr>
            <a:spLocks noGrp="1"/>
          </p:cNvSpPr>
          <p:nvPr>
            <p:ph type="ftr" sz="quarter" idx="10"/>
          </p:nvPr>
        </p:nvSpPr>
        <p:spPr>
          <a:xfrm>
            <a:off x="609299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7" name="Marcador de contenido 2"/>
          <p:cNvSpPr txBox="1">
            <a:spLocks/>
          </p:cNvSpPr>
          <p:nvPr/>
        </p:nvSpPr>
        <p:spPr>
          <a:xfrm>
            <a:off x="2180534" y="1556273"/>
            <a:ext cx="6239567" cy="2842107"/>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sp>
        <p:nvSpPr>
          <p:cNvPr id="12" name="Rectángulo 7"/>
          <p:cNvSpPr/>
          <p:nvPr/>
        </p:nvSpPr>
        <p:spPr>
          <a:xfrm>
            <a:off x="383822" y="597687"/>
            <a:ext cx="8376356" cy="3539430"/>
          </a:xfrm>
          <a:prstGeom prst="rect">
            <a:avLst/>
          </a:prstGeom>
        </p:spPr>
        <p:txBody>
          <a:bodyPr wrap="square">
            <a:spAutoFit/>
          </a:bodyPr>
          <a:lstStyle/>
          <a:p>
            <a:pPr algn="just">
              <a:spcAft>
                <a:spcPts val="0"/>
              </a:spcAft>
            </a:pPr>
            <a:r>
              <a:rPr lang="en-US" sz="1600" dirty="0" smtClean="0">
                <a:solidFill>
                  <a:srgbClr val="34698C"/>
                </a:solidFill>
                <a:latin typeface="Avenir Book" charset="0"/>
                <a:ea typeface="Calibri" charset="0"/>
                <a:cs typeface="Times New Roman" charset="0"/>
              </a:rPr>
              <a:t>This presentation is </a:t>
            </a:r>
            <a:r>
              <a:rPr lang="en-US" sz="1600" dirty="0">
                <a:solidFill>
                  <a:srgbClr val="34698C"/>
                </a:solidFill>
                <a:latin typeface="Avenir Book" charset="0"/>
                <a:ea typeface="Calibri" charset="0"/>
                <a:cs typeface="Times New Roman" charset="0"/>
              </a:rPr>
              <a:t>based on the work within the project Intercultural learning in mathematics and science </a:t>
            </a:r>
            <a:r>
              <a:rPr lang="en-US" sz="1600" dirty="0" smtClean="0">
                <a:solidFill>
                  <a:srgbClr val="34698C"/>
                </a:solidFill>
                <a:latin typeface="Avenir Book" charset="0"/>
                <a:ea typeface="Calibri" charset="0"/>
                <a:cs typeface="Times New Roman" charset="0"/>
              </a:rPr>
              <a:t>initial teacher education </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IncluSMe</a:t>
            </a:r>
            <a:r>
              <a:rPr lang="en-US" sz="1600" dirty="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Coordination: </a:t>
            </a:r>
            <a:r>
              <a:rPr lang="en-GB" sz="1600" dirty="0" err="1">
                <a:solidFill>
                  <a:srgbClr val="34698C"/>
                </a:solidFill>
                <a:latin typeface="Avenir Book" charset="0"/>
                <a:ea typeface="Calibri" charset="0"/>
                <a:cs typeface="Times New Roman" charset="0"/>
              </a:rPr>
              <a:t>Prof.</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Dr.</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Katja</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Maaß</a:t>
            </a:r>
            <a:r>
              <a:rPr lang="en-GB" sz="1600" dirty="0">
                <a:solidFill>
                  <a:srgbClr val="34698C"/>
                </a:solidFill>
                <a:latin typeface="Avenir Book" charset="0"/>
                <a:ea typeface="Calibri" charset="0"/>
                <a:cs typeface="Times New Roman" charset="0"/>
              </a:rPr>
              <a:t>, International Centre for STEM Education (ICSE) at the University of Education Freiburg, Germany. Partners: University of Nicosia, Cyprus; University of Hradec </a:t>
            </a:r>
            <a:r>
              <a:rPr lang="en-GB" sz="1600" dirty="0" err="1">
                <a:solidFill>
                  <a:srgbClr val="34698C"/>
                </a:solidFill>
                <a:latin typeface="Avenir Book" charset="0"/>
                <a:ea typeface="Calibri" charset="0"/>
                <a:cs typeface="Times New Roman" charset="0"/>
              </a:rPr>
              <a:t>Králové</a:t>
            </a:r>
            <a:r>
              <a:rPr lang="en-GB" sz="1600" dirty="0">
                <a:solidFill>
                  <a:srgbClr val="34698C"/>
                </a:solidFill>
                <a:latin typeface="Avenir Book" charset="0"/>
                <a:ea typeface="Calibri" charset="0"/>
                <a:cs typeface="Times New Roman" charset="0"/>
              </a:rPr>
              <a:t>, Czech Republic; University of Jaen, Spain; National and </a:t>
            </a:r>
            <a:r>
              <a:rPr lang="en-GB" sz="1600" dirty="0" err="1">
                <a:solidFill>
                  <a:srgbClr val="34698C"/>
                </a:solidFill>
                <a:latin typeface="Avenir Book" charset="0"/>
                <a:ea typeface="Calibri" charset="0"/>
                <a:cs typeface="Times New Roman" charset="0"/>
              </a:rPr>
              <a:t>Kapodistrian</a:t>
            </a:r>
            <a:r>
              <a:rPr lang="en-GB" sz="1600" dirty="0">
                <a:solidFill>
                  <a:srgbClr val="34698C"/>
                </a:solidFill>
                <a:latin typeface="Avenir Book" charset="0"/>
                <a:ea typeface="Calibri" charset="0"/>
                <a:cs typeface="Times New Roman" charset="0"/>
              </a:rPr>
              <a:t> University of Athens, Greece; Vilnius University, Lithuania; University of Malta, Malta; Utrecht University, Netherlands; Norwegian University of Science and Technology, Norway; Jönköping University, Sweden; Constantine the Philosopher University, Slovakia.</a:t>
            </a:r>
            <a:endParaRPr lang="es-ES_tradnl" sz="1600" dirty="0">
              <a:latin typeface="Calibri" charset="0"/>
              <a:ea typeface="Calibri" charset="0"/>
              <a:cs typeface="Times New Roman" charset="0"/>
            </a:endParaRPr>
          </a:p>
          <a:p>
            <a:pPr algn="just">
              <a:spcAft>
                <a:spcPts val="0"/>
              </a:spcAft>
            </a:pPr>
            <a:r>
              <a:rPr lang="en-US" sz="1600" dirty="0">
                <a:solidFill>
                  <a:srgbClr val="25487B"/>
                </a:solidFill>
                <a:latin typeface="Avenir Book" charset="0"/>
                <a:ea typeface="Calibri" charset="0"/>
                <a:cs typeface="Times New Roman" charset="0"/>
              </a:rPr>
              <a:t> </a:t>
            </a:r>
            <a:endParaRPr lang="es-ES_tradnl" sz="1600" dirty="0">
              <a:solidFill>
                <a:srgbClr val="25487B"/>
              </a:solidFill>
              <a:latin typeface="Calibri" charset="0"/>
              <a:ea typeface="Calibri" charset="0"/>
              <a:cs typeface="Times New Roman" charset="0"/>
            </a:endParaRPr>
          </a:p>
          <a:p>
            <a:pPr algn="just">
              <a:spcAft>
                <a:spcPts val="0"/>
              </a:spcAft>
            </a:pPr>
            <a:r>
              <a:rPr lang="en-GB" sz="1600" dirty="0">
                <a:solidFill>
                  <a:srgbClr val="34698C"/>
                </a:solidFill>
                <a:latin typeface="Avenir Book" charset="0"/>
                <a:ea typeface="Calibri" charset="0"/>
                <a:cs typeface="Times New Roman" charset="0"/>
              </a:rPr>
              <a:t>The project Intercultural learning in mathematics and science </a:t>
            </a:r>
            <a:r>
              <a:rPr lang="en-GB" sz="1600" smtClean="0">
                <a:solidFill>
                  <a:srgbClr val="34698C"/>
                </a:solidFill>
                <a:latin typeface="Avenir Book" charset="0"/>
                <a:ea typeface="Calibri" charset="0"/>
                <a:cs typeface="Times New Roman" charset="0"/>
              </a:rPr>
              <a:t>initial teacher education </a:t>
            </a:r>
            <a:r>
              <a:rPr lang="en-GB" sz="1600" dirty="0">
                <a:solidFill>
                  <a:srgbClr val="34698C"/>
                </a:solidFill>
                <a:latin typeface="Avenir Book" charset="0"/>
                <a:ea typeface="Calibri" charset="0"/>
                <a:cs typeface="Times New Roman" charset="0"/>
              </a:rPr>
              <a:t>(</a:t>
            </a:r>
            <a:r>
              <a:rPr lang="en-GB" sz="1600" dirty="0" err="1">
                <a:solidFill>
                  <a:srgbClr val="34698C"/>
                </a:solidFill>
                <a:latin typeface="Avenir Book" charset="0"/>
                <a:ea typeface="Calibri" charset="0"/>
                <a:cs typeface="Times New Roman" charset="0"/>
              </a:rPr>
              <a:t>IncluSMe</a:t>
            </a:r>
            <a:r>
              <a:rPr lang="en-GB" sz="1600" dirty="0">
                <a:solidFill>
                  <a:srgbClr val="34698C"/>
                </a:solidFill>
                <a:latin typeface="Avenir Book" charset="0"/>
                <a:ea typeface="Calibri" charset="0"/>
                <a:cs typeface="Times New Roman" charset="0"/>
              </a:rPr>
              <a:t>) has received co-funding by the Erasmus+ programme of the European Union under grant no. 2016-1-DE01-KA203-002910. Neither the European Union/European Commission nor the project's national funding agency DAAD are responsible for the content or liable for any losses or damage resulting of the use of these resources</a:t>
            </a:r>
            <a:r>
              <a:rPr lang="en-GB" sz="1600" dirty="0" smtClean="0">
                <a:solidFill>
                  <a:srgbClr val="34698C"/>
                </a:solidFill>
                <a:latin typeface="Avenir Book" charset="0"/>
                <a:ea typeface="Calibri" charset="0"/>
                <a:cs typeface="Times New Roman" charset="0"/>
              </a:rPr>
              <a:t>.</a:t>
            </a:r>
            <a:endParaRPr lang="es-ES_tradnl" sz="1600" dirty="0">
              <a:solidFill>
                <a:srgbClr val="34698C"/>
              </a:solidFill>
              <a:latin typeface="Avenir Book" charset="0"/>
              <a:ea typeface="Calibri" charset="0"/>
              <a:cs typeface="Times New Roman" charset="0"/>
            </a:endParaRPr>
          </a:p>
        </p:txBody>
      </p:sp>
      <p:pic>
        <p:nvPicPr>
          <p:cNvPr id="13" name="Grafik 25" descr="Y:\Gruppen\PRIMAS\MASCIL\Work_packages\WP1_Management\IPR_Foreground_Publications_ECAS\CSSA Lizenz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9211" y="4287479"/>
            <a:ext cx="1411148" cy="498087"/>
          </a:xfrm>
          <a:prstGeom prst="rect">
            <a:avLst/>
          </a:prstGeom>
          <a:noFill/>
          <a:ln>
            <a:noFill/>
          </a:ln>
        </p:spPr>
      </p:pic>
      <p:sp>
        <p:nvSpPr>
          <p:cNvPr id="14" name="Rectángulo 10"/>
          <p:cNvSpPr/>
          <p:nvPr/>
        </p:nvSpPr>
        <p:spPr>
          <a:xfrm>
            <a:off x="383822" y="4235729"/>
            <a:ext cx="7015389" cy="1815882"/>
          </a:xfrm>
          <a:prstGeom prst="rect">
            <a:avLst/>
          </a:prstGeom>
        </p:spPr>
        <p:txBody>
          <a:bodyPr wrap="square">
            <a:spAutoFit/>
          </a:bodyPr>
          <a:lstStyle/>
          <a:p>
            <a:pPr algn="just"/>
            <a:r>
              <a:rPr lang="en-GB" sz="1400" dirty="0" err="1" smtClean="0">
                <a:solidFill>
                  <a:srgbClr val="34698C"/>
                </a:solidFill>
                <a:latin typeface="Avenir Book" charset="0"/>
                <a:ea typeface="Calibri" charset="0"/>
                <a:cs typeface="Times New Roman" charset="0"/>
              </a:rPr>
              <a:t>IncluSMe</a:t>
            </a:r>
            <a:r>
              <a:rPr lang="en-GB" sz="1400" dirty="0" smtClean="0">
                <a:solidFill>
                  <a:srgbClr val="34698C"/>
                </a:solidFill>
                <a:latin typeface="Avenir Book" charset="0"/>
                <a:ea typeface="Calibri" charset="0"/>
                <a:cs typeface="Times New Roman" charset="0"/>
              </a:rPr>
              <a:t> </a:t>
            </a:r>
            <a:r>
              <a:rPr lang="en-GB" sz="1400" dirty="0">
                <a:solidFill>
                  <a:srgbClr val="34698C"/>
                </a:solidFill>
                <a:latin typeface="Avenir Book" charset="0"/>
                <a:ea typeface="Calibri" charset="0"/>
                <a:cs typeface="Times New Roman" charset="0"/>
              </a:rPr>
              <a:t>project (grant no. 2016-1-DE01-KA203-002910) 2016-2019, lead contributions by </a:t>
            </a:r>
            <a:r>
              <a:rPr lang="en-US" sz="1400" dirty="0" err="1">
                <a:solidFill>
                  <a:srgbClr val="34698C"/>
                </a:solidFill>
                <a:latin typeface="Avenir Book" charset="0"/>
                <a:ea typeface="Calibri" charset="0"/>
                <a:cs typeface="Times New Roman" charset="0"/>
              </a:rPr>
              <a:t>Potari</a:t>
            </a:r>
            <a:r>
              <a:rPr lang="en-US" sz="1400" dirty="0">
                <a:solidFill>
                  <a:srgbClr val="34698C"/>
                </a:solidFill>
                <a:latin typeface="Avenir Book" charset="0"/>
                <a:ea typeface="Calibri" charset="0"/>
                <a:cs typeface="Times New Roman" charset="0"/>
              </a:rPr>
              <a:t>, D., Triantafillou, C., </a:t>
            </a:r>
            <a:r>
              <a:rPr lang="en-US" sz="1400" dirty="0" err="1">
                <a:solidFill>
                  <a:srgbClr val="34698C"/>
                </a:solidFill>
                <a:latin typeface="Avenir Book" charset="0"/>
                <a:ea typeface="Calibri" charset="0"/>
                <a:cs typeface="Times New Roman" charset="0"/>
              </a:rPr>
              <a:t>Psycharis</a:t>
            </a:r>
            <a:r>
              <a:rPr lang="en-US" sz="1400" dirty="0">
                <a:solidFill>
                  <a:srgbClr val="34698C"/>
                </a:solidFill>
                <a:latin typeface="Avenir Book" charset="0"/>
                <a:ea typeface="Calibri" charset="0"/>
                <a:cs typeface="Times New Roman" charset="0"/>
              </a:rPr>
              <a:t>, G. &amp; </a:t>
            </a:r>
            <a:r>
              <a:rPr lang="en-US" sz="1400" dirty="0" err="1">
                <a:solidFill>
                  <a:srgbClr val="34698C"/>
                </a:solidFill>
                <a:latin typeface="Avenir Book" charset="0"/>
                <a:ea typeface="Calibri" charset="0"/>
                <a:cs typeface="Times New Roman" charset="0"/>
              </a:rPr>
              <a:t>Zachariades</a:t>
            </a:r>
            <a:r>
              <a:rPr lang="en-US" sz="1400" dirty="0">
                <a:solidFill>
                  <a:srgbClr val="34698C"/>
                </a:solidFill>
                <a:latin typeface="Avenir Book" charset="0"/>
                <a:ea typeface="Calibri" charset="0"/>
                <a:cs typeface="Times New Roman" charset="0"/>
              </a:rPr>
              <a:t>, T., National and </a:t>
            </a:r>
            <a:r>
              <a:rPr lang="en-US" sz="1400" dirty="0" err="1">
                <a:solidFill>
                  <a:srgbClr val="34698C"/>
                </a:solidFill>
                <a:latin typeface="Avenir Book" charset="0"/>
                <a:ea typeface="Calibri" charset="0"/>
                <a:cs typeface="Times New Roman" charset="0"/>
              </a:rPr>
              <a:t>Kapodistrian</a:t>
            </a:r>
            <a:r>
              <a:rPr lang="en-US" sz="1400" dirty="0">
                <a:solidFill>
                  <a:srgbClr val="34698C"/>
                </a:solidFill>
                <a:latin typeface="Avenir Book" charset="0"/>
                <a:ea typeface="Calibri" charset="0"/>
                <a:cs typeface="Times New Roman" charset="0"/>
              </a:rPr>
              <a:t> University of Athens, Athens, Greece, </a:t>
            </a:r>
            <a:r>
              <a:rPr lang="en-US" sz="1400" dirty="0" err="1">
                <a:solidFill>
                  <a:srgbClr val="34698C"/>
                </a:solidFill>
                <a:latin typeface="Avenir Book" charset="0"/>
                <a:ea typeface="Calibri" charset="0"/>
                <a:cs typeface="Times New Roman" charset="0"/>
              </a:rPr>
              <a:t>Sakonidis</a:t>
            </a:r>
            <a:r>
              <a:rPr lang="en-US" sz="1400" dirty="0">
                <a:solidFill>
                  <a:srgbClr val="34698C"/>
                </a:solidFill>
                <a:latin typeface="Avenir Book" charset="0"/>
                <a:ea typeface="Calibri" charset="0"/>
                <a:cs typeface="Times New Roman" charset="0"/>
              </a:rPr>
              <a:t>, C., Democritus University of Thrace, </a:t>
            </a:r>
            <a:r>
              <a:rPr lang="en-US" sz="1400" dirty="0" err="1">
                <a:solidFill>
                  <a:srgbClr val="34698C"/>
                </a:solidFill>
                <a:latin typeface="Avenir Book" charset="0"/>
                <a:ea typeface="Calibri" charset="0"/>
                <a:cs typeface="Times New Roman" charset="0"/>
              </a:rPr>
              <a:t>Alexandroupolis</a:t>
            </a:r>
            <a:r>
              <a:rPr lang="en-US" sz="1400" dirty="0">
                <a:solidFill>
                  <a:srgbClr val="34698C"/>
                </a:solidFill>
                <a:latin typeface="Avenir Book" charset="0"/>
                <a:ea typeface="Calibri" charset="0"/>
                <a:cs typeface="Times New Roman" charset="0"/>
              </a:rPr>
              <a:t>, Greece, </a:t>
            </a:r>
            <a:r>
              <a:rPr lang="en-US" sz="1400" dirty="0" err="1">
                <a:solidFill>
                  <a:srgbClr val="34698C"/>
                </a:solidFill>
                <a:latin typeface="Avenir Book" charset="0"/>
                <a:ea typeface="Calibri" charset="0"/>
                <a:cs typeface="Times New Roman" charset="0"/>
              </a:rPr>
              <a:t>Spiliotopoulou</a:t>
            </a:r>
            <a:r>
              <a:rPr lang="en-US" sz="1400" dirty="0">
                <a:solidFill>
                  <a:srgbClr val="34698C"/>
                </a:solidFill>
                <a:latin typeface="Avenir Book" charset="0"/>
                <a:ea typeface="Calibri" charset="0"/>
                <a:cs typeface="Times New Roman" charset="0"/>
              </a:rPr>
              <a:t>, V., School of Pedagogical and Technological Education, </a:t>
            </a:r>
            <a:r>
              <a:rPr lang="en-US" sz="1400" dirty="0" err="1">
                <a:solidFill>
                  <a:srgbClr val="34698C"/>
                </a:solidFill>
                <a:latin typeface="Avenir Book" charset="0"/>
                <a:ea typeface="Calibri" charset="0"/>
                <a:cs typeface="Times New Roman" charset="0"/>
              </a:rPr>
              <a:t>Patras</a:t>
            </a:r>
            <a:r>
              <a:rPr lang="en-US" sz="1400" dirty="0">
                <a:solidFill>
                  <a:srgbClr val="34698C"/>
                </a:solidFill>
                <a:latin typeface="Avenir Book" charset="0"/>
                <a:ea typeface="Calibri" charset="0"/>
                <a:cs typeface="Times New Roman" charset="0"/>
              </a:rPr>
              <a:t>, Greece, </a:t>
            </a:r>
            <a:r>
              <a:rPr lang="en-US" sz="1400" dirty="0" err="1">
                <a:solidFill>
                  <a:srgbClr val="34698C"/>
                </a:solidFill>
                <a:latin typeface="Avenir Book" charset="0"/>
                <a:ea typeface="Calibri" charset="0"/>
                <a:cs typeface="Times New Roman" charset="0"/>
              </a:rPr>
              <a:t>Triandafillidis</a:t>
            </a:r>
            <a:r>
              <a:rPr lang="en-US" sz="1400" dirty="0">
                <a:solidFill>
                  <a:srgbClr val="34698C"/>
                </a:solidFill>
                <a:latin typeface="Avenir Book" charset="0"/>
                <a:ea typeface="Calibri" charset="0"/>
                <a:cs typeface="Times New Roman" charset="0"/>
              </a:rPr>
              <a:t>, T. &amp; </a:t>
            </a:r>
            <a:r>
              <a:rPr lang="en-US" sz="1400" dirty="0" err="1">
                <a:solidFill>
                  <a:srgbClr val="34698C"/>
                </a:solidFill>
                <a:latin typeface="Avenir Book" charset="0"/>
                <a:ea typeface="Calibri" charset="0"/>
                <a:cs typeface="Times New Roman" charset="0"/>
              </a:rPr>
              <a:t>Papailias</a:t>
            </a:r>
            <a:r>
              <a:rPr lang="en-US" sz="1400" dirty="0">
                <a:solidFill>
                  <a:srgbClr val="34698C"/>
                </a:solidFill>
                <a:latin typeface="Avenir Book" charset="0"/>
                <a:ea typeface="Calibri" charset="0"/>
                <a:cs typeface="Times New Roman" charset="0"/>
              </a:rPr>
              <a:t>, P., University of Thessaly, Volos, Greece.</a:t>
            </a:r>
            <a:r>
              <a:rPr lang="en-GB" sz="1400" dirty="0">
                <a:solidFill>
                  <a:srgbClr val="34698C"/>
                </a:solidFill>
                <a:latin typeface="Avenir Book" charset="0"/>
                <a:ea typeface="Calibri" charset="0"/>
                <a:cs typeface="Times New Roman" charset="0"/>
              </a:rPr>
              <a:t> </a:t>
            </a:r>
            <a:endParaRPr lang="en-GB" sz="1400" dirty="0" smtClean="0">
              <a:solidFill>
                <a:srgbClr val="34698C"/>
              </a:solidFill>
              <a:latin typeface="Avenir Book" charset="0"/>
              <a:ea typeface="Calibri" charset="0"/>
              <a:cs typeface="Times New Roman" charset="0"/>
            </a:endParaRPr>
          </a:p>
          <a:p>
            <a:pPr algn="just"/>
            <a:r>
              <a:rPr lang="de-DE" sz="1400" dirty="0" smtClean="0">
                <a:solidFill>
                  <a:srgbClr val="34698C"/>
                </a:solidFill>
                <a:latin typeface="Avenir Book" charset="0"/>
                <a:ea typeface="Calibri" charset="0"/>
                <a:cs typeface="Times New Roman" charset="0"/>
              </a:rPr>
              <a:t>CC-BY-NC-SA </a:t>
            </a:r>
            <a:r>
              <a:rPr lang="de-DE" sz="1400" dirty="0">
                <a:solidFill>
                  <a:srgbClr val="34698C"/>
                </a:solidFill>
                <a:latin typeface="Avenir Book" charset="0"/>
                <a:ea typeface="Calibri" charset="0"/>
                <a:cs typeface="Times New Roman" charset="0"/>
              </a:rPr>
              <a:t>4.0 </a:t>
            </a:r>
            <a:r>
              <a:rPr lang="de-DE" sz="1400" dirty="0" err="1">
                <a:solidFill>
                  <a:srgbClr val="34698C"/>
                </a:solidFill>
                <a:latin typeface="Avenir Book" charset="0"/>
                <a:ea typeface="Calibri" charset="0"/>
                <a:cs typeface="Times New Roman" charset="0"/>
              </a:rPr>
              <a:t>license</a:t>
            </a:r>
            <a:r>
              <a:rPr lang="de-DE" sz="1400" dirty="0">
                <a:solidFill>
                  <a:srgbClr val="34698C"/>
                </a:solidFill>
                <a:latin typeface="Avenir Book" charset="0"/>
                <a:ea typeface="Calibri" charset="0"/>
                <a:cs typeface="Times New Roman" charset="0"/>
              </a:rPr>
              <a:t> </a:t>
            </a:r>
            <a:r>
              <a:rPr lang="de-DE" sz="1400" dirty="0" err="1">
                <a:solidFill>
                  <a:srgbClr val="34698C"/>
                </a:solidFill>
                <a:latin typeface="Avenir Book" charset="0"/>
                <a:ea typeface="Calibri" charset="0"/>
                <a:cs typeface="Times New Roman" charset="0"/>
              </a:rPr>
              <a:t>granted</a:t>
            </a:r>
            <a:r>
              <a:rPr lang="de-DE" sz="1400" dirty="0">
                <a:solidFill>
                  <a:srgbClr val="34698C"/>
                </a:solidFill>
                <a:latin typeface="Avenir Book" charset="0"/>
                <a:ea typeface="Calibri" charset="0"/>
                <a:cs typeface="Times New Roman" charset="0"/>
              </a:rPr>
              <a:t> (</a:t>
            </a:r>
            <a:r>
              <a:rPr lang="en-US" sz="1400" dirty="0">
                <a:solidFill>
                  <a:srgbClr val="34698C"/>
                </a:solidFill>
                <a:latin typeface="Avenir Book" charset="0"/>
                <a:ea typeface="Calibri" charset="0"/>
                <a:cs typeface="Times New Roman" charset="0"/>
              </a:rPr>
              <a:t>find explicit terms of use at: https://</a:t>
            </a:r>
            <a:r>
              <a:rPr lang="en-US" sz="1400" dirty="0" err="1">
                <a:solidFill>
                  <a:srgbClr val="34698C"/>
                </a:solidFill>
                <a:latin typeface="Avenir Book" charset="0"/>
                <a:ea typeface="Calibri" charset="0"/>
                <a:cs typeface="Times New Roman" charset="0"/>
              </a:rPr>
              <a:t>creativecommons.org</a:t>
            </a:r>
            <a:r>
              <a:rPr lang="en-US" sz="1400" dirty="0">
                <a:solidFill>
                  <a:srgbClr val="34698C"/>
                </a:solidFill>
                <a:latin typeface="Avenir Book" charset="0"/>
                <a:ea typeface="Calibri" charset="0"/>
                <a:cs typeface="Times New Roman" charset="0"/>
              </a:rPr>
              <a:t>/licenses/by-</a:t>
            </a:r>
            <a:r>
              <a:rPr lang="en-US" sz="1400" dirty="0" err="1">
                <a:solidFill>
                  <a:srgbClr val="34698C"/>
                </a:solidFill>
                <a:latin typeface="Avenir Book" charset="0"/>
                <a:ea typeface="Calibri" charset="0"/>
                <a:cs typeface="Times New Roman" charset="0"/>
              </a:rPr>
              <a:t>nc</a:t>
            </a:r>
            <a:r>
              <a:rPr lang="en-US" sz="1400" dirty="0">
                <a:solidFill>
                  <a:srgbClr val="34698C"/>
                </a:solidFill>
                <a:latin typeface="Avenir Book" charset="0"/>
                <a:ea typeface="Calibri" charset="0"/>
                <a:cs typeface="Times New Roman" charset="0"/>
              </a:rPr>
              <a:t>-</a:t>
            </a:r>
            <a:r>
              <a:rPr lang="en-US" sz="1400" dirty="0" err="1">
                <a:solidFill>
                  <a:srgbClr val="34698C"/>
                </a:solidFill>
                <a:latin typeface="Avenir Book" charset="0"/>
                <a:ea typeface="Calibri" charset="0"/>
                <a:cs typeface="Times New Roman" charset="0"/>
              </a:rPr>
              <a:t>sa</a:t>
            </a:r>
            <a:r>
              <a:rPr lang="en-US" sz="1400" dirty="0">
                <a:solidFill>
                  <a:srgbClr val="34698C"/>
                </a:solidFill>
                <a:latin typeface="Avenir Book" charset="0"/>
                <a:ea typeface="Calibri" charset="0"/>
                <a:cs typeface="Times New Roman" charset="0"/>
              </a:rPr>
              <a:t>/4.0/</a:t>
            </a:r>
            <a:r>
              <a:rPr lang="en-US" sz="1400" dirty="0" err="1">
                <a:solidFill>
                  <a:srgbClr val="34698C"/>
                </a:solidFill>
                <a:latin typeface="Avenir Book" charset="0"/>
                <a:ea typeface="Calibri" charset="0"/>
                <a:cs typeface="Times New Roman" charset="0"/>
              </a:rPr>
              <a:t>deed.en</a:t>
            </a:r>
            <a:r>
              <a:rPr lang="en-US" sz="1400" dirty="0">
                <a:solidFill>
                  <a:srgbClr val="34698C"/>
                </a:solidFill>
                <a:latin typeface="Avenir Book" charset="0"/>
                <a:ea typeface="Calibri" charset="0"/>
                <a:cs typeface="Times New Roman" charset="0"/>
              </a:rPr>
              <a:t>)</a:t>
            </a:r>
            <a:r>
              <a:rPr lang="es-ES_tradnl" sz="1400" dirty="0">
                <a:solidFill>
                  <a:srgbClr val="34698C"/>
                </a:solidFill>
                <a:latin typeface="Avenir Book" charset="0"/>
                <a:ea typeface="Calibri" charset="0"/>
                <a:cs typeface="Times New Roman" charset="0"/>
              </a:rPr>
              <a:t> </a:t>
            </a:r>
          </a:p>
        </p:txBody>
      </p:sp>
    </p:spTree>
    <p:extLst>
      <p:ext uri="{BB962C8B-B14F-4D97-AF65-F5344CB8AC3E}">
        <p14:creationId xmlns:p14="http://schemas.microsoft.com/office/powerpoint/2010/main" val="92379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a:t>Structure of the module </a:t>
            </a:r>
            <a:endParaRPr lang="en-US" dirty="0"/>
          </a:p>
        </p:txBody>
      </p:sp>
      <p:sp>
        <p:nvSpPr>
          <p:cNvPr id="3" name="Marcador de contenido 2"/>
          <p:cNvSpPr>
            <a:spLocks noGrp="1"/>
          </p:cNvSpPr>
          <p:nvPr>
            <p:ph idx="1"/>
          </p:nvPr>
        </p:nvSpPr>
        <p:spPr/>
        <p:txBody>
          <a:bodyPr>
            <a:normAutofit fontScale="92500" lnSpcReduction="20000"/>
          </a:bodyPr>
          <a:lstStyle/>
          <a:p>
            <a:r>
              <a:rPr lang="en-US" dirty="0"/>
              <a:t>I	</a:t>
            </a:r>
            <a:r>
              <a:rPr lang="en-US" dirty="0" smtClean="0"/>
              <a:t>	Introducing </a:t>
            </a:r>
            <a:r>
              <a:rPr lang="en-US" dirty="0"/>
              <a:t>pedagogical approaches to mathematics and science teaching in multicultural classrooms </a:t>
            </a:r>
            <a:r>
              <a:rPr lang="de-DE" dirty="0"/>
              <a:t>(60mins + 30mins homework)</a:t>
            </a:r>
          </a:p>
          <a:p>
            <a:r>
              <a:rPr lang="en-US" dirty="0"/>
              <a:t>II 	Considering pedagogical approaches to mathematics and science teaching in multicultural classrooms through the lens of research and theory </a:t>
            </a:r>
            <a:r>
              <a:rPr lang="de-DE" dirty="0"/>
              <a:t>(70mins + 30mins homework)</a:t>
            </a:r>
          </a:p>
          <a:p>
            <a:r>
              <a:rPr lang="en-US" dirty="0"/>
              <a:t>III 	Designing mathematics and science teaching for multicultural and multilingual classrooms </a:t>
            </a:r>
            <a:r>
              <a:rPr lang="de-DE" dirty="0"/>
              <a:t>(70min</a:t>
            </a:r>
            <a:r>
              <a:rPr lang="en-US" dirty="0"/>
              <a:t>s</a:t>
            </a:r>
            <a:r>
              <a:rPr lang="de-DE" dirty="0"/>
              <a:t> + 45mins homework)</a:t>
            </a:r>
            <a:endParaRPr lang="en-US" dirty="0"/>
          </a:p>
          <a:p>
            <a:r>
              <a:rPr lang="en-US" dirty="0"/>
              <a:t>IV	Reflecting on and synthesizing ideas from the module (45mins +90mins homework) </a:t>
            </a:r>
            <a:endParaRPr lang="de-DE" dirty="0"/>
          </a:p>
          <a:p>
            <a:endParaRPr lang="de-DE" b="1" dirty="0">
              <a:solidFill>
                <a:srgbClr val="C1D260"/>
              </a:solidFill>
            </a:endParaRPr>
          </a:p>
          <a:p>
            <a:endParaRPr lang="de-DE" b="1" dirty="0">
              <a:solidFill>
                <a:srgbClr val="C1D260"/>
              </a:solidFill>
            </a:endParaRPr>
          </a:p>
        </p:txBody>
      </p:sp>
      <p:sp>
        <p:nvSpPr>
          <p:cNvPr id="4" name="Marcador de pie de página 3"/>
          <p:cNvSpPr>
            <a:spLocks noGrp="1"/>
          </p:cNvSpPr>
          <p:nvPr>
            <p:ph type="ftr" sz="quarter" idx="10"/>
          </p:nvPr>
        </p:nvSpPr>
        <p:spPr>
          <a:xfrm>
            <a:off x="5393804" y="133704"/>
            <a:ext cx="3026298" cy="365125"/>
          </a:xfrm>
        </p:spPr>
        <p:txBody>
          <a:bodyPr/>
          <a:lstStyle/>
          <a:p>
            <a:r>
              <a:rPr lang="es-ES_tradnl" dirty="0">
                <a:solidFill>
                  <a:srgbClr val="CC023B"/>
                </a:solidFill>
              </a:rPr>
              <a:t>PEDAGOGICAL APPROACHES </a:t>
            </a: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spTree>
    <p:extLst>
      <p:ext uri="{BB962C8B-B14F-4D97-AF65-F5344CB8AC3E}">
        <p14:creationId xmlns:p14="http://schemas.microsoft.com/office/powerpoint/2010/main" val="16211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a:t>I. </a:t>
            </a:r>
            <a:r>
              <a:rPr lang="en-US" sz="3000" dirty="0"/>
              <a:t>INTRODUCING PEDAGOGICAL APPROACHES TO MATHEMATICS AND SCIENCE TEACHING IN MULTICULTURAL CLASSROOMS  </a:t>
            </a:r>
          </a:p>
        </p:txBody>
      </p:sp>
    </p:spTree>
    <p:extLst>
      <p:ext uri="{BB962C8B-B14F-4D97-AF65-F5344CB8AC3E}">
        <p14:creationId xmlns:p14="http://schemas.microsoft.com/office/powerpoint/2010/main" val="180369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de-DE" dirty="0" err="1"/>
              <a:t>Activity</a:t>
            </a:r>
            <a:r>
              <a:rPr lang="de-DE" dirty="0"/>
              <a:t> 1.1: </a:t>
            </a:r>
            <a:r>
              <a:rPr lang="en-US" dirty="0"/>
              <a:t>Sharing prior teaching experiences in multicultural settings</a:t>
            </a:r>
            <a:endParaRPr lang="el-GR" dirty="0"/>
          </a:p>
        </p:txBody>
      </p:sp>
      <p:sp>
        <p:nvSpPr>
          <p:cNvPr id="3" name="2 - Θέση περιεχομένου"/>
          <p:cNvSpPr>
            <a:spLocks noGrp="1"/>
          </p:cNvSpPr>
          <p:nvPr>
            <p:ph idx="1"/>
          </p:nvPr>
        </p:nvSpPr>
        <p:spPr>
          <a:xfrm>
            <a:off x="372503" y="1864167"/>
            <a:ext cx="6146157" cy="4525963"/>
          </a:xfrm>
        </p:spPr>
        <p:txBody>
          <a:bodyPr>
            <a:normAutofit/>
          </a:bodyPr>
          <a:lstStyle/>
          <a:p>
            <a:r>
              <a:rPr lang="en-US" sz="2000" dirty="0"/>
              <a:t>Discuss in your group briefly on the meaning of the term “multicultural classroom”. Then try to answer the following questions:  </a:t>
            </a:r>
            <a:endParaRPr lang="el-GR" sz="2000" dirty="0"/>
          </a:p>
          <a:p>
            <a:pPr lvl="2"/>
            <a:r>
              <a:rPr lang="en-US" sz="1800" dirty="0"/>
              <a:t>If you haven’t tried teaching in a multicultural classroom, what do you think the challenges are?  </a:t>
            </a:r>
            <a:endParaRPr lang="el-GR" sz="1800" dirty="0"/>
          </a:p>
          <a:p>
            <a:pPr lvl="2"/>
            <a:r>
              <a:rPr lang="en-US" sz="1800" dirty="0"/>
              <a:t>If you have already taught in a multicultural classroom, what challenges have you experienced? </a:t>
            </a:r>
            <a:endParaRPr lang="el-GR" sz="1800" dirty="0"/>
          </a:p>
          <a:p>
            <a:r>
              <a:rPr lang="en-US" sz="2000" dirty="0"/>
              <a:t>Share some of your experiences in the group and in the whole classroom. </a:t>
            </a:r>
            <a:endParaRPr lang="el-GR" sz="2000" dirty="0"/>
          </a:p>
        </p:txBody>
      </p:sp>
      <p:sp>
        <p:nvSpPr>
          <p:cNvPr id="5" name="4 - Θέση αριθμού διαφάνειας"/>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
        <p:nvSpPr>
          <p:cNvPr id="10" name="Marcador de pie de página 3"/>
          <p:cNvSpPr>
            <a:spLocks noGrp="1"/>
          </p:cNvSpPr>
          <p:nvPr>
            <p:ph type="ftr" sz="quarter" idx="10"/>
          </p:nvPr>
        </p:nvSpPr>
        <p:spPr>
          <a:xfrm>
            <a:off x="5393804" y="133704"/>
            <a:ext cx="3026298" cy="365125"/>
          </a:xfrm>
        </p:spPr>
        <p:txBody>
          <a:bodyPr/>
          <a:lstStyle/>
          <a:p>
            <a:r>
              <a:rPr lang="es-ES_tradnl" dirty="0">
                <a:solidFill>
                  <a:srgbClr val="CC023B"/>
                </a:solidFill>
              </a:rPr>
              <a:t>PEDAGOGICAL APPROACHES </a:t>
            </a:r>
          </a:p>
        </p:txBody>
      </p:sp>
      <p:pic>
        <p:nvPicPr>
          <p:cNvPr id="11" name="Bild 7" descr="C:\Users\Sophia\AppData\Local\Microsoft\Windows\Temporary Internet Files\Content.Word\3-1_5min_.png.png"/>
          <p:cNvPicPr/>
          <p:nvPr/>
        </p:nvPicPr>
        <p:blipFill>
          <a:blip r:embed="rId2" cstate="print"/>
          <a:stretch>
            <a:fillRect/>
          </a:stretch>
        </p:blipFill>
        <p:spPr bwMode="auto">
          <a:xfrm>
            <a:off x="5977225" y="1143000"/>
            <a:ext cx="485775" cy="47625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102734" y="1130935"/>
            <a:ext cx="469265" cy="469265"/>
          </a:xfrm>
          <a:prstGeom prst="rect">
            <a:avLst/>
          </a:prstGeom>
          <a:noFill/>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681193" y="1143000"/>
            <a:ext cx="481330" cy="457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109"/>
            <a:ext cx="8229600" cy="647794"/>
          </a:xfrm>
        </p:spPr>
        <p:txBody>
          <a:bodyPr>
            <a:normAutofit fontScale="90000"/>
          </a:bodyPr>
          <a:lstStyle/>
          <a:p>
            <a:r>
              <a:rPr lang="de-DE" dirty="0"/>
              <a:t>Activity 1.2: Working with empirical </a:t>
            </a:r>
            <a:r>
              <a:rPr lang="de-DE" dirty="0" smtClean="0"/>
              <a:t>data</a:t>
            </a:r>
            <a:r>
              <a:rPr lang="de-DE" dirty="0"/>
              <a:t> </a:t>
            </a:r>
            <a:r>
              <a:rPr lang="de-DE" dirty="0" smtClean="0"/>
              <a:t>in </a:t>
            </a:r>
            <a:r>
              <a:rPr lang="de-DE" dirty="0"/>
              <a:t>multicultural settings (1)</a:t>
            </a:r>
            <a:endParaRPr lang="en-US" dirty="0"/>
          </a:p>
        </p:txBody>
      </p:sp>
      <p:sp>
        <p:nvSpPr>
          <p:cNvPr id="3" name="Marcador de contenido 2"/>
          <p:cNvSpPr>
            <a:spLocks noGrp="1"/>
          </p:cNvSpPr>
          <p:nvPr>
            <p:ph idx="1"/>
          </p:nvPr>
        </p:nvSpPr>
        <p:spPr>
          <a:xfrm>
            <a:off x="457200" y="1483572"/>
            <a:ext cx="6904299" cy="4787399"/>
          </a:xfrm>
        </p:spPr>
        <p:txBody>
          <a:bodyPr>
            <a:normAutofit fontScale="92500"/>
          </a:bodyPr>
          <a:lstStyle/>
          <a:p>
            <a:r>
              <a:rPr lang="en-US" sz="2400" dirty="0"/>
              <a:t>We provide 3 episodes concerning mathematics and science teaching in multicultural settings.</a:t>
            </a:r>
          </a:p>
          <a:p>
            <a:r>
              <a:rPr lang="de-DE" sz="2400" dirty="0"/>
              <a:t>Group work </a:t>
            </a:r>
          </a:p>
          <a:p>
            <a:pPr lvl="1"/>
            <a:r>
              <a:rPr lang="en-US" sz="2100" dirty="0"/>
              <a:t>Discuss in the group what issues related to mathematics and science teaching in multicultural setting you identify in the three episodes. </a:t>
            </a:r>
            <a:endParaRPr lang="el-GR" sz="2100" dirty="0"/>
          </a:p>
          <a:p>
            <a:pPr lvl="1"/>
            <a:r>
              <a:rPr lang="en-US" sz="2100" dirty="0"/>
              <a:t>Identify what classroom practices are addressed in the three settings and justify their importance. </a:t>
            </a:r>
            <a:endParaRPr lang="el-GR" sz="2100" dirty="0"/>
          </a:p>
          <a:p>
            <a:pPr lvl="1"/>
            <a:r>
              <a:rPr lang="en-US" sz="2100" dirty="0"/>
              <a:t>Based on your group discussion prepare a short report on two teaching strategies that you would adopt in teaching mathematics and science in multicultural classrooms. Justify your choices and discuss about their potential and limitations. Share these ideas with the whole classroom..</a:t>
            </a:r>
          </a:p>
          <a:p>
            <a:pPr lvl="1"/>
            <a:endParaRPr lang="de-DE" sz="2000" dirty="0"/>
          </a:p>
          <a:p>
            <a:pPr marL="0" indent="0" algn="just">
              <a:buNone/>
            </a:pPr>
            <a:endParaRPr lang="en-US" dirty="0"/>
          </a:p>
        </p:txBody>
      </p:sp>
      <p:sp>
        <p:nvSpPr>
          <p:cNvPr id="4" name="Marcador de pie de página 3"/>
          <p:cNvSpPr>
            <a:spLocks noGrp="1"/>
          </p:cNvSpPr>
          <p:nvPr>
            <p:ph type="ftr" sz="quarter" idx="10"/>
          </p:nvPr>
        </p:nvSpPr>
        <p:spPr/>
        <p:txBody>
          <a:bodyPr/>
          <a:lstStyle/>
          <a:p>
            <a:r>
              <a:rPr lang="es-ES" dirty="0">
                <a:solidFill>
                  <a:srgbClr val="CC023B"/>
                </a:solidFill>
              </a:rPr>
              <a:t>PEDAGOGICAL APPROACHES</a:t>
            </a:r>
            <a:endParaRPr lang="es-ES_tradnl" dirty="0">
              <a:solidFill>
                <a:srgbClr val="CC023B"/>
              </a:solidFill>
            </a:endParaRPr>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pic>
        <p:nvPicPr>
          <p:cNvPr id="11" name="Imagen 58" descr="../IncluSMe%20icons/Sophya/IncluSMe%20icons/Icons%20as%20JPEG/3-6a_timing-45min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5628" y="886079"/>
            <a:ext cx="503017" cy="509286"/>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337367" y="889270"/>
            <a:ext cx="469265" cy="506095"/>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4904492" y="889270"/>
            <a:ext cx="511810" cy="506095"/>
          </a:xfrm>
          <a:prstGeom prst="rect">
            <a:avLst/>
          </a:prstGeom>
          <a:noFill/>
        </p:spPr>
      </p:pic>
      <p:pic>
        <p:nvPicPr>
          <p:cNvPr id="10" name="Imagen 49" descr="../IncluSMe%20icons/Sophya/IncluSMe%20icons/Icons%20as%20JPEG/4-4_group_work_+-grouping_class_.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8152" y="908319"/>
            <a:ext cx="467995" cy="467995"/>
          </a:xfrm>
          <a:prstGeom prst="rect">
            <a:avLst/>
          </a:prstGeom>
          <a:noFill/>
          <a:ln>
            <a:noFill/>
          </a:ln>
        </p:spPr>
      </p:pic>
    </p:spTree>
    <p:extLst>
      <p:ext uri="{BB962C8B-B14F-4D97-AF65-F5344CB8AC3E}">
        <p14:creationId xmlns:p14="http://schemas.microsoft.com/office/powerpoint/2010/main" val="126688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109"/>
            <a:ext cx="8229600" cy="647794"/>
          </a:xfrm>
        </p:spPr>
        <p:txBody>
          <a:bodyPr>
            <a:normAutofit fontScale="90000"/>
          </a:bodyPr>
          <a:lstStyle/>
          <a:p>
            <a:r>
              <a:rPr lang="de-DE" dirty="0" err="1"/>
              <a:t>Activity</a:t>
            </a:r>
            <a:r>
              <a:rPr lang="de-DE" dirty="0"/>
              <a:t> 1.3: Working with empirical </a:t>
            </a:r>
            <a:r>
              <a:rPr lang="de-DE" dirty="0" err="1"/>
              <a:t>data</a:t>
            </a:r>
            <a:r>
              <a:rPr lang="de-DE" dirty="0"/>
              <a:t> in </a:t>
            </a:r>
            <a:r>
              <a:rPr lang="de-DE" dirty="0" err="1"/>
              <a:t>multicultural</a:t>
            </a:r>
            <a:r>
              <a:rPr lang="de-DE" dirty="0"/>
              <a:t> </a:t>
            </a:r>
            <a:r>
              <a:rPr lang="de-DE" dirty="0" err="1"/>
              <a:t>settings</a:t>
            </a:r>
            <a:r>
              <a:rPr lang="de-DE" dirty="0"/>
              <a:t> (2)</a:t>
            </a:r>
            <a:endParaRPr lang="en-US" dirty="0"/>
          </a:p>
        </p:txBody>
      </p:sp>
      <p:sp>
        <p:nvSpPr>
          <p:cNvPr id="3" name="Marcador de contenido 2"/>
          <p:cNvSpPr>
            <a:spLocks noGrp="1"/>
          </p:cNvSpPr>
          <p:nvPr>
            <p:ph idx="1"/>
          </p:nvPr>
        </p:nvSpPr>
        <p:spPr>
          <a:xfrm>
            <a:off x="196728" y="1432241"/>
            <a:ext cx="7222643" cy="5046561"/>
          </a:xfrm>
        </p:spPr>
        <p:txBody>
          <a:bodyPr>
            <a:normAutofit lnSpcReduction="10000"/>
          </a:bodyPr>
          <a:lstStyle/>
          <a:p>
            <a:r>
              <a:rPr lang="en-US" sz="2000" dirty="0"/>
              <a:t>Read an extract from the paper of </a:t>
            </a:r>
            <a:r>
              <a:rPr lang="en-US" sz="2000" dirty="0" err="1"/>
              <a:t>Prediger</a:t>
            </a:r>
            <a:r>
              <a:rPr lang="en-US" sz="2000" dirty="0"/>
              <a:t>, Clarkson and Bose (2016)</a:t>
            </a:r>
          </a:p>
          <a:p>
            <a:r>
              <a:rPr lang="en-US" sz="2000" dirty="0"/>
              <a:t>Consider the following issues and then prepare four slides to report your work in the whole class. Work in groups of three.</a:t>
            </a:r>
            <a:endParaRPr lang="el-GR" sz="2000" dirty="0"/>
          </a:p>
          <a:p>
            <a:pPr lvl="1"/>
            <a:r>
              <a:rPr lang="en-US" sz="1800" dirty="0"/>
              <a:t>By the way Amir and </a:t>
            </a:r>
            <a:r>
              <a:rPr lang="en-US" sz="1800" dirty="0" err="1"/>
              <a:t>Ekim</a:t>
            </a:r>
            <a:r>
              <a:rPr lang="en-US" sz="1800" dirty="0"/>
              <a:t> talk and write about the problem, what can you suggest about their initial understanding of the phrase “2/3 of all analphabets are women”?</a:t>
            </a:r>
            <a:endParaRPr lang="el-GR" sz="1800" dirty="0"/>
          </a:p>
          <a:p>
            <a:pPr lvl="1"/>
            <a:r>
              <a:rPr lang="en-US" sz="1800" dirty="0"/>
              <a:t>Identify the different teaching strategies applied by the teacher. Did they end up to be of any assistance to Amir and </a:t>
            </a:r>
            <a:r>
              <a:rPr lang="en-US" sz="1800" dirty="0" err="1"/>
              <a:t>Ekim</a:t>
            </a:r>
            <a:r>
              <a:rPr lang="en-US" sz="1800" dirty="0"/>
              <a:t>? (Excerpt 2)</a:t>
            </a:r>
            <a:endParaRPr lang="el-GR" sz="1800" dirty="0"/>
          </a:p>
          <a:p>
            <a:pPr lvl="1"/>
            <a:r>
              <a:rPr lang="en-US" sz="1800" dirty="0"/>
              <a:t>Amir and </a:t>
            </a:r>
            <a:r>
              <a:rPr lang="en-US" sz="1800" dirty="0" err="1"/>
              <a:t>Ekim</a:t>
            </a:r>
            <a:r>
              <a:rPr lang="en-US" sz="1800" dirty="0"/>
              <a:t>, even though they were born in Germany, their fluency in academic German was limited. On the contrary, both students were competent in their everyday, interpersonal communication. Can you visualize how the low academic proficiency in German might have affected the students’ participation in school mathematics?</a:t>
            </a:r>
            <a:endParaRPr lang="el-GR" sz="1800" dirty="0"/>
          </a:p>
          <a:p>
            <a:pPr lvl="1"/>
            <a:endParaRPr lang="de-DE" sz="1600" dirty="0"/>
          </a:p>
          <a:p>
            <a:pPr lvl="1"/>
            <a:endParaRPr lang="de-DE" sz="2000" dirty="0"/>
          </a:p>
          <a:p>
            <a:pPr marL="0" indent="0" algn="just">
              <a:buNone/>
            </a:pP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pic>
        <p:nvPicPr>
          <p:cNvPr id="8" name="Imagen 116" descr="/Users/antquearm/Desktop/IncluSMe icons/Icons as JPEG/3-5a.jpg"/>
          <p:cNvPicPr/>
          <p:nvPr/>
        </p:nvPicPr>
        <p:blipFill>
          <a:blip r:embed="rId3">
            <a:extLst>
              <a:ext uri="{28A0092B-C50C-407E-A947-70E740481C1C}">
                <a14:useLocalDpi xmlns:a14="http://schemas.microsoft.com/office/drawing/2010/main" val="0"/>
              </a:ext>
            </a:extLst>
          </a:blip>
          <a:srcRect/>
          <a:stretch>
            <a:fillRect/>
          </a:stretch>
        </p:blipFill>
        <p:spPr bwMode="auto">
          <a:xfrm>
            <a:off x="6568582" y="858199"/>
            <a:ext cx="468000" cy="468000"/>
          </a:xfrm>
          <a:prstGeom prst="rect">
            <a:avLst/>
          </a:prstGeom>
          <a:noFill/>
          <a:ln>
            <a:noFill/>
          </a:ln>
        </p:spPr>
      </p:pic>
      <p:pic>
        <p:nvPicPr>
          <p:cNvPr id="9" name="Imagen 60" descr="../IncluSMe%20icons/Sophya/IncluSMe%20icons/Icons%20as%20JPEG/6_home_work_.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002" y="805220"/>
            <a:ext cx="467995" cy="467995"/>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886007" y="805220"/>
            <a:ext cx="469265" cy="469265"/>
          </a:xfrm>
          <a:prstGeom prst="rect">
            <a:avLst/>
          </a:prstGeom>
          <a:noFill/>
        </p:spPr>
      </p:pic>
      <p:pic>
        <p:nvPicPr>
          <p:cNvPr id="12" name="Imagen 49" descr="../IncluSMe%20icons/Sophya/IncluSMe%20icons/Icons%20as%20JPEG/4-4_group_work_+-grouping_class_.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9379" y="806490"/>
            <a:ext cx="467995" cy="467995"/>
          </a:xfrm>
          <a:prstGeom prst="rect">
            <a:avLst/>
          </a:prstGeom>
          <a:noFill/>
          <a:ln>
            <a:noFill/>
          </a:ln>
        </p:spPr>
      </p:pic>
    </p:spTree>
    <p:extLst>
      <p:ext uri="{BB962C8B-B14F-4D97-AF65-F5344CB8AC3E}">
        <p14:creationId xmlns:p14="http://schemas.microsoft.com/office/powerpoint/2010/main" val="126688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1413" y="2285409"/>
            <a:ext cx="8275897" cy="1470025"/>
          </a:xfrm>
        </p:spPr>
        <p:txBody>
          <a:bodyPr>
            <a:normAutofit fontScale="90000"/>
          </a:bodyPr>
          <a:lstStyle/>
          <a:p>
            <a:r>
              <a:rPr lang="en-US" sz="2400" dirty="0"/>
              <a:t>II. CONSIDERING PEDAGOGICAL APPROCHES TO MATHEMATICS ABD SCIENCE TEACHING IN MULTICULTURAL CLASSROOMS THROUGH THE LENS OF RESEARCH AND THEORY </a:t>
            </a:r>
            <a:br>
              <a:rPr lang="en-US" sz="2400" dirty="0"/>
            </a:br>
            <a:endParaRPr lang="en-US" sz="2400" dirty="0"/>
          </a:p>
        </p:txBody>
      </p:sp>
    </p:spTree>
    <p:extLst>
      <p:ext uri="{BB962C8B-B14F-4D97-AF65-F5344CB8AC3E}">
        <p14:creationId xmlns:p14="http://schemas.microsoft.com/office/powerpoint/2010/main" val="180369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01" y="613962"/>
            <a:ext cx="7148553" cy="647794"/>
          </a:xfrm>
        </p:spPr>
        <p:txBody>
          <a:bodyPr>
            <a:normAutofit/>
          </a:bodyPr>
          <a:lstStyle/>
          <a:p>
            <a:r>
              <a:rPr lang="de-DE" dirty="0"/>
              <a:t>Activity 2.1: Reporting on the activity 1.3</a:t>
            </a:r>
            <a:endParaRPr lang="en-US" dirty="0"/>
          </a:p>
        </p:txBody>
      </p:sp>
      <p:sp>
        <p:nvSpPr>
          <p:cNvPr id="3" name="Marcador de contenido 2"/>
          <p:cNvSpPr>
            <a:spLocks noGrp="1"/>
          </p:cNvSpPr>
          <p:nvPr>
            <p:ph idx="1"/>
          </p:nvPr>
        </p:nvSpPr>
        <p:spPr>
          <a:xfrm>
            <a:off x="1979270" y="1447800"/>
            <a:ext cx="6707529" cy="1850985"/>
          </a:xfrm>
        </p:spPr>
        <p:txBody>
          <a:bodyPr>
            <a:normAutofit/>
          </a:bodyPr>
          <a:lstStyle/>
          <a:p>
            <a:endParaRPr lang="en-US" sz="2000" dirty="0"/>
          </a:p>
          <a:p>
            <a:pPr lvl="1"/>
            <a:endParaRPr lang="de-DE" sz="2000" dirty="0"/>
          </a:p>
          <a:p>
            <a:pPr marL="0" indent="0" algn="just">
              <a:buNone/>
            </a:pPr>
            <a:endParaRPr lang="en-US" dirty="0"/>
          </a:p>
        </p:txBody>
      </p:sp>
      <p:sp>
        <p:nvSpPr>
          <p:cNvPr id="5" name="Marcador de número de diapositiva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sp>
        <p:nvSpPr>
          <p:cNvPr id="6" name="Marcador de pie de página 3"/>
          <p:cNvSpPr>
            <a:spLocks noGrp="1"/>
          </p:cNvSpPr>
          <p:nvPr>
            <p:ph type="ftr" sz="quarter" idx="10"/>
          </p:nvPr>
        </p:nvSpPr>
        <p:spPr>
          <a:xfrm>
            <a:off x="5772150" y="55318"/>
            <a:ext cx="2647951" cy="365125"/>
          </a:xfrm>
        </p:spPr>
        <p:txBody>
          <a:bodyPr/>
          <a:lstStyle/>
          <a:p>
            <a:r>
              <a:rPr lang="es-ES" dirty="0">
                <a:solidFill>
                  <a:srgbClr val="CC023B"/>
                </a:solidFill>
              </a:rPr>
              <a:t>PEDAGOGICAL APPROACHES</a:t>
            </a:r>
            <a:endParaRPr lang="es-ES_tradnl" dirty="0">
              <a:solidFill>
                <a:srgbClr val="CC023B"/>
              </a:solidFill>
            </a:endParaRPr>
          </a:p>
        </p:txBody>
      </p:sp>
      <p:sp>
        <p:nvSpPr>
          <p:cNvPr id="7" name="Marcador de contenido 2"/>
          <p:cNvSpPr txBox="1">
            <a:spLocks/>
          </p:cNvSpPr>
          <p:nvPr/>
        </p:nvSpPr>
        <p:spPr>
          <a:xfrm>
            <a:off x="648145" y="1646706"/>
            <a:ext cx="4907667" cy="1551007"/>
          </a:xfrm>
          <a:prstGeom prst="rect">
            <a:avLst/>
          </a:prstGeom>
        </p:spPr>
        <p:txBody>
          <a:bodyPr vert="horz" lIns="91440" tIns="45720" rIns="91440" bIns="45720" rtlCol="0">
            <a:normAutofit fontScale="92500" lnSpcReduction="10000"/>
          </a:bodyPr>
          <a:lstStyle/>
          <a:p>
            <a:pPr marL="342900" indent="-342900">
              <a:spcBef>
                <a:spcPct val="20000"/>
              </a:spcBef>
              <a:buClr>
                <a:srgbClr val="BE002D"/>
              </a:buClr>
              <a:buFont typeface="Arial"/>
              <a:buChar char="•"/>
            </a:pPr>
            <a:r>
              <a:rPr lang="en-US" sz="2800" dirty="0"/>
              <a:t>Three groups present their slides from the homework and share their ideas with the other groups</a:t>
            </a:r>
          </a:p>
          <a:p>
            <a:pPr marL="0" marR="0" lvl="0" indent="0" algn="just" defTabSz="457200" rtl="0" eaLnBrk="1" fontAlgn="auto" latinLnBrk="0" hangingPunct="1">
              <a:lnSpc>
                <a:spcPct val="100000"/>
              </a:lnSpc>
              <a:spcBef>
                <a:spcPct val="20000"/>
              </a:spcBef>
              <a:spcAft>
                <a:spcPts val="0"/>
              </a:spcAft>
              <a:buClr>
                <a:srgbClr val="BE002D"/>
              </a:buClr>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Avenir Book" charset="0"/>
              <a:ea typeface="Avenir Book" charset="0"/>
              <a:cs typeface="Avenir Book" charset="0"/>
            </a:endParaRPr>
          </a:p>
        </p:txBody>
      </p:sp>
      <p:pic>
        <p:nvPicPr>
          <p:cNvPr id="10" name="Bild 7" descr="C:\Users\Sophia\AppData\Local\Microsoft\Windows\Temporary Internet Files\Content.Word\3-1_5min_.png.png"/>
          <p:cNvPicPr/>
          <p:nvPr/>
        </p:nvPicPr>
        <p:blipFill>
          <a:blip r:embed="rId3" cstate="print"/>
          <a:stretch>
            <a:fillRect/>
          </a:stretch>
        </p:blipFill>
        <p:spPr bwMode="auto">
          <a:xfrm>
            <a:off x="7880303" y="1447800"/>
            <a:ext cx="485775" cy="47625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7339054" y="753215"/>
            <a:ext cx="469265" cy="469265"/>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4120" y="753215"/>
            <a:ext cx="481330" cy="457200"/>
          </a:xfrm>
          <a:prstGeom prst="rect">
            <a:avLst/>
          </a:prstGeom>
          <a:noFill/>
        </p:spPr>
      </p:pic>
    </p:spTree>
    <p:extLst>
      <p:ext uri="{BB962C8B-B14F-4D97-AF65-F5344CB8AC3E}">
        <p14:creationId xmlns:p14="http://schemas.microsoft.com/office/powerpoint/2010/main" val="126688910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1055</TotalTime>
  <Words>1568</Words>
  <Application>Microsoft Macintosh PowerPoint</Application>
  <PresentationFormat>Presentación en pantalla (4:3)</PresentationFormat>
  <Paragraphs>127</Paragraphs>
  <Slides>21</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Avenir Book</vt:lpstr>
      <vt:lpstr>Calibri</vt:lpstr>
      <vt:lpstr>Lucida Grande</vt:lpstr>
      <vt:lpstr>Times New Roman</vt:lpstr>
      <vt:lpstr>Wingdings</vt:lpstr>
      <vt:lpstr>Arial</vt:lpstr>
      <vt:lpstr>Office-Design</vt:lpstr>
      <vt:lpstr>PEDAGOGICAL APPROACHES TO MATHEMATICS AND SCIENCE TEACHING IN MULTICULTURAL CLASSROOMS </vt:lpstr>
      <vt:lpstr>Aims </vt:lpstr>
      <vt:lpstr>Structure of the module </vt:lpstr>
      <vt:lpstr>I. INTRODUCING PEDAGOGICAL APPROACHES TO MATHEMATICS AND SCIENCE TEACHING IN MULTICULTURAL CLASSROOMS  </vt:lpstr>
      <vt:lpstr>Activity 1.1: Sharing prior teaching experiences in multicultural settings</vt:lpstr>
      <vt:lpstr>Activity 1.2: Working with empirical data in multicultural settings (1)</vt:lpstr>
      <vt:lpstr>Activity 1.3: Working with empirical data in multicultural settings (2)</vt:lpstr>
      <vt:lpstr>II. CONSIDERING PEDAGOGICAL APPROCHES TO MATHEMATICS ABD SCIENCE TEACHING IN MULTICULTURAL CLASSROOMS THROUGH THE LENS OF RESEARCH AND THEORY  </vt:lpstr>
      <vt:lpstr>Activity 2.1: Reporting on the activity 1.3</vt:lpstr>
      <vt:lpstr>Activity 2.2: Addressing theoretical issues concerning multicultural mathematics teaching</vt:lpstr>
      <vt:lpstr>Activity 2.3: Addressing theoretical issues concerning multicultural science teaching</vt:lpstr>
      <vt:lpstr>Activity 2.4: Readings from relevant research literature (Individual homework) </vt:lpstr>
      <vt:lpstr>III. DESIGNING MATHEMATICS AND SCIENCE TEACHING FOR MULTICULTURAL AND MULTILINGUAL CLASSROOMS</vt:lpstr>
      <vt:lpstr>Activity 3.1: Reporting on the activity 2.4</vt:lpstr>
      <vt:lpstr>Activity 3.2: Observing and analyzing video clips from multicultural and multilingual classrooms</vt:lpstr>
      <vt:lpstr>Activity 3.3: Designing a culturally responsive mathematics teaching </vt:lpstr>
      <vt:lpstr>Activity 3.4: Designing a culturally responsive science lesson (Homework in groups)</vt:lpstr>
      <vt:lpstr>IV. REFLECTING ON AND SYNTHESIZING IDEAS FROM THE MODULE</vt:lpstr>
      <vt:lpstr>Activity 4.1: Reflecting on lesson designs</vt:lpstr>
      <vt:lpstr>Activity 4.2: Preparing your final assignment of the module (Individual homework)</vt:lpstr>
      <vt:lpstr>Presentación de PowerPoint</vt:lpstr>
    </vt:vector>
  </TitlesOfParts>
  <Manager>IncluSMe (antquesa)</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Aproaches to Mathematical and Science Teaching in Multicultural Contexts</dc:title>
  <dc:subject>Mosule 6 Presentation</dc:subject>
  <dc:creator>IncluSMe project (grant no. 2016-1-DE01-KA203-002910) 2016-2019, lead contributions: See Comments</dc:creator>
  <cp:keywords/>
  <dc:description>IncluSMe project (grant no. 2016-1-DE01-KA203-002910) 2016-2019, lead contributions by Potari, D., Triantafillou, C., Psycharis, G.  &amp; Zachariades, T., National and Kapodistrian University of Athens, Athens, Greece, Sakonidis, C., Democritus University of Thrace, Alexandroupolis, Greece, Spiliotopoulou, V., School of Pedagogical and Technological Education, Patras, Greece, Triandafillidis, T. &amp; Papailias, P., University of Thessaly, Volos, Greece. </dc:description>
  <cp:lastModifiedBy>Shsk</cp:lastModifiedBy>
  <cp:revision>103</cp:revision>
  <dcterms:created xsi:type="dcterms:W3CDTF">2017-02-28T10:46:16Z</dcterms:created>
  <dcterms:modified xsi:type="dcterms:W3CDTF">2019-08-03T14:31:59Z</dcterms:modified>
  <cp:category/>
</cp:coreProperties>
</file>