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80" r:id="rId3"/>
    <p:sldId id="277" r:id="rId4"/>
    <p:sldId id="301" r:id="rId5"/>
    <p:sldId id="356" r:id="rId6"/>
    <p:sldId id="279" r:id="rId7"/>
    <p:sldId id="313" r:id="rId8"/>
    <p:sldId id="282" r:id="rId9"/>
    <p:sldId id="332" r:id="rId10"/>
    <p:sldId id="333" r:id="rId11"/>
    <p:sldId id="310" r:id="rId12"/>
    <p:sldId id="329" r:id="rId13"/>
    <p:sldId id="348" r:id="rId14"/>
    <p:sldId id="334" r:id="rId15"/>
    <p:sldId id="335" r:id="rId16"/>
    <p:sldId id="336" r:id="rId17"/>
    <p:sldId id="337" r:id="rId18"/>
    <p:sldId id="338" r:id="rId19"/>
    <p:sldId id="309" r:id="rId20"/>
    <p:sldId id="331" r:id="rId21"/>
    <p:sldId id="349" r:id="rId22"/>
    <p:sldId id="340" r:id="rId23"/>
    <p:sldId id="355" r:id="rId24"/>
    <p:sldId id="351" r:id="rId25"/>
    <p:sldId id="352" r:id="rId26"/>
    <p:sldId id="350" r:id="rId27"/>
    <p:sldId id="354" r:id="rId28"/>
    <p:sldId id="339" r:id="rId29"/>
    <p:sldId id="341" r:id="rId30"/>
    <p:sldId id="342" r:id="rId31"/>
    <p:sldId id="343" r:id="rId32"/>
    <p:sldId id="344" r:id="rId33"/>
    <p:sldId id="346" r:id="rId34"/>
    <p:sldId id="345" r:id="rId35"/>
    <p:sldId id="347" r:id="rId36"/>
    <p:sldId id="357" r:id="rId3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Ida Säfström" initials="AI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051"/>
    <a:srgbClr val="C1D260"/>
    <a:srgbClr val="CC023B"/>
    <a:srgbClr val="4C5F7E"/>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2" autoAdjust="0"/>
    <p:restoredTop sz="89144" autoAdjust="0"/>
  </p:normalViewPr>
  <p:slideViewPr>
    <p:cSldViewPr snapToGrid="0" snapToObjects="1" showGuides="1">
      <p:cViewPr varScale="1">
        <p:scale>
          <a:sx n="71" d="100"/>
          <a:sy n="71" d="100"/>
        </p:scale>
        <p:origin x="1352" y="176"/>
      </p:cViewPr>
      <p:guideLst>
        <p:guide orient="horz" pos="2205"/>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A012E3-6E8D-B74B-A314-4616D5A79846}" type="datetimeFigureOut">
              <a:rPr lang="de-DE" smtClean="0"/>
              <a:t>03.08.19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85981-0A6E-DC4F-9DC9-F24078E0FA09}" type="datetimeFigureOut">
              <a:rPr lang="de-DE" smtClean="0"/>
              <a:t>03.08.19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ABD4E-16D0-5348-910F-B34FEBD0AA0B}" type="slidenum">
              <a:rPr lang="de-DE" smtClean="0"/>
              <a:t>7</a:t>
            </a:fld>
            <a:endParaRPr lang="de-DE"/>
          </a:p>
        </p:txBody>
      </p:sp>
    </p:spTree>
    <p:extLst>
      <p:ext uri="{BB962C8B-B14F-4D97-AF65-F5344CB8AC3E}">
        <p14:creationId xmlns:p14="http://schemas.microsoft.com/office/powerpoint/2010/main" val="337692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53ABD4E-16D0-5348-910F-B34FEBD0AA0B}" type="slidenum">
              <a:rPr lang="de-DE" smtClean="0"/>
              <a:t>29</a:t>
            </a:fld>
            <a:endParaRPr lang="de-DE"/>
          </a:p>
        </p:txBody>
      </p:sp>
    </p:spTree>
    <p:extLst>
      <p:ext uri="{BB962C8B-B14F-4D97-AF65-F5344CB8AC3E}">
        <p14:creationId xmlns:p14="http://schemas.microsoft.com/office/powerpoint/2010/main" val="42804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53ABD4E-16D0-5348-910F-B34FEBD0AA0B}" type="slidenum">
              <a:rPr lang="de-DE" smtClean="0"/>
              <a:t>36</a:t>
            </a:fld>
            <a:endParaRPr lang="de-DE" dirty="0"/>
          </a:p>
        </p:txBody>
      </p:sp>
    </p:spTree>
    <p:extLst>
      <p:ext uri="{BB962C8B-B14F-4D97-AF65-F5344CB8AC3E}">
        <p14:creationId xmlns:p14="http://schemas.microsoft.com/office/powerpoint/2010/main" val="32985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3674746"/>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714505"/>
            <a:ext cx="8229600" cy="4357684"/>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51438"/>
            <a:ext cx="3008313" cy="1162050"/>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751438"/>
            <a:ext cx="5111750" cy="537472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18923"/>
            <a:ext cx="3008313" cy="410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452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png"/><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0">
            <a:alphaModFix amt="39000"/>
            <a:extLst>
              <a:ext uri="{28A0092B-C50C-407E-A947-70E740481C1C}">
                <a14:useLocalDpi xmlns:a14="http://schemas.microsoft.com/office/drawing/2010/main" val="0"/>
              </a:ext>
            </a:extLst>
          </a:blip>
          <a:srcRect l="9878" b="10531"/>
          <a:stretch/>
        </p:blipFill>
        <p:spPr>
          <a:xfrm>
            <a:off x="-1" y="1417638"/>
            <a:ext cx="5140767" cy="5440362"/>
          </a:xfrm>
          <a:prstGeom prst="rect">
            <a:avLst/>
          </a:prstGeom>
        </p:spPr>
      </p:pic>
      <p:sp>
        <p:nvSpPr>
          <p:cNvPr id="2" name="Titelplatzhalt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1"/>
          <a:stretch>
            <a:fillRect/>
          </a:stretch>
        </p:blipFill>
        <p:spPr>
          <a:xfrm>
            <a:off x="7487771" y="6087873"/>
            <a:ext cx="1227604" cy="633602"/>
          </a:xfrm>
          <a:prstGeom prst="rect">
            <a:avLst/>
          </a:prstGeom>
        </p:spPr>
      </p:pic>
      <p:sp>
        <p:nvSpPr>
          <p:cNvPr id="9" name="Rechteck 8"/>
          <p:cNvSpPr/>
          <p:nvPr userDrawn="1"/>
        </p:nvSpPr>
        <p:spPr>
          <a:xfrm>
            <a:off x="454466" y="6675756"/>
            <a:ext cx="504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6675756"/>
            <a:ext cx="190800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pic>
        <p:nvPicPr>
          <p:cNvPr id="13"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4466" y="6100572"/>
            <a:ext cx="1329884" cy="504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Marcador de número de diapositiva 22"/>
          <p:cNvSpPr>
            <a:spLocks noGrp="1"/>
          </p:cNvSpPr>
          <p:nvPr>
            <p:ph type="sldNum" sz="quarter" idx="4"/>
          </p:nvPr>
        </p:nvSpPr>
        <p:spPr>
          <a:xfrm>
            <a:off x="8104785" y="55317"/>
            <a:ext cx="588616" cy="365125"/>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0" y="55318"/>
            <a:ext cx="2647951" cy="365125"/>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s-ES" dirty="0">
                <a:solidFill>
                  <a:srgbClr val="CC023B"/>
                </a:solidFill>
              </a:rPr>
              <a:t>INTRODUCTION TO CULTURE AND DIVERSITY</a:t>
            </a:r>
            <a:endParaRPr lang="es-ES_tradnl" dirty="0">
              <a:solidFill>
                <a:srgbClr val="CC023B"/>
              </a:solidFill>
            </a:endParaRP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6374367"/>
            <a:ext cx="1807900" cy="193903"/>
          </a:xfrm>
          <a:prstGeom prst="rect">
            <a:avLst/>
          </a:prstGeom>
        </p:spPr>
      </p:pic>
      <p:pic>
        <p:nvPicPr>
          <p:cNvPr id="12" name="Bild 5" descr="eu_flag_co_funded_pos_[rgb]_lef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2556" y="6400800"/>
            <a:ext cx="781909" cy="180341"/>
          </a:xfrm>
          <a:prstGeom prst="rect">
            <a:avLst/>
          </a:prstGeom>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52" r:id="rId5"/>
    <p:sldLayoutId id="2147483653" r:id="rId6"/>
    <p:sldLayoutId id="2147483656" r:id="rId7"/>
    <p:sldLayoutId id="2147483657" r:id="rId8"/>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Avenir Book" charset="0"/>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Avenir Book" charset="0"/>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Avenir Book" charset="0"/>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playlist?list=PLRG4iHU5uhLCSlkX1N74K-vrr7ImSrDZj" TargetMode="External"/><Relationship Id="rId3" Type="http://schemas.openxmlformats.org/officeDocument/2006/relationships/hyperlink" Target="https://www.youtube.com/playlist?list=PLRG4iHU5uhLBs34Do2bkgKfxRddBJesn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mathe-sicher-koennen.dzlm.de/node/336" TargetMode="External"/><Relationship Id="rId4" Type="http://schemas.openxmlformats.org/officeDocument/2006/relationships/hyperlink" Target="https://nzmaths.co.nz/node/1599" TargetMode="External"/><Relationship Id="rId5" Type="http://schemas.openxmlformats.org/officeDocument/2006/relationships/hyperlink" Target="https://www.skolverket.se/bedomning/bedomning/bedomningsstod/matematik/diamant-1.196205" TargetMode="External"/><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hyperlink" Target="https://numeracyskills.com.au/assessment-resourc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cubed.org/resources/a-visit-to-chin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16675"/>
            <a:ext cx="7772400" cy="1470025"/>
          </a:xfrm>
        </p:spPr>
        <p:txBody>
          <a:bodyPr>
            <a:normAutofit fontScale="90000"/>
          </a:bodyPr>
          <a:lstStyle/>
          <a:p>
            <a:r>
              <a:rPr lang="es-ES_tradnl" dirty="0"/>
              <a:t>DEALING WITH DEFICIENCIES AND EXCELLENCY IN THE MATHEMATICS PROFICIENCY OF IMMIGRANT STUDENTS</a:t>
            </a:r>
            <a:endParaRPr lang="en-US" dirty="0"/>
          </a:p>
        </p:txBody>
      </p:sp>
      <p:sp>
        <p:nvSpPr>
          <p:cNvPr id="3" name="Untertitel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00006"/>
            <a:ext cx="8229600" cy="647794"/>
          </a:xfrm>
        </p:spPr>
        <p:txBody>
          <a:bodyPr/>
          <a:lstStyle/>
          <a:p>
            <a:r>
              <a:rPr lang="sv-SE" dirty="0"/>
              <a:t>1.3: </a:t>
            </a:r>
            <a:r>
              <a:rPr lang="sv-SE" dirty="0" err="1"/>
              <a:t>Classroom</a:t>
            </a:r>
            <a:r>
              <a:rPr lang="sv-SE" dirty="0"/>
              <a:t> </a:t>
            </a:r>
            <a:r>
              <a:rPr lang="sv-SE" dirty="0" err="1"/>
              <a:t>culture</a:t>
            </a:r>
            <a:r>
              <a:rPr lang="sv-SE" dirty="0"/>
              <a:t> and </a:t>
            </a:r>
            <a:r>
              <a:rPr lang="sv-SE" dirty="0" err="1"/>
              <a:t>language</a:t>
            </a:r>
            <a:r>
              <a:rPr lang="sv-SE" dirty="0"/>
              <a:t> </a:t>
            </a:r>
            <a:r>
              <a:rPr lang="sv-SE" dirty="0" err="1"/>
              <a:t>differences</a:t>
            </a:r>
            <a:endParaRPr lang="sv-SE" dirty="0"/>
          </a:p>
        </p:txBody>
      </p:sp>
      <p:sp>
        <p:nvSpPr>
          <p:cNvPr id="3" name="Platshållare för innehåll 2"/>
          <p:cNvSpPr>
            <a:spLocks noGrp="1"/>
          </p:cNvSpPr>
          <p:nvPr>
            <p:ph idx="1"/>
          </p:nvPr>
        </p:nvSpPr>
        <p:spPr/>
        <p:txBody>
          <a:bodyPr/>
          <a:lstStyle/>
          <a:p>
            <a:pPr lvl="0"/>
            <a:r>
              <a:rPr lang="en-US" dirty="0"/>
              <a:t>What benefits and problems can you see in relation to Anna’s and </a:t>
            </a:r>
            <a:r>
              <a:rPr lang="en-US" dirty="0" err="1"/>
              <a:t>Bente’s</a:t>
            </a:r>
            <a:r>
              <a:rPr lang="en-US" dirty="0"/>
              <a:t> strategies?</a:t>
            </a:r>
          </a:p>
          <a:p>
            <a:pPr lvl="0"/>
            <a:r>
              <a:rPr lang="en-US" dirty="0"/>
              <a:t>How and when would you use these strategies? Why?</a:t>
            </a:r>
          </a:p>
          <a:p>
            <a:pPr lvl="0"/>
            <a:r>
              <a:rPr lang="en-US" dirty="0"/>
              <a:t>What strategies would you use if faced with teaching students who do not share any of your languages? How would you get access to those students’ mathematical competencies?</a:t>
            </a:r>
          </a:p>
        </p:txBody>
      </p:sp>
      <p:sp>
        <p:nvSpPr>
          <p:cNvPr id="4" name="Platshållare för sidfot 3"/>
          <p:cNvSpPr>
            <a:spLocks noGrp="1"/>
          </p:cNvSpPr>
          <p:nvPr>
            <p:ph type="ftr" sz="quarter" idx="10"/>
          </p:nvPr>
        </p:nvSpPr>
        <p:spPr>
          <a:xfrm>
            <a:off x="5772150" y="55318"/>
            <a:ext cx="2647951" cy="365125"/>
          </a:xfrm>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dirty="0"/>
              <a:t>|  </a:t>
            </a:r>
            <a:fld id="{9DD0088F-7E4A-9C4B-9ED2-72FAF1293163}" type="slidenum">
              <a:rPr lang="es-ES_tradnl" smtClean="0"/>
              <a:pPr/>
              <a:t>10</a:t>
            </a:fld>
            <a:endParaRPr lang="es-ES_tradnl" dirty="0"/>
          </a:p>
        </p:txBody>
      </p:sp>
      <p:pic>
        <p:nvPicPr>
          <p:cNvPr id="6" name="Picture 5">
            <a:extLst>
              <a:ext uri="{FF2B5EF4-FFF2-40B4-BE49-F238E27FC236}">
                <a16:creationId xmlns="" xmlns:a16="http://schemas.microsoft.com/office/drawing/2014/main" id="{6178817D-F26A-4B4F-B15D-A6DE1E5C2EC1}"/>
              </a:ext>
            </a:extLst>
          </p:cNvPr>
          <p:cNvPicPr/>
          <p:nvPr/>
        </p:nvPicPr>
        <p:blipFill>
          <a:blip r:embed="rId2"/>
          <a:stretch>
            <a:fillRect/>
          </a:stretch>
        </p:blipFill>
        <p:spPr>
          <a:xfrm>
            <a:off x="8399093" y="890834"/>
            <a:ext cx="467995" cy="467995"/>
          </a:xfrm>
          <a:prstGeom prst="rect">
            <a:avLst/>
          </a:prstGeom>
        </p:spPr>
      </p:pic>
    </p:spTree>
    <p:extLst>
      <p:ext uri="{BB962C8B-B14F-4D97-AF65-F5344CB8AC3E}">
        <p14:creationId xmlns:p14="http://schemas.microsoft.com/office/powerpoint/2010/main" val="215377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a:t>I</a:t>
            </a:r>
            <a:r>
              <a:rPr lang="hr-HR" dirty="0"/>
              <a:t>I</a:t>
            </a:r>
            <a:r>
              <a:rPr lang="en-US" dirty="0"/>
              <a:t>. </a:t>
            </a:r>
            <a:r>
              <a:rPr lang="hr-HR" dirty="0"/>
              <a:t>CULTURAL EXPERIENCE AND MATHEMATICAL COMPETENCE</a:t>
            </a:r>
            <a:endParaRPr lang="en-US" dirty="0"/>
          </a:p>
        </p:txBody>
      </p:sp>
      <p:sp>
        <p:nvSpPr>
          <p:cNvPr id="3" name="Subtítulo 2"/>
          <p:cNvSpPr>
            <a:spLocks noGrp="1"/>
          </p:cNvSpPr>
          <p:nvPr>
            <p:ph type="subTitle" idx="1"/>
          </p:nvPr>
        </p:nvSpPr>
        <p:spPr/>
        <p:txBody>
          <a:bodyPr>
            <a:normAutofit/>
          </a:bodyPr>
          <a:lstStyle/>
          <a:p>
            <a:endParaRPr lang="en-US" dirty="0"/>
          </a:p>
        </p:txBody>
      </p:sp>
      <p:pic>
        <p:nvPicPr>
          <p:cNvPr id="4" name="Picture 2" descr="https://upload.wikimedia.org/wikipedia/commons/0/00/Cultural_diversity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62" y="462471"/>
            <a:ext cx="2149610" cy="1842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679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2.1: </a:t>
            </a:r>
            <a:r>
              <a:rPr lang="sv-SE" dirty="0" err="1"/>
              <a:t>Language</a:t>
            </a:r>
            <a:r>
              <a:rPr lang="sv-SE" dirty="0"/>
              <a:t> and </a:t>
            </a:r>
            <a:r>
              <a:rPr lang="sv-SE" dirty="0" err="1"/>
              <a:t>mathematical</a:t>
            </a:r>
            <a:r>
              <a:rPr lang="sv-SE" dirty="0"/>
              <a:t> </a:t>
            </a:r>
            <a:r>
              <a:rPr lang="sv-SE" dirty="0" err="1"/>
              <a:t>concepts</a:t>
            </a:r>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sp>
        <p:nvSpPr>
          <p:cNvPr id="3" name="Platshållare för innehåll 2"/>
          <p:cNvSpPr>
            <a:spLocks noGrp="1"/>
          </p:cNvSpPr>
          <p:nvPr>
            <p:ph idx="1"/>
          </p:nvPr>
        </p:nvSpPr>
        <p:spPr/>
        <p:txBody>
          <a:bodyPr/>
          <a:lstStyle/>
          <a:p>
            <a:r>
              <a:rPr lang="sv-SE" dirty="0" err="1"/>
              <a:t>How</a:t>
            </a:r>
            <a:r>
              <a:rPr lang="sv-SE" dirty="0"/>
              <a:t> is the </a:t>
            </a:r>
            <a:r>
              <a:rPr lang="sv-SE" dirty="0" err="1"/>
              <a:t>understanding</a:t>
            </a:r>
            <a:r>
              <a:rPr lang="sv-SE" dirty="0"/>
              <a:t> </a:t>
            </a:r>
            <a:r>
              <a:rPr lang="sv-SE" dirty="0" err="1"/>
              <a:t>of</a:t>
            </a:r>
            <a:r>
              <a:rPr lang="sv-SE" dirty="0"/>
              <a:t> </a:t>
            </a:r>
            <a:r>
              <a:rPr lang="sv-SE" dirty="0" err="1"/>
              <a:t>mathematical</a:t>
            </a:r>
            <a:r>
              <a:rPr lang="sv-SE" dirty="0"/>
              <a:t> </a:t>
            </a:r>
            <a:r>
              <a:rPr lang="sv-SE" dirty="0" err="1"/>
              <a:t>concepts</a:t>
            </a:r>
            <a:r>
              <a:rPr lang="sv-SE" dirty="0"/>
              <a:t> </a:t>
            </a:r>
            <a:r>
              <a:rPr lang="sv-SE" dirty="0" err="1"/>
              <a:t>affected</a:t>
            </a:r>
            <a:r>
              <a:rPr lang="sv-SE" dirty="0"/>
              <a:t> by </a:t>
            </a:r>
            <a:r>
              <a:rPr lang="sv-SE" dirty="0" err="1"/>
              <a:t>everyday</a:t>
            </a:r>
            <a:r>
              <a:rPr lang="sv-SE" dirty="0"/>
              <a:t> </a:t>
            </a:r>
            <a:r>
              <a:rPr lang="sv-SE" dirty="0" err="1"/>
              <a:t>language</a:t>
            </a:r>
            <a:r>
              <a:rPr lang="sv-SE" dirty="0"/>
              <a:t> </a:t>
            </a:r>
            <a:r>
              <a:rPr lang="sv-SE" dirty="0" err="1"/>
              <a:t>used</a:t>
            </a:r>
            <a:r>
              <a:rPr lang="sv-SE" dirty="0"/>
              <a:t> in </a:t>
            </a:r>
            <a:r>
              <a:rPr lang="sv-SE" dirty="0" err="1"/>
              <a:t>related</a:t>
            </a:r>
            <a:r>
              <a:rPr lang="sv-SE" dirty="0"/>
              <a:t> situations, and </a:t>
            </a:r>
            <a:r>
              <a:rPr lang="sv-SE" dirty="0" err="1"/>
              <a:t>everyday</a:t>
            </a:r>
            <a:r>
              <a:rPr lang="sv-SE" dirty="0"/>
              <a:t> </a:t>
            </a:r>
            <a:r>
              <a:rPr lang="sv-SE" dirty="0" err="1"/>
              <a:t>use</a:t>
            </a:r>
            <a:r>
              <a:rPr lang="sv-SE" dirty="0"/>
              <a:t> </a:t>
            </a:r>
            <a:r>
              <a:rPr lang="sv-SE" dirty="0" err="1"/>
              <a:t>of</a:t>
            </a:r>
            <a:r>
              <a:rPr lang="sv-SE" dirty="0"/>
              <a:t> the term </a:t>
            </a:r>
            <a:r>
              <a:rPr lang="sv-SE" dirty="0" err="1"/>
              <a:t>associated</a:t>
            </a:r>
            <a:r>
              <a:rPr lang="sv-SE" dirty="0"/>
              <a:t> </a:t>
            </a:r>
            <a:r>
              <a:rPr lang="sv-SE" dirty="0" err="1"/>
              <a:t>with</a:t>
            </a:r>
            <a:r>
              <a:rPr lang="sv-SE" dirty="0"/>
              <a:t> a </a:t>
            </a:r>
            <a:r>
              <a:rPr lang="sv-SE" dirty="0" err="1"/>
              <a:t>concept</a:t>
            </a:r>
            <a:r>
              <a:rPr lang="sv-SE" dirty="0"/>
              <a:t>?</a:t>
            </a:r>
          </a:p>
        </p:txBody>
      </p:sp>
    </p:spTree>
    <p:extLst>
      <p:ext uri="{BB962C8B-B14F-4D97-AF65-F5344CB8AC3E}">
        <p14:creationId xmlns:p14="http://schemas.microsoft.com/office/powerpoint/2010/main" val="18312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2.1: </a:t>
            </a:r>
            <a:r>
              <a:rPr lang="sv-SE" dirty="0" err="1"/>
              <a:t>Language</a:t>
            </a:r>
            <a:r>
              <a:rPr lang="sv-SE" dirty="0"/>
              <a:t> and </a:t>
            </a:r>
            <a:r>
              <a:rPr lang="sv-SE" dirty="0" err="1"/>
              <a:t>mathematical</a:t>
            </a:r>
            <a:r>
              <a:rPr lang="sv-SE" dirty="0"/>
              <a:t> </a:t>
            </a:r>
            <a:r>
              <a:rPr lang="sv-SE" dirty="0" err="1"/>
              <a:t>concepts</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293261134"/>
              </p:ext>
            </p:extLst>
          </p:nvPr>
        </p:nvGraphicFramePr>
        <p:xfrm>
          <a:off x="457200" y="2252561"/>
          <a:ext cx="8236200" cy="3682998"/>
        </p:xfrm>
        <a:graphic>
          <a:graphicData uri="http://schemas.openxmlformats.org/drawingml/2006/table">
            <a:tbl>
              <a:tblPr firstRow="1" bandRow="1">
                <a:tableStyleId>{5C22544A-7EE6-4342-B048-85BDC9FD1C3A}</a:tableStyleId>
              </a:tblPr>
              <a:tblGrid>
                <a:gridCol w="526081">
                  <a:extLst>
                    <a:ext uri="{9D8B030D-6E8A-4147-A177-3AD203B41FA5}">
                      <a16:colId xmlns="" xmlns:a16="http://schemas.microsoft.com/office/drawing/2014/main" val="20000"/>
                    </a:ext>
                  </a:extLst>
                </a:gridCol>
                <a:gridCol w="1003766">
                  <a:extLst>
                    <a:ext uri="{9D8B030D-6E8A-4147-A177-3AD203B41FA5}">
                      <a16:colId xmlns="" xmlns:a16="http://schemas.microsoft.com/office/drawing/2014/main" val="20001"/>
                    </a:ext>
                  </a:extLst>
                </a:gridCol>
                <a:gridCol w="1314953">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1117600">
                  <a:extLst>
                    <a:ext uri="{9D8B030D-6E8A-4147-A177-3AD203B41FA5}">
                      <a16:colId xmlns="" xmlns:a16="http://schemas.microsoft.com/office/drawing/2014/main" val="20004"/>
                    </a:ext>
                  </a:extLst>
                </a:gridCol>
                <a:gridCol w="1625600">
                  <a:extLst>
                    <a:ext uri="{9D8B030D-6E8A-4147-A177-3AD203B41FA5}">
                      <a16:colId xmlns="" xmlns:a16="http://schemas.microsoft.com/office/drawing/2014/main" val="20005"/>
                    </a:ext>
                  </a:extLst>
                </a:gridCol>
                <a:gridCol w="1657600">
                  <a:extLst>
                    <a:ext uri="{9D8B030D-6E8A-4147-A177-3AD203B41FA5}">
                      <a16:colId xmlns="" xmlns:a16="http://schemas.microsoft.com/office/drawing/2014/main" val="20006"/>
                    </a:ext>
                  </a:extLst>
                </a:gridCol>
              </a:tblGrid>
              <a:tr h="409222">
                <a:tc>
                  <a:txBody>
                    <a:bodyPr/>
                    <a:lstStyle/>
                    <a:p>
                      <a:endParaRPr lang="sv-SE" sz="1600" dirty="0"/>
                    </a:p>
                  </a:txBody>
                  <a:tcPr/>
                </a:tc>
                <a:tc>
                  <a:txBody>
                    <a:bodyPr/>
                    <a:lstStyle/>
                    <a:p>
                      <a:r>
                        <a:rPr lang="sv-SE" sz="1600" dirty="0"/>
                        <a:t>English</a:t>
                      </a:r>
                    </a:p>
                  </a:txBody>
                  <a:tcPr/>
                </a:tc>
                <a:tc>
                  <a:txBody>
                    <a:bodyPr/>
                    <a:lstStyle/>
                    <a:p>
                      <a:r>
                        <a:rPr lang="sv-SE" sz="1600" dirty="0" err="1"/>
                        <a:t>French</a:t>
                      </a:r>
                      <a:endParaRPr lang="sv-SE" sz="1600" dirty="0"/>
                    </a:p>
                  </a:txBody>
                  <a:tcPr/>
                </a:tc>
                <a:tc>
                  <a:txBody>
                    <a:bodyPr/>
                    <a:lstStyle/>
                    <a:p>
                      <a:r>
                        <a:rPr lang="sv-SE" sz="1600" dirty="0"/>
                        <a:t>German</a:t>
                      </a:r>
                    </a:p>
                  </a:txBody>
                  <a:tcPr/>
                </a:tc>
                <a:tc>
                  <a:txBody>
                    <a:bodyPr/>
                    <a:lstStyle/>
                    <a:p>
                      <a:r>
                        <a:rPr lang="sv-SE" sz="1600" dirty="0" err="1"/>
                        <a:t>Danish</a:t>
                      </a:r>
                      <a:endParaRPr lang="sv-SE" sz="1600" dirty="0"/>
                    </a:p>
                  </a:txBody>
                  <a:tcPr/>
                </a:tc>
                <a:tc>
                  <a:txBody>
                    <a:bodyPr/>
                    <a:lstStyle/>
                    <a:p>
                      <a:r>
                        <a:rPr lang="sv-SE" sz="1600" dirty="0" err="1"/>
                        <a:t>Greek</a:t>
                      </a:r>
                      <a:endParaRPr lang="sv-SE" sz="1600" dirty="0"/>
                    </a:p>
                  </a:txBody>
                  <a:tcPr/>
                </a:tc>
                <a:tc>
                  <a:txBody>
                    <a:bodyPr/>
                    <a:lstStyle/>
                    <a:p>
                      <a:r>
                        <a:rPr lang="sv-SE" sz="1600" dirty="0"/>
                        <a:t>Polish</a:t>
                      </a:r>
                    </a:p>
                  </a:txBody>
                  <a:tcPr/>
                </a:tc>
                <a:extLst>
                  <a:ext uri="{0D108BD9-81ED-4DB2-BD59-A6C34878D82A}">
                    <a16:rowId xmlns="" xmlns:a16="http://schemas.microsoft.com/office/drawing/2014/main" val="10000"/>
                  </a:ext>
                </a:extLst>
              </a:tr>
              <a:tr h="409222">
                <a:tc>
                  <a:txBody>
                    <a:bodyPr/>
                    <a:lstStyle/>
                    <a:p>
                      <a:r>
                        <a:rPr lang="sv-SE" sz="1600" dirty="0"/>
                        <a:t>1</a:t>
                      </a:r>
                    </a:p>
                  </a:txBody>
                  <a:tcPr/>
                </a:tc>
                <a:tc>
                  <a:txBody>
                    <a:bodyPr/>
                    <a:lstStyle/>
                    <a:p>
                      <a:r>
                        <a:rPr lang="sv-SE" sz="1600" dirty="0" err="1"/>
                        <a:t>one</a:t>
                      </a:r>
                      <a:endParaRPr lang="sv-SE" sz="1600" dirty="0"/>
                    </a:p>
                  </a:txBody>
                  <a:tcPr/>
                </a:tc>
                <a:tc>
                  <a:txBody>
                    <a:bodyPr/>
                    <a:lstStyle/>
                    <a:p>
                      <a:r>
                        <a:rPr lang="sv-SE" sz="1600" dirty="0" err="1"/>
                        <a:t>un</a:t>
                      </a:r>
                      <a:endParaRPr lang="sv-SE" sz="1600" dirty="0"/>
                    </a:p>
                  </a:txBody>
                  <a:tcPr/>
                </a:tc>
                <a:tc>
                  <a:txBody>
                    <a:bodyPr/>
                    <a:lstStyle/>
                    <a:p>
                      <a:r>
                        <a:rPr lang="sv-SE" sz="1600" dirty="0" err="1"/>
                        <a:t>eins</a:t>
                      </a:r>
                      <a:endParaRPr lang="sv-SE" sz="1600" dirty="0"/>
                    </a:p>
                  </a:txBody>
                  <a:tcPr/>
                </a:tc>
                <a:tc>
                  <a:txBody>
                    <a:bodyPr/>
                    <a:lstStyle/>
                    <a:p>
                      <a:r>
                        <a:rPr lang="sv-SE" sz="1600" dirty="0"/>
                        <a:t>en</a:t>
                      </a:r>
                    </a:p>
                  </a:txBody>
                  <a:tcPr/>
                </a:tc>
                <a:tc>
                  <a:txBody>
                    <a:bodyPr/>
                    <a:lstStyle/>
                    <a:p>
                      <a:r>
                        <a:rPr lang="sv-SE" sz="1600" dirty="0" err="1"/>
                        <a:t>eis</a:t>
                      </a:r>
                      <a:endParaRPr lang="sv-SE" sz="1600" dirty="0"/>
                    </a:p>
                  </a:txBody>
                  <a:tcPr/>
                </a:tc>
                <a:tc>
                  <a:txBody>
                    <a:bodyPr/>
                    <a:lstStyle/>
                    <a:p>
                      <a:r>
                        <a:rPr lang="sv-SE" sz="1600" dirty="0" err="1"/>
                        <a:t>jeden</a:t>
                      </a:r>
                      <a:endParaRPr lang="sv-SE" sz="1600" dirty="0"/>
                    </a:p>
                  </a:txBody>
                  <a:tcPr/>
                </a:tc>
                <a:extLst>
                  <a:ext uri="{0D108BD9-81ED-4DB2-BD59-A6C34878D82A}">
                    <a16:rowId xmlns="" xmlns:a16="http://schemas.microsoft.com/office/drawing/2014/main" val="10001"/>
                  </a:ext>
                </a:extLst>
              </a:tr>
              <a:tr h="409222">
                <a:tc>
                  <a:txBody>
                    <a:bodyPr/>
                    <a:lstStyle/>
                    <a:p>
                      <a:r>
                        <a:rPr lang="sv-SE" sz="1600" dirty="0"/>
                        <a:t>2</a:t>
                      </a:r>
                    </a:p>
                  </a:txBody>
                  <a:tcPr/>
                </a:tc>
                <a:tc>
                  <a:txBody>
                    <a:bodyPr/>
                    <a:lstStyle/>
                    <a:p>
                      <a:r>
                        <a:rPr lang="sv-SE" sz="1600" dirty="0" err="1"/>
                        <a:t>two</a:t>
                      </a:r>
                      <a:endParaRPr lang="sv-SE" sz="1600" dirty="0"/>
                    </a:p>
                  </a:txBody>
                  <a:tcPr/>
                </a:tc>
                <a:tc>
                  <a:txBody>
                    <a:bodyPr/>
                    <a:lstStyle/>
                    <a:p>
                      <a:r>
                        <a:rPr lang="sv-SE" sz="1600" dirty="0" err="1"/>
                        <a:t>deux</a:t>
                      </a:r>
                      <a:endParaRPr lang="sv-SE" sz="1600" dirty="0"/>
                    </a:p>
                  </a:txBody>
                  <a:tcPr/>
                </a:tc>
                <a:tc>
                  <a:txBody>
                    <a:bodyPr/>
                    <a:lstStyle/>
                    <a:p>
                      <a:r>
                        <a:rPr lang="sv-SE" sz="1600" dirty="0" err="1"/>
                        <a:t>zwei</a:t>
                      </a:r>
                      <a:endParaRPr lang="sv-SE" sz="1600" dirty="0"/>
                    </a:p>
                  </a:txBody>
                  <a:tcPr/>
                </a:tc>
                <a:tc>
                  <a:txBody>
                    <a:bodyPr/>
                    <a:lstStyle/>
                    <a:p>
                      <a:r>
                        <a:rPr lang="sv-SE" sz="1600" dirty="0" err="1"/>
                        <a:t>to</a:t>
                      </a:r>
                      <a:endParaRPr lang="sv-SE" sz="1600" dirty="0"/>
                    </a:p>
                  </a:txBody>
                  <a:tcPr/>
                </a:tc>
                <a:tc>
                  <a:txBody>
                    <a:bodyPr/>
                    <a:lstStyle/>
                    <a:p>
                      <a:r>
                        <a:rPr lang="sv-SE" sz="1600" dirty="0" err="1"/>
                        <a:t>dyo</a:t>
                      </a:r>
                      <a:endParaRPr lang="sv-SE" sz="1600" dirty="0"/>
                    </a:p>
                  </a:txBody>
                  <a:tcPr/>
                </a:tc>
                <a:tc>
                  <a:txBody>
                    <a:bodyPr/>
                    <a:lstStyle/>
                    <a:p>
                      <a:r>
                        <a:rPr lang="sv-SE" sz="1600" dirty="0" err="1"/>
                        <a:t>dwa</a:t>
                      </a:r>
                      <a:endParaRPr lang="sv-SE" sz="1600" dirty="0"/>
                    </a:p>
                  </a:txBody>
                  <a:tcPr/>
                </a:tc>
                <a:extLst>
                  <a:ext uri="{0D108BD9-81ED-4DB2-BD59-A6C34878D82A}">
                    <a16:rowId xmlns="" xmlns:a16="http://schemas.microsoft.com/office/drawing/2014/main" val="10002"/>
                  </a:ext>
                </a:extLst>
              </a:tr>
              <a:tr h="409222">
                <a:tc>
                  <a:txBody>
                    <a:bodyPr/>
                    <a:lstStyle/>
                    <a:p>
                      <a:r>
                        <a:rPr lang="sv-SE" sz="1600" dirty="0"/>
                        <a:t>3</a:t>
                      </a:r>
                    </a:p>
                  </a:txBody>
                  <a:tcPr/>
                </a:tc>
                <a:tc>
                  <a:txBody>
                    <a:bodyPr/>
                    <a:lstStyle/>
                    <a:p>
                      <a:r>
                        <a:rPr lang="sv-SE" sz="1600" dirty="0" err="1"/>
                        <a:t>three</a:t>
                      </a:r>
                      <a:endParaRPr lang="sv-SE" sz="1600" dirty="0"/>
                    </a:p>
                  </a:txBody>
                  <a:tcPr/>
                </a:tc>
                <a:tc>
                  <a:txBody>
                    <a:bodyPr/>
                    <a:lstStyle/>
                    <a:p>
                      <a:r>
                        <a:rPr lang="sv-SE" sz="1600" dirty="0" err="1"/>
                        <a:t>trois</a:t>
                      </a:r>
                      <a:endParaRPr lang="sv-SE" sz="1600" dirty="0"/>
                    </a:p>
                  </a:txBody>
                  <a:tcPr/>
                </a:tc>
                <a:tc>
                  <a:txBody>
                    <a:bodyPr/>
                    <a:lstStyle/>
                    <a:p>
                      <a:r>
                        <a:rPr lang="sv-SE" sz="1600" dirty="0" err="1"/>
                        <a:t>drei</a:t>
                      </a:r>
                      <a:endParaRPr lang="sv-SE" sz="1600" dirty="0"/>
                    </a:p>
                  </a:txBody>
                  <a:tcPr/>
                </a:tc>
                <a:tc>
                  <a:txBody>
                    <a:bodyPr/>
                    <a:lstStyle/>
                    <a:p>
                      <a:r>
                        <a:rPr lang="sv-SE" sz="1600" dirty="0"/>
                        <a:t>tre</a:t>
                      </a:r>
                    </a:p>
                  </a:txBody>
                  <a:tcPr/>
                </a:tc>
                <a:tc>
                  <a:txBody>
                    <a:bodyPr/>
                    <a:lstStyle/>
                    <a:p>
                      <a:r>
                        <a:rPr lang="sv-SE" sz="1600" dirty="0" err="1"/>
                        <a:t>treis</a:t>
                      </a:r>
                      <a:endParaRPr lang="sv-SE" sz="1600" dirty="0"/>
                    </a:p>
                  </a:txBody>
                  <a:tcPr/>
                </a:tc>
                <a:tc>
                  <a:txBody>
                    <a:bodyPr/>
                    <a:lstStyle/>
                    <a:p>
                      <a:r>
                        <a:rPr lang="sv-SE" sz="1600" dirty="0" err="1"/>
                        <a:t>trzy</a:t>
                      </a:r>
                      <a:endParaRPr lang="sv-SE" sz="1600" dirty="0"/>
                    </a:p>
                  </a:txBody>
                  <a:tcPr/>
                </a:tc>
                <a:extLst>
                  <a:ext uri="{0D108BD9-81ED-4DB2-BD59-A6C34878D82A}">
                    <a16:rowId xmlns="" xmlns:a16="http://schemas.microsoft.com/office/drawing/2014/main" val="10003"/>
                  </a:ext>
                </a:extLst>
              </a:tr>
              <a:tr h="409222">
                <a:tc>
                  <a:txBody>
                    <a:bodyPr/>
                    <a:lstStyle/>
                    <a:p>
                      <a:r>
                        <a:rPr lang="sv-SE" sz="1600" dirty="0"/>
                        <a:t>10</a:t>
                      </a:r>
                    </a:p>
                  </a:txBody>
                  <a:tcPr/>
                </a:tc>
                <a:tc>
                  <a:txBody>
                    <a:bodyPr/>
                    <a:lstStyle/>
                    <a:p>
                      <a:r>
                        <a:rPr lang="sv-SE" sz="1600" dirty="0"/>
                        <a:t>ten</a:t>
                      </a:r>
                    </a:p>
                  </a:txBody>
                  <a:tcPr/>
                </a:tc>
                <a:tc>
                  <a:txBody>
                    <a:bodyPr/>
                    <a:lstStyle/>
                    <a:p>
                      <a:r>
                        <a:rPr lang="sv-SE" sz="1600" dirty="0"/>
                        <a:t>dix</a:t>
                      </a:r>
                    </a:p>
                  </a:txBody>
                  <a:tcPr/>
                </a:tc>
                <a:tc>
                  <a:txBody>
                    <a:bodyPr/>
                    <a:lstStyle/>
                    <a:p>
                      <a:r>
                        <a:rPr lang="sv-SE" sz="1600" dirty="0" err="1"/>
                        <a:t>zehn</a:t>
                      </a:r>
                      <a:endParaRPr lang="sv-SE" sz="1600" dirty="0"/>
                    </a:p>
                  </a:txBody>
                  <a:tcPr/>
                </a:tc>
                <a:tc>
                  <a:txBody>
                    <a:bodyPr/>
                    <a:lstStyle/>
                    <a:p>
                      <a:r>
                        <a:rPr lang="sv-SE" sz="1600" dirty="0"/>
                        <a:t>ti</a:t>
                      </a:r>
                    </a:p>
                  </a:txBody>
                  <a:tcPr/>
                </a:tc>
                <a:tc>
                  <a:txBody>
                    <a:bodyPr/>
                    <a:lstStyle/>
                    <a:p>
                      <a:r>
                        <a:rPr lang="sv-SE" sz="1600" dirty="0"/>
                        <a:t>deka</a:t>
                      </a:r>
                    </a:p>
                  </a:txBody>
                  <a:tcPr/>
                </a:tc>
                <a:tc>
                  <a:txBody>
                    <a:bodyPr/>
                    <a:lstStyle/>
                    <a:p>
                      <a:r>
                        <a:rPr lang="sv-SE" sz="1600" dirty="0" err="1"/>
                        <a:t>dziesiec</a:t>
                      </a:r>
                      <a:endParaRPr lang="sv-SE" sz="1600" dirty="0"/>
                    </a:p>
                  </a:txBody>
                  <a:tcPr/>
                </a:tc>
                <a:extLst>
                  <a:ext uri="{0D108BD9-81ED-4DB2-BD59-A6C34878D82A}">
                    <a16:rowId xmlns="" xmlns:a16="http://schemas.microsoft.com/office/drawing/2014/main" val="10004"/>
                  </a:ext>
                </a:extLst>
              </a:tr>
              <a:tr h="409222">
                <a:tc>
                  <a:txBody>
                    <a:bodyPr/>
                    <a:lstStyle/>
                    <a:p>
                      <a:r>
                        <a:rPr lang="sv-SE" sz="1600" dirty="0"/>
                        <a:t>12</a:t>
                      </a:r>
                    </a:p>
                  </a:txBody>
                  <a:tcPr/>
                </a:tc>
                <a:tc>
                  <a:txBody>
                    <a:bodyPr/>
                    <a:lstStyle/>
                    <a:p>
                      <a:r>
                        <a:rPr lang="sv-SE" sz="1600" dirty="0" err="1"/>
                        <a:t>twelve</a:t>
                      </a:r>
                      <a:endParaRPr lang="sv-SE" sz="1600" dirty="0"/>
                    </a:p>
                  </a:txBody>
                  <a:tcPr/>
                </a:tc>
                <a:tc>
                  <a:txBody>
                    <a:bodyPr/>
                    <a:lstStyle/>
                    <a:p>
                      <a:r>
                        <a:rPr lang="sv-SE" sz="1600" dirty="0" err="1"/>
                        <a:t>douze</a:t>
                      </a:r>
                      <a:endParaRPr lang="sv-SE" sz="1600" dirty="0"/>
                    </a:p>
                  </a:txBody>
                  <a:tcPr/>
                </a:tc>
                <a:tc>
                  <a:txBody>
                    <a:bodyPr/>
                    <a:lstStyle/>
                    <a:p>
                      <a:r>
                        <a:rPr lang="sv-SE" sz="1600" dirty="0" err="1"/>
                        <a:t>zwölf</a:t>
                      </a:r>
                      <a:endParaRPr lang="sv-SE" sz="1600" dirty="0"/>
                    </a:p>
                  </a:txBody>
                  <a:tcPr/>
                </a:tc>
                <a:tc>
                  <a:txBody>
                    <a:bodyPr/>
                    <a:lstStyle/>
                    <a:p>
                      <a:r>
                        <a:rPr lang="sv-SE" sz="1600" dirty="0"/>
                        <a:t>tolv</a:t>
                      </a:r>
                    </a:p>
                  </a:txBody>
                  <a:tcPr/>
                </a:tc>
                <a:tc>
                  <a:txBody>
                    <a:bodyPr/>
                    <a:lstStyle/>
                    <a:p>
                      <a:r>
                        <a:rPr lang="sv-SE" sz="1600" dirty="0" err="1"/>
                        <a:t>dodeka</a:t>
                      </a:r>
                      <a:endParaRPr lang="sv-SE" sz="1600" dirty="0"/>
                    </a:p>
                  </a:txBody>
                  <a:tcPr/>
                </a:tc>
                <a:tc>
                  <a:txBody>
                    <a:bodyPr/>
                    <a:lstStyle/>
                    <a:p>
                      <a:r>
                        <a:rPr lang="sv-SE" sz="1600" dirty="0" err="1"/>
                        <a:t>dwanascie</a:t>
                      </a:r>
                      <a:endParaRPr lang="sv-SE" sz="1600" dirty="0"/>
                    </a:p>
                  </a:txBody>
                  <a:tcPr/>
                </a:tc>
                <a:extLst>
                  <a:ext uri="{0D108BD9-81ED-4DB2-BD59-A6C34878D82A}">
                    <a16:rowId xmlns="" xmlns:a16="http://schemas.microsoft.com/office/drawing/2014/main" val="10005"/>
                  </a:ext>
                </a:extLst>
              </a:tr>
              <a:tr h="409222">
                <a:tc>
                  <a:txBody>
                    <a:bodyPr/>
                    <a:lstStyle/>
                    <a:p>
                      <a:r>
                        <a:rPr lang="sv-SE" sz="1600" dirty="0"/>
                        <a:t>20</a:t>
                      </a:r>
                    </a:p>
                  </a:txBody>
                  <a:tcPr/>
                </a:tc>
                <a:tc>
                  <a:txBody>
                    <a:bodyPr/>
                    <a:lstStyle/>
                    <a:p>
                      <a:r>
                        <a:rPr lang="sv-SE" sz="1600" dirty="0" err="1"/>
                        <a:t>twenty</a:t>
                      </a:r>
                      <a:endParaRPr lang="sv-SE" sz="1600" dirty="0"/>
                    </a:p>
                  </a:txBody>
                  <a:tcPr/>
                </a:tc>
                <a:tc>
                  <a:txBody>
                    <a:bodyPr/>
                    <a:lstStyle/>
                    <a:p>
                      <a:r>
                        <a:rPr lang="sv-SE" sz="1600" dirty="0" err="1"/>
                        <a:t>vingt</a:t>
                      </a:r>
                      <a:endParaRPr lang="sv-SE" sz="1600" dirty="0"/>
                    </a:p>
                  </a:txBody>
                  <a:tcPr/>
                </a:tc>
                <a:tc>
                  <a:txBody>
                    <a:bodyPr/>
                    <a:lstStyle/>
                    <a:p>
                      <a:r>
                        <a:rPr lang="sv-SE" sz="1600" dirty="0" err="1"/>
                        <a:t>zwanzig</a:t>
                      </a:r>
                      <a:endParaRPr lang="sv-SE" sz="1600" dirty="0"/>
                    </a:p>
                  </a:txBody>
                  <a:tcPr/>
                </a:tc>
                <a:tc>
                  <a:txBody>
                    <a:bodyPr/>
                    <a:lstStyle/>
                    <a:p>
                      <a:r>
                        <a:rPr lang="sv-SE" sz="1600" dirty="0" err="1"/>
                        <a:t>tyve</a:t>
                      </a:r>
                      <a:endParaRPr lang="sv-SE" sz="1600" dirty="0"/>
                    </a:p>
                  </a:txBody>
                  <a:tcPr/>
                </a:tc>
                <a:tc>
                  <a:txBody>
                    <a:bodyPr/>
                    <a:lstStyle/>
                    <a:p>
                      <a:r>
                        <a:rPr lang="sv-SE" sz="1600" dirty="0" err="1"/>
                        <a:t>ikosa</a:t>
                      </a:r>
                      <a:endParaRPr lang="sv-SE" sz="1600" dirty="0"/>
                    </a:p>
                  </a:txBody>
                  <a:tcPr/>
                </a:tc>
                <a:tc>
                  <a:txBody>
                    <a:bodyPr/>
                    <a:lstStyle/>
                    <a:p>
                      <a:r>
                        <a:rPr lang="sv-SE" sz="1600" dirty="0" err="1"/>
                        <a:t>dwadziescia</a:t>
                      </a:r>
                      <a:endParaRPr lang="sv-SE" sz="1600" dirty="0"/>
                    </a:p>
                  </a:txBody>
                  <a:tcPr/>
                </a:tc>
                <a:extLst>
                  <a:ext uri="{0D108BD9-81ED-4DB2-BD59-A6C34878D82A}">
                    <a16:rowId xmlns="" xmlns:a16="http://schemas.microsoft.com/office/drawing/2014/main" val="10006"/>
                  </a:ext>
                </a:extLst>
              </a:tr>
              <a:tr h="409222">
                <a:tc>
                  <a:txBody>
                    <a:bodyPr/>
                    <a:lstStyle/>
                    <a:p>
                      <a:r>
                        <a:rPr lang="sv-SE" sz="1600" dirty="0"/>
                        <a:t>60</a:t>
                      </a:r>
                    </a:p>
                  </a:txBody>
                  <a:tcPr/>
                </a:tc>
                <a:tc>
                  <a:txBody>
                    <a:bodyPr/>
                    <a:lstStyle/>
                    <a:p>
                      <a:r>
                        <a:rPr lang="sv-SE" sz="1600" dirty="0" err="1"/>
                        <a:t>sixty</a:t>
                      </a:r>
                      <a:endParaRPr lang="sv-SE" sz="1600" dirty="0"/>
                    </a:p>
                  </a:txBody>
                  <a:tcPr/>
                </a:tc>
                <a:tc>
                  <a:txBody>
                    <a:bodyPr/>
                    <a:lstStyle/>
                    <a:p>
                      <a:r>
                        <a:rPr lang="sv-SE" sz="1600" dirty="0" err="1"/>
                        <a:t>soixante</a:t>
                      </a:r>
                      <a:endParaRPr lang="sv-SE" sz="1600" dirty="0"/>
                    </a:p>
                  </a:txBody>
                  <a:tcPr/>
                </a:tc>
                <a:tc>
                  <a:txBody>
                    <a:bodyPr/>
                    <a:lstStyle/>
                    <a:p>
                      <a:r>
                        <a:rPr lang="sv-SE" sz="1600" dirty="0" err="1"/>
                        <a:t>sechzig</a:t>
                      </a:r>
                      <a:endParaRPr lang="sv-SE" sz="1600" dirty="0"/>
                    </a:p>
                  </a:txBody>
                  <a:tcPr/>
                </a:tc>
                <a:tc>
                  <a:txBody>
                    <a:bodyPr/>
                    <a:lstStyle/>
                    <a:p>
                      <a:r>
                        <a:rPr lang="sv-SE" sz="1600" dirty="0" err="1"/>
                        <a:t>tres</a:t>
                      </a:r>
                      <a:endParaRPr lang="sv-SE" sz="1600" dirty="0"/>
                    </a:p>
                  </a:txBody>
                  <a:tcPr/>
                </a:tc>
                <a:tc>
                  <a:txBody>
                    <a:bodyPr/>
                    <a:lstStyle/>
                    <a:p>
                      <a:r>
                        <a:rPr lang="sv-SE" sz="1600" dirty="0" err="1"/>
                        <a:t>hexekonta</a:t>
                      </a:r>
                      <a:endParaRPr lang="sv-SE" sz="1600" dirty="0"/>
                    </a:p>
                  </a:txBody>
                  <a:tcPr/>
                </a:tc>
                <a:tc>
                  <a:txBody>
                    <a:bodyPr/>
                    <a:lstStyle/>
                    <a:p>
                      <a:r>
                        <a:rPr lang="sv-SE" sz="1600" dirty="0" err="1"/>
                        <a:t>szescdziesiat</a:t>
                      </a:r>
                      <a:endParaRPr lang="sv-SE" sz="1600" dirty="0"/>
                    </a:p>
                  </a:txBody>
                  <a:tcPr/>
                </a:tc>
                <a:extLst>
                  <a:ext uri="{0D108BD9-81ED-4DB2-BD59-A6C34878D82A}">
                    <a16:rowId xmlns="" xmlns:a16="http://schemas.microsoft.com/office/drawing/2014/main" val="10007"/>
                  </a:ext>
                </a:extLst>
              </a:tr>
              <a:tr h="409222">
                <a:tc>
                  <a:txBody>
                    <a:bodyPr/>
                    <a:lstStyle/>
                    <a:p>
                      <a:r>
                        <a:rPr lang="sv-SE" sz="1600" dirty="0"/>
                        <a:t>70</a:t>
                      </a:r>
                    </a:p>
                  </a:txBody>
                  <a:tcPr/>
                </a:tc>
                <a:tc>
                  <a:txBody>
                    <a:bodyPr/>
                    <a:lstStyle/>
                    <a:p>
                      <a:r>
                        <a:rPr lang="sv-SE" sz="1600" dirty="0" err="1"/>
                        <a:t>seventy</a:t>
                      </a:r>
                      <a:endParaRPr lang="sv-SE" sz="1600" dirty="0"/>
                    </a:p>
                  </a:txBody>
                  <a:tcPr/>
                </a:tc>
                <a:tc>
                  <a:txBody>
                    <a:bodyPr/>
                    <a:lstStyle/>
                    <a:p>
                      <a:r>
                        <a:rPr lang="sv-SE" sz="1600" dirty="0" err="1"/>
                        <a:t>soixante</a:t>
                      </a:r>
                      <a:r>
                        <a:rPr lang="sv-SE" sz="1600" dirty="0"/>
                        <a:t>-dix</a:t>
                      </a:r>
                    </a:p>
                  </a:txBody>
                  <a:tcPr/>
                </a:tc>
                <a:tc>
                  <a:txBody>
                    <a:bodyPr/>
                    <a:lstStyle/>
                    <a:p>
                      <a:r>
                        <a:rPr lang="sv-SE" sz="1600" dirty="0" err="1"/>
                        <a:t>seibzig</a:t>
                      </a:r>
                      <a:endParaRPr lang="sv-SE" sz="1600" dirty="0"/>
                    </a:p>
                  </a:txBody>
                  <a:tcPr/>
                </a:tc>
                <a:tc>
                  <a:txBody>
                    <a:bodyPr/>
                    <a:lstStyle/>
                    <a:p>
                      <a:r>
                        <a:rPr lang="sv-SE" sz="1600" dirty="0" err="1"/>
                        <a:t>halvfjerds</a:t>
                      </a:r>
                      <a:endParaRPr lang="sv-SE" sz="1600" dirty="0"/>
                    </a:p>
                  </a:txBody>
                  <a:tcPr/>
                </a:tc>
                <a:tc>
                  <a:txBody>
                    <a:bodyPr/>
                    <a:lstStyle/>
                    <a:p>
                      <a:r>
                        <a:rPr lang="sv-SE" sz="1600" dirty="0" err="1"/>
                        <a:t>hebdomekonta</a:t>
                      </a:r>
                      <a:endParaRPr lang="sv-SE" sz="1600" dirty="0"/>
                    </a:p>
                  </a:txBody>
                  <a:tcPr/>
                </a:tc>
                <a:tc>
                  <a:txBody>
                    <a:bodyPr/>
                    <a:lstStyle/>
                    <a:p>
                      <a:r>
                        <a:rPr lang="sv-SE" sz="1600" dirty="0" err="1"/>
                        <a:t>siedemdziesiat</a:t>
                      </a:r>
                      <a:endParaRPr lang="sv-SE" sz="1600" dirty="0"/>
                    </a:p>
                  </a:txBody>
                  <a:tcPr/>
                </a:tc>
                <a:extLst>
                  <a:ext uri="{0D108BD9-81ED-4DB2-BD59-A6C34878D82A}">
                    <a16:rowId xmlns="" xmlns:a16="http://schemas.microsoft.com/office/drawing/2014/main" val="10008"/>
                  </a:ext>
                </a:extLst>
              </a:tr>
            </a:tbl>
          </a:graphicData>
        </a:graphic>
      </p:graphicFrame>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
        <p:nvSpPr>
          <p:cNvPr id="9" name="Rectangle 8">
            <a:extLst>
              <a:ext uri="{FF2B5EF4-FFF2-40B4-BE49-F238E27FC236}">
                <a16:creationId xmlns="" xmlns:a16="http://schemas.microsoft.com/office/drawing/2014/main" id="{0D85AD48-9F47-624D-9A0C-28423444DC3E}"/>
              </a:ext>
            </a:extLst>
          </p:cNvPr>
          <p:cNvSpPr/>
          <p:nvPr/>
        </p:nvSpPr>
        <p:spPr>
          <a:xfrm>
            <a:off x="457200" y="1321375"/>
            <a:ext cx="8236200" cy="923330"/>
          </a:xfrm>
          <a:prstGeom prst="rect">
            <a:avLst/>
          </a:prstGeom>
        </p:spPr>
        <p:txBody>
          <a:bodyPr wrap="square">
            <a:spAutoFit/>
          </a:bodyPr>
          <a:lstStyle/>
          <a:p>
            <a:r>
              <a:rPr lang="en-US" dirty="0"/>
              <a:t>How, for example, do you think learning of the number system is affected by the number words? What patterns of the number system are visible in your language, and which are not?</a:t>
            </a:r>
          </a:p>
        </p:txBody>
      </p:sp>
    </p:spTree>
    <p:extLst>
      <p:ext uri="{BB962C8B-B14F-4D97-AF65-F5344CB8AC3E}">
        <p14:creationId xmlns:p14="http://schemas.microsoft.com/office/powerpoint/2010/main" val="45663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2.1: </a:t>
            </a:r>
            <a:r>
              <a:rPr lang="sv-SE" dirty="0" err="1"/>
              <a:t>Language</a:t>
            </a:r>
            <a:r>
              <a:rPr lang="sv-SE" dirty="0"/>
              <a:t> and </a:t>
            </a:r>
            <a:r>
              <a:rPr lang="sv-SE" dirty="0" err="1"/>
              <a:t>mathematical</a:t>
            </a:r>
            <a:r>
              <a:rPr lang="sv-SE" dirty="0"/>
              <a:t> </a:t>
            </a:r>
            <a:r>
              <a:rPr lang="sv-SE" dirty="0" err="1"/>
              <a:t>concepts</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en-US" b="1" dirty="0"/>
              <a:t>Pick a mathematical concept relevant for your future mathematics teaching (e.g. the number sixty-two, volume, denominator, percentage, slope), and find out what it is called in different languages known in your group. </a:t>
            </a:r>
          </a:p>
          <a:p>
            <a:pPr marL="0" indent="0">
              <a:buNone/>
            </a:pPr>
            <a:r>
              <a:rPr lang="en-US" b="1" dirty="0"/>
              <a:t> </a:t>
            </a:r>
            <a:endParaRPr lang="en-US" dirty="0"/>
          </a:p>
          <a:p>
            <a:pPr lvl="0"/>
            <a:r>
              <a:rPr lang="en-US" dirty="0"/>
              <a:t>What else do these words mean in each language? In which everyday contexts are these words used? How may that shape the understanding of the mathematical concept?</a:t>
            </a:r>
          </a:p>
          <a:p>
            <a:pPr lvl="0"/>
            <a:r>
              <a:rPr lang="en-US" dirty="0"/>
              <a:t>What other terms or expressions are used in relation to the mathematical concept in each language? How may that shape the understanding of the mathematical concept?</a:t>
            </a:r>
          </a:p>
          <a:p>
            <a:pPr lvl="0"/>
            <a:r>
              <a:rPr lang="en-US" dirty="0"/>
              <a:t>How can your students and you as a teacher benefit from discussing these questions? What other questions could guide the discussion towards the development of conceptual understanding?</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pic>
        <p:nvPicPr>
          <p:cNvPr id="6" name="Bildobjekt 24" descr="Macintosh HD:Users:annsaf:Desktop:IncluSMe:IncluSMe icons:Icons as PNG:3-4a_timing-20min_.png">
            <a:extLst>
              <a:ext uri="{FF2B5EF4-FFF2-40B4-BE49-F238E27FC236}">
                <a16:creationId xmlns="" xmlns:a16="http://schemas.microsoft.com/office/drawing/2014/main" id="{BD507D5D-2D58-574B-8640-42D24C1FE0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4796" y="875642"/>
            <a:ext cx="467995" cy="467995"/>
          </a:xfrm>
          <a:prstGeom prst="rect">
            <a:avLst/>
          </a:prstGeom>
          <a:noFill/>
          <a:ln>
            <a:noFill/>
          </a:ln>
        </p:spPr>
      </p:pic>
      <p:pic>
        <p:nvPicPr>
          <p:cNvPr id="7" name="Bildobjekt 23" descr="Macintosh HD:Users:annsaf:Desktop:IncluSMe:IncluSMe icons:Icons as PNG:4-3_group_work_3-grouping_class_.png">
            <a:extLst>
              <a:ext uri="{FF2B5EF4-FFF2-40B4-BE49-F238E27FC236}">
                <a16:creationId xmlns="" xmlns:a16="http://schemas.microsoft.com/office/drawing/2014/main" id="{B2165620-F9E4-284A-BC13-D1F3FEE598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18827" y="879160"/>
            <a:ext cx="467995" cy="467995"/>
          </a:xfrm>
          <a:prstGeom prst="rect">
            <a:avLst/>
          </a:prstGeom>
          <a:noFill/>
          <a:ln>
            <a:noFill/>
          </a:ln>
        </p:spPr>
      </p:pic>
      <p:pic>
        <p:nvPicPr>
          <p:cNvPr id="8" name="Picture 7">
            <a:extLst>
              <a:ext uri="{FF2B5EF4-FFF2-40B4-BE49-F238E27FC236}">
                <a16:creationId xmlns="" xmlns:a16="http://schemas.microsoft.com/office/drawing/2014/main" id="{BE9053BF-1C8B-C049-B584-1633BF2E0191}"/>
              </a:ext>
            </a:extLst>
          </p:cNvPr>
          <p:cNvPicPr/>
          <p:nvPr/>
        </p:nvPicPr>
        <p:blipFill>
          <a:blip r:embed="rId4"/>
          <a:stretch>
            <a:fillRect/>
          </a:stretch>
        </p:blipFill>
        <p:spPr>
          <a:xfrm>
            <a:off x="7886822" y="875642"/>
            <a:ext cx="467995" cy="467995"/>
          </a:xfrm>
          <a:prstGeom prst="rect">
            <a:avLst/>
          </a:prstGeom>
        </p:spPr>
      </p:pic>
    </p:spTree>
    <p:extLst>
      <p:ext uri="{BB962C8B-B14F-4D97-AF65-F5344CB8AC3E}">
        <p14:creationId xmlns:p14="http://schemas.microsoft.com/office/powerpoint/2010/main" val="260681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2.2: </a:t>
            </a:r>
            <a:r>
              <a:rPr lang="sv-SE" dirty="0" err="1"/>
              <a:t>Cultural</a:t>
            </a:r>
            <a:r>
              <a:rPr lang="sv-SE" dirty="0"/>
              <a:t> </a:t>
            </a:r>
            <a:r>
              <a:rPr lang="sv-SE" dirty="0" err="1"/>
              <a:t>experiences</a:t>
            </a:r>
            <a:r>
              <a:rPr lang="sv-SE" dirty="0"/>
              <a:t> and </a:t>
            </a:r>
            <a:r>
              <a:rPr lang="sv-SE" dirty="0" err="1"/>
              <a:t>mathematical</a:t>
            </a:r>
            <a:r>
              <a:rPr lang="sv-SE" dirty="0"/>
              <a:t> </a:t>
            </a:r>
            <a:r>
              <a:rPr lang="sv-SE" dirty="0" err="1"/>
              <a:t>methods</a:t>
            </a:r>
            <a:endParaRPr lang="sv-SE" dirty="0"/>
          </a:p>
        </p:txBody>
      </p:sp>
      <p:sp>
        <p:nvSpPr>
          <p:cNvPr id="3" name="Platshållare för innehåll 2"/>
          <p:cNvSpPr>
            <a:spLocks noGrp="1"/>
          </p:cNvSpPr>
          <p:nvPr>
            <p:ph idx="1"/>
          </p:nvPr>
        </p:nvSpPr>
        <p:spPr/>
        <p:txBody>
          <a:bodyPr>
            <a:normAutofit/>
          </a:bodyPr>
          <a:lstStyle/>
          <a:p>
            <a:r>
              <a:rPr lang="sv-SE" sz="2400" dirty="0"/>
              <a:t>Different </a:t>
            </a:r>
            <a:r>
              <a:rPr lang="sv-SE" sz="2400" dirty="0" err="1"/>
              <a:t>methods</a:t>
            </a:r>
            <a:r>
              <a:rPr lang="sv-SE" sz="2400" dirty="0"/>
              <a:t> and </a:t>
            </a:r>
            <a:r>
              <a:rPr lang="sv-SE" sz="2400" dirty="0" err="1"/>
              <a:t>models</a:t>
            </a:r>
            <a:r>
              <a:rPr lang="sv-SE" sz="2400" dirty="0"/>
              <a:t> </a:t>
            </a:r>
            <a:r>
              <a:rPr lang="sv-SE" sz="2400" dirty="0" err="1"/>
              <a:t>carry</a:t>
            </a:r>
            <a:r>
              <a:rPr lang="sv-SE" sz="2400" dirty="0"/>
              <a:t> different </a:t>
            </a:r>
            <a:r>
              <a:rPr lang="sv-SE" sz="2400" dirty="0" err="1"/>
              <a:t>qualities</a:t>
            </a:r>
            <a:r>
              <a:rPr lang="sv-SE" sz="2400" dirty="0"/>
              <a:t> and </a:t>
            </a:r>
            <a:r>
              <a:rPr lang="sv-SE" sz="2400" dirty="0" err="1"/>
              <a:t>meanings</a:t>
            </a:r>
            <a:r>
              <a:rPr lang="sv-SE" sz="2400" dirty="0"/>
              <a:t> </a:t>
            </a:r>
            <a:r>
              <a:rPr lang="sv-SE" sz="2400" dirty="0" err="1"/>
              <a:t>of</a:t>
            </a:r>
            <a:r>
              <a:rPr lang="sv-SE" sz="2400" dirty="0"/>
              <a:t> </a:t>
            </a:r>
            <a:r>
              <a:rPr lang="sv-SE" sz="2400" dirty="0" err="1"/>
              <a:t>numbers</a:t>
            </a:r>
            <a:r>
              <a:rPr lang="sv-SE" sz="2400" dirty="0"/>
              <a:t> and operations</a:t>
            </a:r>
          </a:p>
          <a:p>
            <a:r>
              <a:rPr lang="is-IS" sz="2400" dirty="0"/>
              <a:t>…but there is also personal aspects of efficiency. Ask your students about the methods and models they are used to!</a:t>
            </a:r>
            <a:endParaRPr lang="sv-SE" sz="2400"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pic>
        <p:nvPicPr>
          <p:cNvPr id="6" name="Bildobjekt 5" descr="Bouli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434" y="3866007"/>
            <a:ext cx="2591816" cy="1945446"/>
          </a:xfrm>
          <a:prstGeom prst="rect">
            <a:avLst/>
          </a:prstGeom>
        </p:spPr>
      </p:pic>
      <p:pic>
        <p:nvPicPr>
          <p:cNvPr id="7" name="Bildobjekt 6" descr="CatH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972" y="3934901"/>
            <a:ext cx="3115056" cy="1749552"/>
          </a:xfrm>
          <a:prstGeom prst="rect">
            <a:avLst/>
          </a:prstGeom>
        </p:spPr>
      </p:pic>
    </p:spTree>
    <p:extLst>
      <p:ext uri="{BB962C8B-B14F-4D97-AF65-F5344CB8AC3E}">
        <p14:creationId xmlns:p14="http://schemas.microsoft.com/office/powerpoint/2010/main" val="356046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2.2: </a:t>
            </a:r>
            <a:r>
              <a:rPr lang="sv-SE" dirty="0" err="1"/>
              <a:t>Cultural</a:t>
            </a:r>
            <a:r>
              <a:rPr lang="sv-SE" dirty="0"/>
              <a:t> </a:t>
            </a:r>
            <a:r>
              <a:rPr lang="sv-SE" dirty="0" err="1"/>
              <a:t>experiences</a:t>
            </a:r>
            <a:r>
              <a:rPr lang="sv-SE" dirty="0"/>
              <a:t> and </a:t>
            </a:r>
            <a:r>
              <a:rPr lang="sv-SE" dirty="0" err="1"/>
              <a:t>mathematical</a:t>
            </a:r>
            <a:r>
              <a:rPr lang="sv-SE" dirty="0"/>
              <a:t> </a:t>
            </a:r>
            <a:r>
              <a:rPr lang="sv-SE" dirty="0" err="1"/>
              <a:t>methods</a:t>
            </a:r>
            <a:endParaRPr lang="sv-SE" dirty="0"/>
          </a:p>
        </p:txBody>
      </p:sp>
      <p:sp>
        <p:nvSpPr>
          <p:cNvPr id="3" name="Platshållare för innehåll 2"/>
          <p:cNvSpPr>
            <a:spLocks noGrp="1"/>
          </p:cNvSpPr>
          <p:nvPr>
            <p:ph idx="1"/>
          </p:nvPr>
        </p:nvSpPr>
        <p:spPr/>
        <p:txBody>
          <a:bodyPr>
            <a:normAutofit/>
          </a:bodyPr>
          <a:lstStyle/>
          <a:p>
            <a:pPr marL="0" indent="0">
              <a:buNone/>
            </a:pPr>
            <a:r>
              <a:rPr lang="en-US" dirty="0"/>
              <a:t>MULTIPLICATION METHODS</a:t>
            </a:r>
          </a:p>
          <a:p>
            <a:pPr marL="0" indent="0">
              <a:buNone/>
            </a:pPr>
            <a:r>
              <a:rPr lang="en-US" dirty="0">
                <a:hlinkClick r:id="rId2"/>
              </a:rPr>
              <a:t>https://www.youtube.com/playlist?list=PLRG4iHU5uhLCSlkX1N74K-vrr7ImSrDZj</a:t>
            </a:r>
            <a:endParaRPr lang="en-US" dirty="0"/>
          </a:p>
          <a:p>
            <a:pPr marL="0" indent="0">
              <a:buNone/>
            </a:pPr>
            <a:endParaRPr lang="en-US" dirty="0"/>
          </a:p>
          <a:p>
            <a:pPr marL="0" indent="0">
              <a:buNone/>
            </a:pPr>
            <a:r>
              <a:rPr lang="en-US" dirty="0"/>
              <a:t>DIVISION METHODS </a:t>
            </a:r>
            <a:r>
              <a:rPr lang="en-US" dirty="0">
                <a:hlinkClick r:id="rId3"/>
              </a:rPr>
              <a:t>https://www.youtube.com/playlist?list=PLRG4iHU5uhLBs34Do2bkgKfxRddBJesn8</a:t>
            </a:r>
            <a:endParaRPr lang="en-US" dirty="0"/>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16</a:t>
            </a:fld>
            <a:endParaRPr lang="es-ES_tradnl" dirty="0"/>
          </a:p>
        </p:txBody>
      </p:sp>
    </p:spTree>
    <p:extLst>
      <p:ext uri="{BB962C8B-B14F-4D97-AF65-F5344CB8AC3E}">
        <p14:creationId xmlns:p14="http://schemas.microsoft.com/office/powerpoint/2010/main" val="308231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2.2: </a:t>
            </a:r>
            <a:r>
              <a:rPr lang="sv-SE" dirty="0" err="1"/>
              <a:t>Cultural</a:t>
            </a:r>
            <a:r>
              <a:rPr lang="sv-SE" dirty="0"/>
              <a:t> </a:t>
            </a:r>
            <a:r>
              <a:rPr lang="sv-SE" dirty="0" err="1"/>
              <a:t>experiences</a:t>
            </a:r>
            <a:r>
              <a:rPr lang="sv-SE" dirty="0"/>
              <a:t> and </a:t>
            </a:r>
            <a:r>
              <a:rPr lang="sv-SE" dirty="0" err="1"/>
              <a:t>mathematical</a:t>
            </a:r>
            <a:r>
              <a:rPr lang="sv-SE" dirty="0"/>
              <a:t> </a:t>
            </a:r>
            <a:r>
              <a:rPr lang="sv-SE" dirty="0" err="1"/>
              <a:t>methods</a:t>
            </a:r>
            <a:endParaRPr lang="sv-SE" dirty="0"/>
          </a:p>
        </p:txBody>
      </p:sp>
      <p:sp>
        <p:nvSpPr>
          <p:cNvPr id="3" name="Platshållare för innehåll 2"/>
          <p:cNvSpPr>
            <a:spLocks noGrp="1"/>
          </p:cNvSpPr>
          <p:nvPr>
            <p:ph idx="1"/>
          </p:nvPr>
        </p:nvSpPr>
        <p:spPr/>
        <p:txBody>
          <a:bodyPr>
            <a:normAutofit fontScale="92500"/>
          </a:bodyPr>
          <a:lstStyle/>
          <a:p>
            <a:pPr lvl="0"/>
            <a:r>
              <a:rPr lang="en-US" dirty="0"/>
              <a:t>Work out some examples with other numbers. Can you explain how the different methods work?</a:t>
            </a:r>
          </a:p>
          <a:p>
            <a:pPr lvl="0"/>
            <a:r>
              <a:rPr lang="en-US" dirty="0"/>
              <a:t>What merits and deficits do you see in the different methods? When is each method efficient, and when is it not?</a:t>
            </a:r>
          </a:p>
          <a:p>
            <a:pPr lvl="0"/>
            <a:r>
              <a:rPr lang="en-US" dirty="0"/>
              <a:t>What can students learn from discussing different methods? What aspects of the underlying concepts can become visible? What aspects of students’ knowledge can become visible for you as a teacher, by means of such discussions?</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pic>
        <p:nvPicPr>
          <p:cNvPr id="6" name="Bildobjekt 47" descr="Macintosh HD:Users:annsaf:Desktop:IncluSMe:IncluSMe icons:Icons as PNG:4-2_pair_work-grouping_class_.png">
            <a:extLst>
              <a:ext uri="{FF2B5EF4-FFF2-40B4-BE49-F238E27FC236}">
                <a16:creationId xmlns="" xmlns:a16="http://schemas.microsoft.com/office/drawing/2014/main" id="{25179B57-045B-9C4F-B144-FAA313639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62127" y="1347155"/>
            <a:ext cx="467995" cy="467995"/>
          </a:xfrm>
          <a:prstGeom prst="rect">
            <a:avLst/>
          </a:prstGeom>
          <a:noFill/>
          <a:ln>
            <a:noFill/>
          </a:ln>
        </p:spPr>
      </p:pic>
      <p:pic>
        <p:nvPicPr>
          <p:cNvPr id="7" name="Imagen 48" descr="/Users/antquearm/Desktop/IncluSMe icons/Icons as JPEG/16.jpg">
            <a:extLst>
              <a:ext uri="{FF2B5EF4-FFF2-40B4-BE49-F238E27FC236}">
                <a16:creationId xmlns="" xmlns:a16="http://schemas.microsoft.com/office/drawing/2014/main" id="{9F2B5615-35F2-8646-9F42-5C9074D1C6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122" y="1347154"/>
            <a:ext cx="467995" cy="467995"/>
          </a:xfrm>
          <a:prstGeom prst="rect">
            <a:avLst/>
          </a:prstGeom>
          <a:noFill/>
          <a:ln>
            <a:noFill/>
          </a:ln>
        </p:spPr>
      </p:pic>
      <p:pic>
        <p:nvPicPr>
          <p:cNvPr id="8" name="Picture 7">
            <a:extLst>
              <a:ext uri="{FF2B5EF4-FFF2-40B4-BE49-F238E27FC236}">
                <a16:creationId xmlns="" xmlns:a16="http://schemas.microsoft.com/office/drawing/2014/main" id="{25110684-8E23-2D44-84D3-7FF8B4D79CDE}"/>
              </a:ext>
            </a:extLst>
          </p:cNvPr>
          <p:cNvPicPr/>
          <p:nvPr/>
        </p:nvPicPr>
        <p:blipFill>
          <a:blip r:embed="rId4"/>
          <a:stretch>
            <a:fillRect/>
          </a:stretch>
        </p:blipFill>
        <p:spPr>
          <a:xfrm>
            <a:off x="7798117" y="1347153"/>
            <a:ext cx="467995" cy="467995"/>
          </a:xfrm>
          <a:prstGeom prst="rect">
            <a:avLst/>
          </a:prstGeom>
        </p:spPr>
      </p:pic>
      <p:pic>
        <p:nvPicPr>
          <p:cNvPr id="9" name="Bildobjekt 28" descr="Macintosh HD:Users:annsaf:Desktop:IncluSMe:IncluSMe icons:Icons as PNG:3-4a_timing-20min_.png">
            <a:extLst>
              <a:ext uri="{FF2B5EF4-FFF2-40B4-BE49-F238E27FC236}">
                <a16:creationId xmlns="" xmlns:a16="http://schemas.microsoft.com/office/drawing/2014/main" id="{8A60494B-C4C7-E24E-A685-5544E9AF58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80179" y="1347153"/>
            <a:ext cx="467995" cy="467995"/>
          </a:xfrm>
          <a:prstGeom prst="rect">
            <a:avLst/>
          </a:prstGeom>
          <a:noFill/>
          <a:ln>
            <a:noFill/>
          </a:ln>
        </p:spPr>
      </p:pic>
    </p:spTree>
    <p:extLst>
      <p:ext uri="{BB962C8B-B14F-4D97-AF65-F5344CB8AC3E}">
        <p14:creationId xmlns:p14="http://schemas.microsoft.com/office/powerpoint/2010/main" val="170264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2.2: </a:t>
            </a:r>
            <a:r>
              <a:rPr lang="sv-SE" dirty="0" err="1"/>
              <a:t>Cultural</a:t>
            </a:r>
            <a:r>
              <a:rPr lang="sv-SE" dirty="0"/>
              <a:t> </a:t>
            </a:r>
            <a:r>
              <a:rPr lang="sv-SE" dirty="0" err="1"/>
              <a:t>experiences</a:t>
            </a:r>
            <a:r>
              <a:rPr lang="sv-SE" dirty="0"/>
              <a:t> and </a:t>
            </a:r>
            <a:r>
              <a:rPr lang="sv-SE" dirty="0" err="1"/>
              <a:t>mathematical</a:t>
            </a:r>
            <a:r>
              <a:rPr lang="sv-SE" dirty="0"/>
              <a:t> </a:t>
            </a:r>
            <a:r>
              <a:rPr lang="sv-SE" dirty="0" err="1"/>
              <a:t>methods</a:t>
            </a:r>
            <a:endParaRPr lang="sv-SE" dirty="0"/>
          </a:p>
        </p:txBody>
      </p:sp>
      <p:sp>
        <p:nvSpPr>
          <p:cNvPr id="3" name="Platshållare för innehåll 2"/>
          <p:cNvSpPr>
            <a:spLocks noGrp="1"/>
          </p:cNvSpPr>
          <p:nvPr>
            <p:ph idx="1"/>
          </p:nvPr>
        </p:nvSpPr>
        <p:spPr/>
        <p:txBody>
          <a:bodyPr>
            <a:normAutofit fontScale="77500" lnSpcReduction="20000"/>
          </a:bodyPr>
          <a:lstStyle/>
          <a:p>
            <a:pPr lvl="0"/>
            <a:r>
              <a:rPr lang="en-US" dirty="0"/>
              <a:t>How can you arrange a learning situation so that students are able to compare and evaluate different methods? What questions would you ask students in such a situation?</a:t>
            </a:r>
          </a:p>
          <a:p>
            <a:pPr lvl="0"/>
            <a:r>
              <a:rPr lang="en-US" dirty="0"/>
              <a:t>Assume you would lead a classroom discussion about multiplication or division methods. Pick three methods which you think could be used by three students in your class. In what order would you let the students present their methods, and why? What aspects would you highlight, and how would you compare and contrast the methods?</a:t>
            </a:r>
          </a:p>
          <a:p>
            <a:r>
              <a:rPr lang="en-US" dirty="0"/>
              <a:t>What are the benefits of including incorrect or mistaken methods? When would you let students who made mistakes present? How would you address the mistakes, in order for the student and the class to learn from them? </a:t>
            </a:r>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Tree>
    <p:extLst>
      <p:ext uri="{BB962C8B-B14F-4D97-AF65-F5344CB8AC3E}">
        <p14:creationId xmlns:p14="http://schemas.microsoft.com/office/powerpoint/2010/main" val="113318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a:t>I</a:t>
            </a:r>
            <a:r>
              <a:rPr lang="hr-HR" dirty="0"/>
              <a:t>II</a:t>
            </a:r>
            <a:r>
              <a:rPr lang="en-US" dirty="0"/>
              <a:t>. </a:t>
            </a:r>
            <a:r>
              <a:rPr lang="hr-HR" dirty="0"/>
              <a:t>ASSESSING AND CHALLENGING ALL STUDENTS</a:t>
            </a:r>
            <a:endParaRPr lang="en-US" dirty="0"/>
          </a:p>
        </p:txBody>
      </p:sp>
      <p:sp>
        <p:nvSpPr>
          <p:cNvPr id="3" name="Subtítulo 2"/>
          <p:cNvSpPr>
            <a:spLocks noGrp="1"/>
          </p:cNvSpPr>
          <p:nvPr>
            <p:ph type="subTitle" idx="1"/>
          </p:nvPr>
        </p:nvSpPr>
        <p:spPr/>
        <p:txBody>
          <a:bodyPr>
            <a:normAutofit/>
          </a:bodyPr>
          <a:lstStyle/>
          <a:p>
            <a:endParaRPr lang="en-US" dirty="0"/>
          </a:p>
        </p:txBody>
      </p:sp>
      <p:pic>
        <p:nvPicPr>
          <p:cNvPr id="4" name="Picture 2" descr="https://upload.wikimedia.org/wikipedia/commons/0/00/Cultural_diversity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62" y="462471"/>
            <a:ext cx="2149610" cy="1842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309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a:t>Aims</a:t>
            </a:r>
            <a:endParaRPr lang="en-US" dirty="0"/>
          </a:p>
        </p:txBody>
      </p:sp>
      <p:sp>
        <p:nvSpPr>
          <p:cNvPr id="3" name="Marcador de contenido 2"/>
          <p:cNvSpPr>
            <a:spLocks noGrp="1"/>
          </p:cNvSpPr>
          <p:nvPr>
            <p:ph idx="1"/>
          </p:nvPr>
        </p:nvSpPr>
        <p:spPr/>
        <p:txBody>
          <a:bodyPr>
            <a:normAutofit fontScale="70000" lnSpcReduction="20000"/>
          </a:bodyPr>
          <a:lstStyle/>
          <a:p>
            <a:pPr lvl="0"/>
            <a:r>
              <a:rPr lang="en-GB" dirty="0"/>
              <a:t>Describe the connection between language, culture and teaching in mathematics;</a:t>
            </a:r>
          </a:p>
          <a:p>
            <a:pPr lvl="0"/>
            <a:r>
              <a:rPr lang="en-GB" dirty="0"/>
              <a:t>Assess pupils’ pre-knowledge in mathematics in order to develop valid teaching strategies – and understand the importance and interdependence of diagnosis and the development of competences of the individual learner;</a:t>
            </a:r>
          </a:p>
          <a:p>
            <a:pPr lvl="0"/>
            <a:r>
              <a:rPr lang="en-GB" dirty="0"/>
              <a:t>Explain how pupils’ previous experiences and cultural backgrounds can be used as a resource and a starting point in mathematics teaching;</a:t>
            </a:r>
          </a:p>
          <a:p>
            <a:pPr lvl="0"/>
            <a:r>
              <a:rPr lang="en-GB" dirty="0"/>
              <a:t>Discern their own and the pupils’ understandings of fundamental concepts in mathematics and know how to address different understandings in class;</a:t>
            </a:r>
          </a:p>
          <a:p>
            <a:pPr lvl="0"/>
            <a:r>
              <a:rPr lang="en-GB" dirty="0"/>
              <a:t>Understand the need of collaboration between teachers of different age groups as well as collaboration with language teachers – in order to get support in working with pupils whose maths/science or language proficiencies are very different from the average level in class.</a:t>
            </a:r>
          </a:p>
          <a:p>
            <a:endParaRPr lang="en-US" dirty="0"/>
          </a:p>
        </p:txBody>
      </p:sp>
      <p:sp>
        <p:nvSpPr>
          <p:cNvPr id="4" name="Marcador de pie de página 3"/>
          <p:cNvSpPr>
            <a:spLocks noGrp="1"/>
          </p:cNvSpPr>
          <p:nvPr>
            <p:ph type="ftr" sz="quarter" idx="10"/>
          </p:nvPr>
        </p:nvSpPr>
        <p:spPr>
          <a:ln>
            <a:noFill/>
          </a:ln>
        </p:spPr>
        <p:txBody>
          <a:bodyPr/>
          <a:lstStyle/>
          <a:p>
            <a:r>
              <a:rPr lang="es-ES_tradnl" dirty="0">
                <a:solidFill>
                  <a:srgbClr val="C00000"/>
                </a:solidFill>
              </a:rPr>
              <a:t>DEALING WITH DEFICIENCIES AND EXCELLENCY IN THE MATHEMATICS PROFICIENCY OF IMMIGRANT STUDENTS</a:t>
            </a:r>
          </a:p>
        </p:txBody>
      </p:sp>
      <p:sp>
        <p:nvSpPr>
          <p:cNvPr id="5" name="Marcador de número de diapositiva 4"/>
          <p:cNvSpPr>
            <a:spLocks noGrp="1"/>
          </p:cNvSpPr>
          <p:nvPr>
            <p:ph type="sldNum" sz="quarter" idx="11"/>
          </p:nvPr>
        </p:nvSpPr>
        <p:spPr/>
        <p:txBody>
          <a:bodyPr/>
          <a:lstStyle/>
          <a:p>
            <a:r>
              <a:rPr lang="es-ES_tradnl" sz="1200" dirty="0"/>
              <a:t>|  </a:t>
            </a:r>
            <a:fld id="{EF485D0F-1A32-B442-B8D0-71D861FFAEFE}" type="slidenum">
              <a:rPr lang="es-ES_tradnl" smtClean="0"/>
              <a:t>2</a:t>
            </a:fld>
            <a:endParaRPr lang="es-ES_tradnl" dirty="0"/>
          </a:p>
        </p:txBody>
      </p:sp>
    </p:spTree>
    <p:extLst>
      <p:ext uri="{BB962C8B-B14F-4D97-AF65-F5344CB8AC3E}">
        <p14:creationId xmlns:p14="http://schemas.microsoft.com/office/powerpoint/2010/main" val="159044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lstStyle/>
          <a:p>
            <a:r>
              <a:rPr lang="sv-SE" dirty="0" err="1"/>
              <a:t>Creative</a:t>
            </a:r>
            <a:r>
              <a:rPr lang="sv-SE" dirty="0"/>
              <a:t> and </a:t>
            </a:r>
            <a:r>
              <a:rPr lang="sv-SE" dirty="0" err="1"/>
              <a:t>imitative</a:t>
            </a:r>
            <a:r>
              <a:rPr lang="sv-SE" dirty="0"/>
              <a:t> reasoning</a:t>
            </a:r>
          </a:p>
          <a:p>
            <a:r>
              <a:rPr lang="sv-SE" dirty="0" err="1"/>
              <a:t>Creative</a:t>
            </a:r>
            <a:r>
              <a:rPr lang="sv-SE" dirty="0"/>
              <a:t> </a:t>
            </a:r>
            <a:r>
              <a:rPr lang="sv-SE" dirty="0" err="1"/>
              <a:t>mathematical</a:t>
            </a:r>
            <a:r>
              <a:rPr lang="sv-SE" dirty="0"/>
              <a:t> reasoning is:</a:t>
            </a:r>
          </a:p>
          <a:p>
            <a:pPr lvl="1"/>
            <a:r>
              <a:rPr lang="sv-SE" dirty="0" err="1"/>
              <a:t>Novel</a:t>
            </a:r>
            <a:endParaRPr lang="sv-SE" dirty="0"/>
          </a:p>
          <a:p>
            <a:pPr lvl="1"/>
            <a:r>
              <a:rPr lang="sv-SE" dirty="0"/>
              <a:t>Flexible</a:t>
            </a:r>
          </a:p>
          <a:p>
            <a:pPr lvl="1"/>
            <a:r>
              <a:rPr lang="sv-SE" dirty="0"/>
              <a:t>Plausible</a:t>
            </a:r>
          </a:p>
          <a:p>
            <a:pPr lvl="1"/>
            <a:r>
              <a:rPr lang="sv-SE" dirty="0" err="1"/>
              <a:t>Mathematically</a:t>
            </a:r>
            <a:r>
              <a:rPr lang="sv-SE" dirty="0"/>
              <a:t> </a:t>
            </a:r>
            <a:r>
              <a:rPr lang="sv-SE" dirty="0" err="1"/>
              <a:t>founded</a:t>
            </a:r>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Tree>
    <p:extLst>
      <p:ext uri="{BB962C8B-B14F-4D97-AF65-F5344CB8AC3E}">
        <p14:creationId xmlns:p14="http://schemas.microsoft.com/office/powerpoint/2010/main" val="217278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sz="2000" dirty="0" err="1"/>
              <a:t>Some</a:t>
            </a:r>
            <a:r>
              <a:rPr lang="sv-SE" sz="2000" dirty="0"/>
              <a:t> tasks test </a:t>
            </a:r>
            <a:r>
              <a:rPr lang="sv-SE" sz="2000" dirty="0" err="1"/>
              <a:t>only</a:t>
            </a:r>
            <a:r>
              <a:rPr lang="sv-SE" sz="2000" dirty="0"/>
              <a:t> </a:t>
            </a:r>
            <a:r>
              <a:rPr lang="sv-SE" sz="2000" dirty="0" err="1"/>
              <a:t>imitative</a:t>
            </a:r>
            <a:r>
              <a:rPr lang="sv-SE" sz="2000" dirty="0"/>
              <a:t> reasoning:</a:t>
            </a:r>
          </a:p>
          <a:p>
            <a:endParaRPr lang="sv-SE" sz="2000" dirty="0"/>
          </a:p>
          <a:p>
            <a:pPr marL="0" indent="0">
              <a:buNone/>
            </a:pPr>
            <a:r>
              <a:rPr lang="sv-SE" sz="2000" i="1" dirty="0"/>
              <a:t>At </a:t>
            </a:r>
            <a:r>
              <a:rPr lang="sv-SE" sz="2000" i="1" dirty="0" err="1"/>
              <a:t>Lidl</a:t>
            </a:r>
            <a:r>
              <a:rPr lang="sv-SE" sz="2000" i="1" dirty="0"/>
              <a:t> a </a:t>
            </a:r>
            <a:r>
              <a:rPr lang="sv-SE" sz="2000" i="1" dirty="0" err="1"/>
              <a:t>large</a:t>
            </a:r>
            <a:r>
              <a:rPr lang="sv-SE" sz="2000" i="1" dirty="0"/>
              <a:t> soda </a:t>
            </a:r>
            <a:r>
              <a:rPr lang="sv-SE" sz="2000" i="1" dirty="0" err="1"/>
              <a:t>costs</a:t>
            </a:r>
            <a:r>
              <a:rPr lang="sv-SE" sz="2000" i="1" dirty="0"/>
              <a:t> 15 kr. At the </a:t>
            </a:r>
            <a:r>
              <a:rPr lang="sv-SE" sz="2000" i="1" dirty="0" err="1"/>
              <a:t>local</a:t>
            </a:r>
            <a:r>
              <a:rPr lang="sv-SE" sz="2000" i="1" dirty="0"/>
              <a:t> store it </a:t>
            </a:r>
            <a:r>
              <a:rPr lang="sv-SE" sz="2000" i="1" dirty="0" err="1"/>
              <a:t>costs</a:t>
            </a:r>
            <a:r>
              <a:rPr lang="sv-SE" sz="2000" i="1" dirty="0"/>
              <a:t> 2 kr </a:t>
            </a:r>
            <a:r>
              <a:rPr lang="sv-SE" sz="2000" i="1" dirty="0" err="1">
                <a:solidFill>
                  <a:srgbClr val="FF0000"/>
                </a:solidFill>
              </a:rPr>
              <a:t>more</a:t>
            </a:r>
            <a:r>
              <a:rPr lang="sv-SE" sz="2000" i="1" dirty="0"/>
              <a:t>. </a:t>
            </a:r>
            <a:r>
              <a:rPr lang="sv-SE" sz="2000" i="1" dirty="0" err="1"/>
              <a:t>How</a:t>
            </a:r>
            <a:r>
              <a:rPr lang="sv-SE" sz="2000" i="1" dirty="0"/>
              <a:t> </a:t>
            </a:r>
            <a:r>
              <a:rPr lang="sv-SE" sz="2000" i="1" dirty="0" err="1"/>
              <a:t>much</a:t>
            </a:r>
            <a:r>
              <a:rPr lang="sv-SE" sz="2000" i="1" dirty="0"/>
              <a:t> </a:t>
            </a:r>
            <a:r>
              <a:rPr lang="sv-SE" sz="2000" i="1" dirty="0" err="1"/>
              <a:t>does</a:t>
            </a:r>
            <a:r>
              <a:rPr lang="sv-SE" sz="2000" i="1" dirty="0"/>
              <a:t> it </a:t>
            </a:r>
            <a:r>
              <a:rPr lang="sv-SE" sz="2000" i="1" dirty="0" err="1"/>
              <a:t>cost</a:t>
            </a:r>
            <a:r>
              <a:rPr lang="sv-SE" sz="2000" i="1" dirty="0"/>
              <a:t> at the </a:t>
            </a:r>
            <a:r>
              <a:rPr lang="sv-SE" sz="2000" i="1" dirty="0" err="1"/>
              <a:t>local</a:t>
            </a:r>
            <a:r>
              <a:rPr lang="sv-SE" sz="2000" i="1" dirty="0"/>
              <a:t> store?</a:t>
            </a:r>
          </a:p>
          <a:p>
            <a:pPr marL="0" indent="0">
              <a:buNone/>
            </a:pPr>
            <a:r>
              <a:rPr lang="sv-SE" sz="2000" i="1" dirty="0"/>
              <a:t>IMITATIVE REASONING: 15 </a:t>
            </a:r>
            <a:r>
              <a:rPr lang="sv-SE" sz="2000" i="1" dirty="0">
                <a:solidFill>
                  <a:srgbClr val="FF0000"/>
                </a:solidFill>
              </a:rPr>
              <a:t>+ </a:t>
            </a:r>
            <a:r>
              <a:rPr lang="sv-SE" sz="2000" i="1" dirty="0"/>
              <a:t>2 = 17</a:t>
            </a:r>
          </a:p>
          <a:p>
            <a:pPr marL="0" indent="0">
              <a:buNone/>
            </a:pPr>
            <a:endParaRPr lang="sv-SE" sz="2000" dirty="0"/>
          </a:p>
          <a:p>
            <a:r>
              <a:rPr lang="sv-SE" sz="2000" dirty="0"/>
              <a:t>In order </a:t>
            </a:r>
            <a:r>
              <a:rPr lang="sv-SE" sz="2000" dirty="0" err="1"/>
              <a:t>to</a:t>
            </a:r>
            <a:r>
              <a:rPr lang="sv-SE" sz="2000" dirty="0"/>
              <a:t> test </a:t>
            </a:r>
            <a:r>
              <a:rPr lang="sv-SE" sz="2000" dirty="0" err="1"/>
              <a:t>creative</a:t>
            </a:r>
            <a:r>
              <a:rPr lang="sv-SE" sz="2000" dirty="0"/>
              <a:t> reasoning, the task must </a:t>
            </a:r>
            <a:r>
              <a:rPr lang="sv-SE" sz="2000" dirty="0" err="1"/>
              <a:t>require</a:t>
            </a:r>
            <a:r>
              <a:rPr lang="sv-SE" sz="2000" dirty="0"/>
              <a:t> </a:t>
            </a:r>
            <a:r>
              <a:rPr lang="sv-SE" sz="2000" dirty="0" err="1"/>
              <a:t>novelty</a:t>
            </a:r>
            <a:r>
              <a:rPr lang="sv-SE" sz="2000" dirty="0"/>
              <a:t>, </a:t>
            </a:r>
            <a:r>
              <a:rPr lang="sv-SE" sz="2000" dirty="0" err="1"/>
              <a:t>flexibility</a:t>
            </a:r>
            <a:r>
              <a:rPr lang="sv-SE" sz="2000" dirty="0"/>
              <a:t>, </a:t>
            </a:r>
            <a:r>
              <a:rPr lang="sv-SE" sz="2000" dirty="0" err="1"/>
              <a:t>plausibility</a:t>
            </a:r>
            <a:r>
              <a:rPr lang="sv-SE" sz="2000" dirty="0"/>
              <a:t> and </a:t>
            </a:r>
            <a:r>
              <a:rPr lang="sv-SE" sz="2000" dirty="0" err="1"/>
              <a:t>mathematical</a:t>
            </a:r>
            <a:r>
              <a:rPr lang="sv-SE" sz="2000" dirty="0"/>
              <a:t> </a:t>
            </a:r>
            <a:r>
              <a:rPr lang="sv-SE" sz="2000" dirty="0" err="1"/>
              <a:t>foundation</a:t>
            </a:r>
            <a:r>
              <a:rPr lang="sv-SE" sz="2000" dirty="0"/>
              <a:t>:</a:t>
            </a:r>
          </a:p>
          <a:p>
            <a:endParaRPr lang="sv-SE" sz="2000" dirty="0"/>
          </a:p>
          <a:p>
            <a:pPr marL="0" indent="0">
              <a:buNone/>
            </a:pPr>
            <a:r>
              <a:rPr lang="sv-SE" sz="2000" i="1" dirty="0"/>
              <a:t>At </a:t>
            </a:r>
            <a:r>
              <a:rPr lang="sv-SE" sz="2000" i="1" dirty="0" err="1"/>
              <a:t>Lidl</a:t>
            </a:r>
            <a:r>
              <a:rPr lang="sv-SE" sz="2000" i="1" dirty="0"/>
              <a:t> a </a:t>
            </a:r>
            <a:r>
              <a:rPr lang="sv-SE" sz="2000" i="1" dirty="0" err="1"/>
              <a:t>large</a:t>
            </a:r>
            <a:r>
              <a:rPr lang="sv-SE" sz="2000" i="1" dirty="0"/>
              <a:t> soda </a:t>
            </a:r>
            <a:r>
              <a:rPr lang="sv-SE" sz="2000" i="1" dirty="0" err="1"/>
              <a:t>costs</a:t>
            </a:r>
            <a:r>
              <a:rPr lang="sv-SE" sz="2000" i="1" dirty="0"/>
              <a:t> 15 kr. </a:t>
            </a:r>
            <a:r>
              <a:rPr lang="sv-SE" sz="2000" i="1" dirty="0" err="1"/>
              <a:t>That</a:t>
            </a:r>
            <a:r>
              <a:rPr lang="sv-SE" sz="2000" i="1" dirty="0"/>
              <a:t> is 2 kr </a:t>
            </a:r>
            <a:r>
              <a:rPr lang="sv-SE" sz="2000" i="1" dirty="0">
                <a:solidFill>
                  <a:srgbClr val="FF0000"/>
                </a:solidFill>
              </a:rPr>
              <a:t>less</a:t>
            </a:r>
            <a:r>
              <a:rPr lang="sv-SE" sz="2000" i="1" dirty="0"/>
              <a:t> </a:t>
            </a:r>
            <a:r>
              <a:rPr lang="sv-SE" sz="2000" i="1" dirty="0" err="1"/>
              <a:t>than</a:t>
            </a:r>
            <a:r>
              <a:rPr lang="sv-SE" sz="2000" i="1" dirty="0"/>
              <a:t> at the </a:t>
            </a:r>
            <a:r>
              <a:rPr lang="sv-SE" sz="2000" i="1" dirty="0" err="1"/>
              <a:t>local</a:t>
            </a:r>
            <a:r>
              <a:rPr lang="sv-SE" sz="2000" i="1" dirty="0"/>
              <a:t> store. </a:t>
            </a:r>
            <a:r>
              <a:rPr lang="sv-SE" sz="2000" i="1" dirty="0" err="1"/>
              <a:t>How</a:t>
            </a:r>
            <a:r>
              <a:rPr lang="sv-SE" sz="2000" i="1" dirty="0"/>
              <a:t> </a:t>
            </a:r>
            <a:r>
              <a:rPr lang="sv-SE" sz="2000" i="1" dirty="0" err="1"/>
              <a:t>much</a:t>
            </a:r>
            <a:r>
              <a:rPr lang="sv-SE" sz="2000" i="1" dirty="0"/>
              <a:t> </a:t>
            </a:r>
            <a:r>
              <a:rPr lang="sv-SE" sz="2000" i="1" dirty="0" err="1"/>
              <a:t>does</a:t>
            </a:r>
            <a:r>
              <a:rPr lang="sv-SE" sz="2000" i="1" dirty="0"/>
              <a:t> it </a:t>
            </a:r>
            <a:r>
              <a:rPr lang="sv-SE" sz="2000" i="1" dirty="0" err="1"/>
              <a:t>cost</a:t>
            </a:r>
            <a:r>
              <a:rPr lang="sv-SE" sz="2000" i="1" dirty="0"/>
              <a:t> at the </a:t>
            </a:r>
            <a:r>
              <a:rPr lang="sv-SE" sz="2000" i="1" dirty="0" err="1"/>
              <a:t>local</a:t>
            </a:r>
            <a:r>
              <a:rPr lang="sv-SE" sz="2000" i="1" dirty="0"/>
              <a:t> store?</a:t>
            </a:r>
          </a:p>
          <a:p>
            <a:pPr marL="0" indent="0">
              <a:buNone/>
            </a:pPr>
            <a:r>
              <a:rPr lang="sv-SE" sz="2000" i="1" dirty="0"/>
              <a:t>IMITATIVE REASONING: 15 </a:t>
            </a:r>
            <a:r>
              <a:rPr lang="sv-SE" sz="2000" i="1" dirty="0">
                <a:solidFill>
                  <a:srgbClr val="FF0000"/>
                </a:solidFill>
              </a:rPr>
              <a:t>– </a:t>
            </a:r>
            <a:r>
              <a:rPr lang="sv-SE" sz="2000" i="1" dirty="0"/>
              <a:t>2 = 13</a:t>
            </a:r>
          </a:p>
          <a:p>
            <a:endParaRPr lang="sv-SE" sz="2000"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dirty="0"/>
          </a:p>
        </p:txBody>
      </p:sp>
    </p:spTree>
    <p:extLst>
      <p:ext uri="{BB962C8B-B14F-4D97-AF65-F5344CB8AC3E}">
        <p14:creationId xmlns:p14="http://schemas.microsoft.com/office/powerpoint/2010/main" val="147707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dirty="0" err="1"/>
              <a:t>Numerous</a:t>
            </a:r>
            <a:r>
              <a:rPr lang="sv-SE" dirty="0"/>
              <a:t> </a:t>
            </a:r>
            <a:r>
              <a:rPr lang="sv-SE" dirty="0" err="1"/>
              <a:t>frameworks</a:t>
            </a:r>
            <a:r>
              <a:rPr lang="sv-SE" dirty="0"/>
              <a:t> set </a:t>
            </a:r>
            <a:r>
              <a:rPr lang="sv-SE" dirty="0" err="1"/>
              <a:t>out</a:t>
            </a:r>
            <a:r>
              <a:rPr lang="sv-SE" dirty="0"/>
              <a:t> </a:t>
            </a:r>
            <a:r>
              <a:rPr lang="sv-SE" dirty="0" err="1"/>
              <a:t>to</a:t>
            </a:r>
            <a:r>
              <a:rPr lang="sv-SE" dirty="0"/>
              <a:t> </a:t>
            </a:r>
            <a:r>
              <a:rPr lang="sv-SE" dirty="0" err="1"/>
              <a:t>delimit</a:t>
            </a:r>
            <a:r>
              <a:rPr lang="sv-SE" dirty="0"/>
              <a:t> strands, or </a:t>
            </a:r>
            <a:r>
              <a:rPr lang="sv-SE" dirty="0" err="1"/>
              <a:t>aspects</a:t>
            </a:r>
            <a:r>
              <a:rPr lang="sv-SE" dirty="0"/>
              <a:t>, or </a:t>
            </a:r>
            <a:r>
              <a:rPr lang="sv-SE" dirty="0" err="1"/>
              <a:t>constituents</a:t>
            </a:r>
            <a:r>
              <a:rPr lang="sv-SE" dirty="0"/>
              <a:t> </a:t>
            </a:r>
            <a:r>
              <a:rPr lang="sv-SE" dirty="0" err="1"/>
              <a:t>of</a:t>
            </a:r>
            <a:r>
              <a:rPr lang="sv-SE" dirty="0"/>
              <a:t> </a:t>
            </a:r>
            <a:r>
              <a:rPr lang="sv-SE" dirty="0" err="1"/>
              <a:t>mathematical</a:t>
            </a:r>
            <a:r>
              <a:rPr lang="sv-SE" dirty="0"/>
              <a:t> </a:t>
            </a:r>
            <a:r>
              <a:rPr lang="sv-SE" dirty="0" err="1"/>
              <a:t>competence</a:t>
            </a:r>
            <a:r>
              <a:rPr lang="sv-SE" dirty="0"/>
              <a:t>, </a:t>
            </a:r>
            <a:r>
              <a:rPr lang="sv-SE" dirty="0" err="1"/>
              <a:t>e.g</a:t>
            </a:r>
            <a:r>
              <a:rPr lang="sv-SE" dirty="0"/>
              <a:t>. OECD/PISA, </a:t>
            </a:r>
            <a:r>
              <a:rPr lang="sv-SE" dirty="0" err="1"/>
              <a:t>Adding</a:t>
            </a:r>
            <a:r>
              <a:rPr lang="sv-SE" dirty="0"/>
              <a:t> it </a:t>
            </a:r>
            <a:r>
              <a:rPr lang="sv-SE" dirty="0" err="1"/>
              <a:t>up</a:t>
            </a:r>
            <a:r>
              <a:rPr lang="sv-SE" dirty="0"/>
              <a:t>, NCTM standards and the </a:t>
            </a:r>
            <a:r>
              <a:rPr lang="sv-SE" dirty="0" err="1"/>
              <a:t>Mathematical</a:t>
            </a:r>
            <a:r>
              <a:rPr lang="sv-SE" dirty="0"/>
              <a:t> </a:t>
            </a:r>
            <a:r>
              <a:rPr lang="sv-SE" dirty="0" err="1"/>
              <a:t>Competency</a:t>
            </a:r>
            <a:r>
              <a:rPr lang="sv-SE" dirty="0"/>
              <a:t> Research </a:t>
            </a:r>
            <a:r>
              <a:rPr lang="sv-SE" dirty="0" err="1"/>
              <a:t>Framework</a:t>
            </a:r>
            <a:r>
              <a:rPr lang="sv-SE" dirty="0"/>
              <a:t>.</a:t>
            </a:r>
          </a:p>
          <a:p>
            <a:pPr marL="457200" lvl="1" indent="0">
              <a:buNone/>
            </a:pPr>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22</a:t>
            </a:fld>
            <a:endParaRPr lang="es-ES_tradnl" dirty="0"/>
          </a:p>
        </p:txBody>
      </p:sp>
    </p:spTree>
    <p:extLst>
      <p:ext uri="{BB962C8B-B14F-4D97-AF65-F5344CB8AC3E}">
        <p14:creationId xmlns:p14="http://schemas.microsoft.com/office/powerpoint/2010/main" val="71539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dirty="0"/>
              <a:t>The OECD/PISA </a:t>
            </a:r>
            <a:r>
              <a:rPr lang="sv-SE" dirty="0" err="1"/>
              <a:t>framework</a:t>
            </a:r>
            <a:r>
              <a:rPr lang="sv-SE" dirty="0"/>
              <a:t> (OECD, 2017):</a:t>
            </a:r>
          </a:p>
          <a:p>
            <a:pPr lvl="1"/>
            <a:r>
              <a:rPr lang="sv-SE" dirty="0"/>
              <a:t>Communication</a:t>
            </a:r>
          </a:p>
          <a:p>
            <a:pPr lvl="1"/>
            <a:r>
              <a:rPr lang="sv-SE" dirty="0"/>
              <a:t>Representation</a:t>
            </a:r>
          </a:p>
          <a:p>
            <a:pPr lvl="1"/>
            <a:r>
              <a:rPr lang="sv-SE" dirty="0" err="1"/>
              <a:t>Devising</a:t>
            </a:r>
            <a:r>
              <a:rPr lang="sv-SE" dirty="0"/>
              <a:t> </a:t>
            </a:r>
            <a:r>
              <a:rPr lang="sv-SE" dirty="0" err="1"/>
              <a:t>strategies</a:t>
            </a:r>
            <a:endParaRPr lang="sv-SE" dirty="0"/>
          </a:p>
          <a:p>
            <a:pPr lvl="1"/>
            <a:r>
              <a:rPr lang="sv-SE" dirty="0" err="1"/>
              <a:t>Mathematisation</a:t>
            </a:r>
            <a:endParaRPr lang="sv-SE" dirty="0"/>
          </a:p>
          <a:p>
            <a:pPr lvl="1"/>
            <a:r>
              <a:rPr lang="sv-SE" dirty="0"/>
              <a:t>Reasoning and argument</a:t>
            </a:r>
          </a:p>
          <a:p>
            <a:pPr lvl="1"/>
            <a:r>
              <a:rPr lang="sv-SE" dirty="0" err="1"/>
              <a:t>Using</a:t>
            </a:r>
            <a:r>
              <a:rPr lang="sv-SE" dirty="0"/>
              <a:t> </a:t>
            </a:r>
            <a:r>
              <a:rPr lang="sv-SE" dirty="0" err="1"/>
              <a:t>symbolic</a:t>
            </a:r>
            <a:r>
              <a:rPr lang="sv-SE" dirty="0"/>
              <a:t>, formal and </a:t>
            </a:r>
            <a:r>
              <a:rPr lang="sv-SE" dirty="0" err="1"/>
              <a:t>technical</a:t>
            </a:r>
            <a:r>
              <a:rPr lang="sv-SE" dirty="0"/>
              <a:t> </a:t>
            </a:r>
            <a:r>
              <a:rPr lang="sv-SE" dirty="0" err="1"/>
              <a:t>language</a:t>
            </a:r>
            <a:r>
              <a:rPr lang="sv-SE" dirty="0"/>
              <a:t> and operations</a:t>
            </a:r>
          </a:p>
          <a:p>
            <a:pPr lvl="1"/>
            <a:r>
              <a:rPr lang="sv-SE" dirty="0" err="1"/>
              <a:t>Using</a:t>
            </a:r>
            <a:r>
              <a:rPr lang="sv-SE" dirty="0"/>
              <a:t> </a:t>
            </a:r>
            <a:r>
              <a:rPr lang="sv-SE" dirty="0" err="1"/>
              <a:t>mathematical</a:t>
            </a:r>
            <a:r>
              <a:rPr lang="sv-SE" dirty="0"/>
              <a:t> </a:t>
            </a:r>
            <a:r>
              <a:rPr lang="sv-SE" dirty="0" err="1"/>
              <a:t>tools</a:t>
            </a:r>
            <a:endParaRPr lang="sv-SE" dirty="0"/>
          </a:p>
          <a:p>
            <a:pPr lvl="1"/>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23</a:t>
            </a:fld>
            <a:endParaRPr lang="es-ES_tradnl" dirty="0"/>
          </a:p>
        </p:txBody>
      </p:sp>
    </p:spTree>
    <p:extLst>
      <p:ext uri="{BB962C8B-B14F-4D97-AF65-F5344CB8AC3E}">
        <p14:creationId xmlns:p14="http://schemas.microsoft.com/office/powerpoint/2010/main" val="1104364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dirty="0" err="1"/>
              <a:t>Adding</a:t>
            </a:r>
            <a:r>
              <a:rPr lang="sv-SE" dirty="0"/>
              <a:t> it </a:t>
            </a:r>
            <a:r>
              <a:rPr lang="sv-SE" dirty="0" err="1"/>
              <a:t>up</a:t>
            </a:r>
            <a:r>
              <a:rPr lang="sv-SE" dirty="0"/>
              <a:t> </a:t>
            </a:r>
            <a:r>
              <a:rPr lang="sv-SE" dirty="0" err="1"/>
              <a:t>Kilpatrick</a:t>
            </a:r>
            <a:r>
              <a:rPr lang="sv-SE" dirty="0"/>
              <a:t>, </a:t>
            </a:r>
            <a:r>
              <a:rPr lang="sv-SE" dirty="0" err="1"/>
              <a:t>Swafford</a:t>
            </a:r>
            <a:r>
              <a:rPr lang="sv-SE" dirty="0"/>
              <a:t> &amp; </a:t>
            </a:r>
            <a:r>
              <a:rPr lang="sv-SE" dirty="0" err="1"/>
              <a:t>Findell</a:t>
            </a:r>
            <a:r>
              <a:rPr lang="sv-SE" dirty="0"/>
              <a:t>, 2001)</a:t>
            </a:r>
          </a:p>
          <a:p>
            <a:pPr lvl="1"/>
            <a:r>
              <a:rPr lang="sv-SE" dirty="0" err="1"/>
              <a:t>Conceptual</a:t>
            </a:r>
            <a:r>
              <a:rPr lang="sv-SE" dirty="0"/>
              <a:t> </a:t>
            </a:r>
            <a:r>
              <a:rPr lang="sv-SE" dirty="0" err="1"/>
              <a:t>understanding</a:t>
            </a:r>
            <a:r>
              <a:rPr lang="sv-SE" dirty="0"/>
              <a:t> </a:t>
            </a:r>
          </a:p>
          <a:p>
            <a:pPr lvl="1"/>
            <a:r>
              <a:rPr lang="sv-SE" dirty="0" err="1"/>
              <a:t>Procedural</a:t>
            </a:r>
            <a:r>
              <a:rPr lang="sv-SE" dirty="0"/>
              <a:t> </a:t>
            </a:r>
            <a:r>
              <a:rPr lang="sv-SE" dirty="0" err="1"/>
              <a:t>fluency</a:t>
            </a:r>
            <a:r>
              <a:rPr lang="sv-SE" dirty="0"/>
              <a:t> </a:t>
            </a:r>
          </a:p>
          <a:p>
            <a:pPr lvl="1"/>
            <a:r>
              <a:rPr lang="sv-SE" dirty="0"/>
              <a:t>Adaptive reasoning </a:t>
            </a:r>
          </a:p>
          <a:p>
            <a:pPr lvl="1"/>
            <a:r>
              <a:rPr lang="sv-SE" dirty="0" err="1"/>
              <a:t>Strategic</a:t>
            </a:r>
            <a:r>
              <a:rPr lang="sv-SE" dirty="0"/>
              <a:t> </a:t>
            </a:r>
            <a:r>
              <a:rPr lang="sv-SE" dirty="0" err="1"/>
              <a:t>competence</a:t>
            </a:r>
            <a:r>
              <a:rPr lang="sv-SE" dirty="0"/>
              <a:t> </a:t>
            </a:r>
          </a:p>
          <a:p>
            <a:pPr lvl="1"/>
            <a:r>
              <a:rPr lang="sv-SE" dirty="0" err="1"/>
              <a:t>Productive</a:t>
            </a:r>
            <a:r>
              <a:rPr lang="sv-SE" dirty="0"/>
              <a:t> disposition</a:t>
            </a:r>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24</a:t>
            </a:fld>
            <a:endParaRPr lang="es-ES_tradnl" dirty="0"/>
          </a:p>
        </p:txBody>
      </p:sp>
    </p:spTree>
    <p:extLst>
      <p:ext uri="{BB962C8B-B14F-4D97-AF65-F5344CB8AC3E}">
        <p14:creationId xmlns:p14="http://schemas.microsoft.com/office/powerpoint/2010/main" val="375095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dirty="0"/>
              <a:t>The NCTM process standards (NCTM, 2018):</a:t>
            </a:r>
          </a:p>
          <a:p>
            <a:pPr lvl="1"/>
            <a:r>
              <a:rPr lang="sv-SE" dirty="0"/>
              <a:t>Problem </a:t>
            </a:r>
            <a:r>
              <a:rPr lang="sv-SE" dirty="0" err="1"/>
              <a:t>solving</a:t>
            </a:r>
            <a:endParaRPr lang="sv-SE" dirty="0"/>
          </a:p>
          <a:p>
            <a:pPr lvl="1"/>
            <a:r>
              <a:rPr lang="sv-SE" dirty="0"/>
              <a:t>Reasoning and </a:t>
            </a:r>
            <a:r>
              <a:rPr lang="sv-SE" dirty="0" err="1"/>
              <a:t>proof</a:t>
            </a:r>
            <a:endParaRPr lang="sv-SE" dirty="0"/>
          </a:p>
          <a:p>
            <a:pPr lvl="1"/>
            <a:r>
              <a:rPr lang="sv-SE" dirty="0"/>
              <a:t>Communication</a:t>
            </a:r>
          </a:p>
          <a:p>
            <a:pPr lvl="1"/>
            <a:r>
              <a:rPr lang="sv-SE" dirty="0"/>
              <a:t>Connections</a:t>
            </a:r>
          </a:p>
          <a:p>
            <a:pPr lvl="1"/>
            <a:r>
              <a:rPr lang="sv-SE" dirty="0"/>
              <a:t>Representations</a:t>
            </a:r>
          </a:p>
          <a:p>
            <a:pPr lvl="1"/>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25</a:t>
            </a:fld>
            <a:endParaRPr lang="es-ES_tradnl" dirty="0"/>
          </a:p>
        </p:txBody>
      </p:sp>
    </p:spTree>
    <p:extLst>
      <p:ext uri="{BB962C8B-B14F-4D97-AF65-F5344CB8AC3E}">
        <p14:creationId xmlns:p14="http://schemas.microsoft.com/office/powerpoint/2010/main" val="46621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dirty="0"/>
              <a:t>The </a:t>
            </a:r>
            <a:r>
              <a:rPr lang="sv-SE" dirty="0" err="1"/>
              <a:t>Mathematical</a:t>
            </a:r>
            <a:r>
              <a:rPr lang="sv-SE" dirty="0"/>
              <a:t> </a:t>
            </a:r>
            <a:r>
              <a:rPr lang="sv-SE" dirty="0" err="1"/>
              <a:t>Competency</a:t>
            </a:r>
            <a:r>
              <a:rPr lang="sv-SE" dirty="0"/>
              <a:t> Research </a:t>
            </a:r>
            <a:r>
              <a:rPr lang="sv-SE" dirty="0" err="1"/>
              <a:t>Framework</a:t>
            </a:r>
            <a:r>
              <a:rPr lang="sv-SE" dirty="0"/>
              <a:t> (Säfström, 2013):</a:t>
            </a:r>
          </a:p>
          <a:p>
            <a:pPr lvl="1"/>
            <a:r>
              <a:rPr lang="sv-SE" dirty="0"/>
              <a:t>Problem </a:t>
            </a:r>
            <a:r>
              <a:rPr lang="sv-SE" dirty="0" err="1"/>
              <a:t>solving</a:t>
            </a:r>
            <a:r>
              <a:rPr lang="sv-SE" dirty="0"/>
              <a:t> </a:t>
            </a:r>
          </a:p>
          <a:p>
            <a:pPr lvl="1"/>
            <a:r>
              <a:rPr lang="sv-SE" dirty="0"/>
              <a:t>Reasoning </a:t>
            </a:r>
          </a:p>
          <a:p>
            <a:pPr lvl="1"/>
            <a:r>
              <a:rPr lang="sv-SE" dirty="0" err="1"/>
              <a:t>Applying</a:t>
            </a:r>
            <a:r>
              <a:rPr lang="sv-SE" dirty="0"/>
              <a:t> </a:t>
            </a:r>
            <a:r>
              <a:rPr lang="sv-SE" dirty="0" err="1"/>
              <a:t>procedures</a:t>
            </a:r>
            <a:r>
              <a:rPr lang="sv-SE" dirty="0"/>
              <a:t> </a:t>
            </a:r>
          </a:p>
          <a:p>
            <a:pPr lvl="1"/>
            <a:r>
              <a:rPr lang="sv-SE" dirty="0"/>
              <a:t>Representations </a:t>
            </a:r>
          </a:p>
          <a:p>
            <a:pPr lvl="1"/>
            <a:r>
              <a:rPr lang="sv-SE" dirty="0"/>
              <a:t>Connections </a:t>
            </a:r>
          </a:p>
          <a:p>
            <a:pPr lvl="1"/>
            <a:r>
              <a:rPr lang="sv-SE" dirty="0"/>
              <a:t>Communication</a:t>
            </a:r>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26</a:t>
            </a:fld>
            <a:endParaRPr lang="es-ES_tradnl" dirty="0"/>
          </a:p>
        </p:txBody>
      </p:sp>
    </p:spTree>
    <p:extLst>
      <p:ext uri="{BB962C8B-B14F-4D97-AF65-F5344CB8AC3E}">
        <p14:creationId xmlns:p14="http://schemas.microsoft.com/office/powerpoint/2010/main" val="4178300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a:bodyPr>
          <a:lstStyle/>
          <a:p>
            <a:r>
              <a:rPr lang="sv-SE" dirty="0" err="1"/>
              <a:t>What</a:t>
            </a:r>
            <a:r>
              <a:rPr lang="sv-SE" dirty="0"/>
              <a:t> kind </a:t>
            </a:r>
            <a:r>
              <a:rPr lang="sv-SE" dirty="0" err="1"/>
              <a:t>of</a:t>
            </a:r>
            <a:r>
              <a:rPr lang="sv-SE" dirty="0"/>
              <a:t> task </a:t>
            </a:r>
            <a:r>
              <a:rPr lang="sv-SE" dirty="0" err="1"/>
              <a:t>assesses</a:t>
            </a:r>
            <a:r>
              <a:rPr lang="sv-SE" dirty="0"/>
              <a:t>:</a:t>
            </a:r>
          </a:p>
          <a:p>
            <a:pPr lvl="1"/>
            <a:r>
              <a:rPr lang="sv-SE" dirty="0"/>
              <a:t>problem </a:t>
            </a:r>
            <a:r>
              <a:rPr lang="sv-SE" dirty="0" err="1"/>
              <a:t>solving</a:t>
            </a:r>
            <a:r>
              <a:rPr lang="sv-SE" dirty="0"/>
              <a:t> </a:t>
            </a:r>
            <a:r>
              <a:rPr lang="sv-SE" dirty="0" err="1"/>
              <a:t>skills</a:t>
            </a:r>
            <a:r>
              <a:rPr lang="sv-SE" dirty="0"/>
              <a:t>?</a:t>
            </a:r>
          </a:p>
          <a:p>
            <a:pPr lvl="1"/>
            <a:r>
              <a:rPr lang="sv-SE" dirty="0"/>
              <a:t>reasoning and argumentation?</a:t>
            </a:r>
          </a:p>
          <a:p>
            <a:pPr lvl="1"/>
            <a:r>
              <a:rPr lang="sv-SE" dirty="0"/>
              <a:t>the </a:t>
            </a:r>
            <a:r>
              <a:rPr lang="sv-SE" dirty="0" err="1"/>
              <a:t>use</a:t>
            </a:r>
            <a:r>
              <a:rPr lang="sv-SE" dirty="0"/>
              <a:t> </a:t>
            </a:r>
            <a:r>
              <a:rPr lang="sv-SE" dirty="0" err="1"/>
              <a:t>of</a:t>
            </a:r>
            <a:r>
              <a:rPr lang="sv-SE" dirty="0"/>
              <a:t> </a:t>
            </a:r>
            <a:r>
              <a:rPr lang="sv-SE" dirty="0" err="1"/>
              <a:t>mathematical</a:t>
            </a:r>
            <a:r>
              <a:rPr lang="sv-SE" dirty="0"/>
              <a:t> representations?</a:t>
            </a:r>
          </a:p>
          <a:p>
            <a:pPr lvl="1"/>
            <a:r>
              <a:rPr lang="sv-SE" dirty="0" err="1"/>
              <a:t>forming</a:t>
            </a:r>
            <a:r>
              <a:rPr lang="sv-SE" dirty="0"/>
              <a:t> and </a:t>
            </a:r>
            <a:r>
              <a:rPr lang="sv-SE" dirty="0" err="1"/>
              <a:t>using</a:t>
            </a:r>
            <a:r>
              <a:rPr lang="sv-SE" dirty="0"/>
              <a:t> </a:t>
            </a:r>
            <a:r>
              <a:rPr lang="sv-SE" dirty="0" err="1"/>
              <a:t>mathematical</a:t>
            </a:r>
            <a:r>
              <a:rPr lang="sv-SE" dirty="0"/>
              <a:t> </a:t>
            </a:r>
            <a:r>
              <a:rPr lang="sv-SE" dirty="0" err="1"/>
              <a:t>connections</a:t>
            </a:r>
            <a:r>
              <a:rPr lang="sv-SE" dirty="0"/>
              <a:t>?</a:t>
            </a:r>
          </a:p>
          <a:p>
            <a:pPr lvl="1"/>
            <a:r>
              <a:rPr lang="sv-SE" dirty="0" err="1"/>
              <a:t>mathematical</a:t>
            </a:r>
            <a:r>
              <a:rPr lang="sv-SE" dirty="0"/>
              <a:t> </a:t>
            </a:r>
            <a:r>
              <a:rPr lang="sv-SE" dirty="0" err="1"/>
              <a:t>communication</a:t>
            </a:r>
            <a:r>
              <a:rPr lang="sv-SE" dirty="0"/>
              <a:t>?</a:t>
            </a:r>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27</a:t>
            </a:fld>
            <a:endParaRPr lang="es-ES_tradnl" dirty="0"/>
          </a:p>
        </p:txBody>
      </p:sp>
    </p:spTree>
    <p:extLst>
      <p:ext uri="{BB962C8B-B14F-4D97-AF65-F5344CB8AC3E}">
        <p14:creationId xmlns:p14="http://schemas.microsoft.com/office/powerpoint/2010/main" val="182328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fontScale="62500" lnSpcReduction="20000"/>
          </a:bodyPr>
          <a:lstStyle/>
          <a:p>
            <a:pPr marL="0" indent="0">
              <a:buNone/>
            </a:pPr>
            <a:r>
              <a:rPr lang="en-US" b="1" dirty="0"/>
              <a:t>Compare and analyze at least two different diagnostic assessment materials. </a:t>
            </a:r>
            <a:endParaRPr lang="en-US" dirty="0"/>
          </a:p>
          <a:p>
            <a:pPr marL="0" indent="0">
              <a:buNone/>
            </a:pPr>
            <a:r>
              <a:rPr lang="en-US" dirty="0"/>
              <a:t>Find out whether there are any diagnostic assessments adapted to your curriculum available. Such assessments may be provided by a national agency or developed by other </a:t>
            </a:r>
            <a:r>
              <a:rPr lang="en-US" dirty="0" err="1"/>
              <a:t>organisations</a:t>
            </a:r>
            <a:r>
              <a:rPr lang="en-US" dirty="0"/>
              <a:t> in your country. Choose a mathematical topic relevant for your </a:t>
            </a:r>
            <a:r>
              <a:rPr lang="en-US" dirty="0" err="1"/>
              <a:t>futute</a:t>
            </a:r>
            <a:r>
              <a:rPr lang="en-US" dirty="0"/>
              <a:t> students, and pick out the diagnostic assessments for this topic from two of the following sets of assessment materials:</a:t>
            </a:r>
          </a:p>
          <a:p>
            <a:pPr marL="0" indent="0">
              <a:buNone/>
            </a:pPr>
            <a:endParaRPr lang="en-US" dirty="0"/>
          </a:p>
          <a:p>
            <a:r>
              <a:rPr lang="en-US" b="1" dirty="0"/>
              <a:t>Your own national/regional diagnostic materials</a:t>
            </a:r>
            <a:endParaRPr lang="en-US" dirty="0"/>
          </a:p>
          <a:p>
            <a:r>
              <a:rPr lang="en-US" b="1" dirty="0"/>
              <a:t>Australia: </a:t>
            </a:r>
            <a:r>
              <a:rPr lang="en-US" dirty="0">
                <a:hlinkClick r:id="rId2"/>
              </a:rPr>
              <a:t>https://numeracyskills.com.au/assessment-resources</a:t>
            </a:r>
            <a:endParaRPr lang="en-US" dirty="0"/>
          </a:p>
          <a:p>
            <a:r>
              <a:rPr lang="en-US" b="1" dirty="0"/>
              <a:t>Germany:</a:t>
            </a:r>
            <a:r>
              <a:rPr lang="en-US" dirty="0"/>
              <a:t> </a:t>
            </a:r>
            <a:r>
              <a:rPr lang="en-US" dirty="0">
                <a:hlinkClick r:id="rId3"/>
              </a:rPr>
              <a:t>https://mathe-sicher-koennen.dzlm.de/node/336</a:t>
            </a:r>
            <a:r>
              <a:rPr lang="en-US" b="1" dirty="0"/>
              <a:t> </a:t>
            </a:r>
            <a:endParaRPr lang="en-US" dirty="0"/>
          </a:p>
          <a:p>
            <a:r>
              <a:rPr lang="en-US" b="1" dirty="0"/>
              <a:t>New Zealand</a:t>
            </a:r>
            <a:r>
              <a:rPr lang="en-US" dirty="0"/>
              <a:t>: </a:t>
            </a:r>
            <a:r>
              <a:rPr lang="en-US" dirty="0">
                <a:hlinkClick r:id="rId4"/>
              </a:rPr>
              <a:t>https://nzmaths.co.nz/node/1599</a:t>
            </a:r>
            <a:endParaRPr lang="en-US" dirty="0"/>
          </a:p>
          <a:p>
            <a:r>
              <a:rPr lang="en-US" b="1" dirty="0"/>
              <a:t>Sweden</a:t>
            </a:r>
            <a:r>
              <a:rPr lang="en-US" dirty="0"/>
              <a:t>: </a:t>
            </a:r>
            <a:r>
              <a:rPr lang="en-US" dirty="0">
                <a:hlinkClick r:id="rId5"/>
              </a:rPr>
              <a:t>https://www.skolverket.se/bedomning/bedomning/bedomningsstod/matematik/diamant-1.196205</a:t>
            </a:r>
            <a:endParaRPr lang="en-US" dirty="0"/>
          </a:p>
          <a:p>
            <a:endParaRPr lang="en-US" dirty="0"/>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28</a:t>
            </a:fld>
            <a:endParaRPr lang="es-ES_tradnl" dirty="0"/>
          </a:p>
        </p:txBody>
      </p:sp>
      <p:pic>
        <p:nvPicPr>
          <p:cNvPr id="6" name="Bildobjekt 2" descr="Macintosh HD:Users:annsaf:Desktop:IncluSMe:IncluSMe icons:Icons as PNG:4-2_pair_work-grouping_class_.png">
            <a:extLst>
              <a:ext uri="{FF2B5EF4-FFF2-40B4-BE49-F238E27FC236}">
                <a16:creationId xmlns="" xmlns:a16="http://schemas.microsoft.com/office/drawing/2014/main" id="{543849D0-2C69-2447-A282-86BB4B6EE41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54724" y="854637"/>
            <a:ext cx="467995" cy="467995"/>
          </a:xfrm>
          <a:prstGeom prst="rect">
            <a:avLst/>
          </a:prstGeom>
          <a:noFill/>
          <a:ln>
            <a:noFill/>
          </a:ln>
        </p:spPr>
      </p:pic>
      <p:pic>
        <p:nvPicPr>
          <p:cNvPr id="7" name="Picture 6">
            <a:extLst>
              <a:ext uri="{FF2B5EF4-FFF2-40B4-BE49-F238E27FC236}">
                <a16:creationId xmlns="" xmlns:a16="http://schemas.microsoft.com/office/drawing/2014/main" id="{EC9C96F3-AB08-A44B-BC19-B7F1BBB6AB4B}"/>
              </a:ext>
            </a:extLst>
          </p:cNvPr>
          <p:cNvPicPr/>
          <p:nvPr/>
        </p:nvPicPr>
        <p:blipFill>
          <a:blip r:embed="rId7"/>
          <a:stretch>
            <a:fillRect/>
          </a:stretch>
        </p:blipFill>
        <p:spPr>
          <a:xfrm>
            <a:off x="7632100" y="865383"/>
            <a:ext cx="467995" cy="467995"/>
          </a:xfrm>
          <a:prstGeom prst="rect">
            <a:avLst/>
          </a:prstGeom>
        </p:spPr>
      </p:pic>
      <p:pic>
        <p:nvPicPr>
          <p:cNvPr id="8" name="Picture 7">
            <a:extLst>
              <a:ext uri="{FF2B5EF4-FFF2-40B4-BE49-F238E27FC236}">
                <a16:creationId xmlns="" xmlns:a16="http://schemas.microsoft.com/office/drawing/2014/main" id="{A9C9931F-1A3B-FA4C-9682-1A8F3300FD57}"/>
              </a:ext>
            </a:extLst>
          </p:cNvPr>
          <p:cNvPicPr/>
          <p:nvPr/>
        </p:nvPicPr>
        <p:blipFill>
          <a:blip r:embed="rId8"/>
          <a:stretch>
            <a:fillRect/>
          </a:stretch>
        </p:blipFill>
        <p:spPr>
          <a:xfrm>
            <a:off x="8104785" y="857690"/>
            <a:ext cx="467995" cy="467995"/>
          </a:xfrm>
          <a:prstGeom prst="rect">
            <a:avLst/>
          </a:prstGeom>
        </p:spPr>
      </p:pic>
      <p:pic>
        <p:nvPicPr>
          <p:cNvPr id="9" name="Bildobjekt 30" descr="Macintosh HD:Users:annsaf:Desktop:IncluSMe:IncluSMe icons:Icons as PNG:3-7a_timing-60min_.png">
            <a:extLst>
              <a:ext uri="{FF2B5EF4-FFF2-40B4-BE49-F238E27FC236}">
                <a16:creationId xmlns="" xmlns:a16="http://schemas.microsoft.com/office/drawing/2014/main" id="{7968C82E-72FE-7045-A476-A0858F84FB6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577470" y="854638"/>
            <a:ext cx="467995" cy="467995"/>
          </a:xfrm>
          <a:prstGeom prst="rect">
            <a:avLst/>
          </a:prstGeom>
          <a:noFill/>
          <a:ln>
            <a:noFill/>
          </a:ln>
        </p:spPr>
      </p:pic>
    </p:spTree>
    <p:extLst>
      <p:ext uri="{BB962C8B-B14F-4D97-AF65-F5344CB8AC3E}">
        <p14:creationId xmlns:p14="http://schemas.microsoft.com/office/powerpoint/2010/main" val="3672305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3.1 </a:t>
            </a:r>
            <a:r>
              <a:rPr lang="sv-SE" dirty="0" err="1"/>
              <a:t>Assessing</a:t>
            </a:r>
            <a:r>
              <a:rPr lang="sv-SE" dirty="0"/>
              <a:t> </a:t>
            </a:r>
            <a:r>
              <a:rPr lang="sv-SE" dirty="0" err="1"/>
              <a:t>mathematical</a:t>
            </a:r>
            <a:r>
              <a:rPr lang="sv-SE" dirty="0"/>
              <a:t> </a:t>
            </a:r>
            <a:r>
              <a:rPr lang="sv-SE" dirty="0" err="1"/>
              <a:t>competence</a:t>
            </a:r>
            <a:endParaRPr lang="sv-SE" dirty="0"/>
          </a:p>
        </p:txBody>
      </p:sp>
      <p:sp>
        <p:nvSpPr>
          <p:cNvPr id="3" name="Platshållare för innehåll 2"/>
          <p:cNvSpPr>
            <a:spLocks noGrp="1"/>
          </p:cNvSpPr>
          <p:nvPr>
            <p:ph idx="1"/>
          </p:nvPr>
        </p:nvSpPr>
        <p:spPr/>
        <p:txBody>
          <a:bodyPr>
            <a:normAutofit fontScale="85000" lnSpcReduction="10000"/>
          </a:bodyPr>
          <a:lstStyle/>
          <a:p>
            <a:pPr lvl="0"/>
            <a:r>
              <a:rPr lang="en-US" dirty="0"/>
              <a:t>Which mathematical competencies are tested by the diagnostic materials? Which are not tested?</a:t>
            </a:r>
          </a:p>
          <a:p>
            <a:pPr lvl="0"/>
            <a:r>
              <a:rPr lang="en-US" dirty="0"/>
              <a:t>To what extent does language skills affect the outcome of these tests? How can you as a teacher adapt the tasks for immigrant students, in order to assess their mathematical rather than their language competence?</a:t>
            </a:r>
          </a:p>
          <a:p>
            <a:pPr lvl="0"/>
            <a:r>
              <a:rPr lang="en-US" dirty="0"/>
              <a:t>Besides these tests, what do you as a teacher need to do in order to assess the mathematical competence of your students?</a:t>
            </a:r>
          </a:p>
          <a:p>
            <a:r>
              <a:rPr lang="en-US" dirty="0"/>
              <a:t>Compile your own diagnostic test for the topic by picking tasks from the </a:t>
            </a:r>
            <a:r>
              <a:rPr lang="en-US" dirty="0" err="1"/>
              <a:t>analysed</a:t>
            </a:r>
            <a:r>
              <a:rPr lang="en-US" dirty="0"/>
              <a:t> tests and constructing additional tasks. You will use this test in Activity 3.3. </a:t>
            </a:r>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29</a:t>
            </a:fld>
            <a:endParaRPr lang="es-ES_tradnl" dirty="0"/>
          </a:p>
        </p:txBody>
      </p:sp>
    </p:spTree>
    <p:extLst>
      <p:ext uri="{BB962C8B-B14F-4D97-AF65-F5344CB8AC3E}">
        <p14:creationId xmlns:p14="http://schemas.microsoft.com/office/powerpoint/2010/main" val="305956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hr-HR" dirty="0" err="1"/>
              <a:t>Overview</a:t>
            </a:r>
            <a:r>
              <a:rPr lang="hr-HR" dirty="0"/>
              <a:t> </a:t>
            </a:r>
            <a:r>
              <a:rPr lang="hr-HR" dirty="0" err="1"/>
              <a:t>of</a:t>
            </a:r>
            <a:r>
              <a:rPr lang="hr-HR" dirty="0"/>
              <a:t> </a:t>
            </a:r>
            <a:r>
              <a:rPr lang="hr-HR" dirty="0" err="1"/>
              <a:t>the</a:t>
            </a:r>
            <a:r>
              <a:rPr lang="hr-HR" dirty="0"/>
              <a:t> module</a:t>
            </a:r>
            <a:endParaRPr lang="en-US" dirty="0"/>
          </a:p>
        </p:txBody>
      </p:sp>
      <p:sp>
        <p:nvSpPr>
          <p:cNvPr id="3" name="Marcador de contenido 2"/>
          <p:cNvSpPr>
            <a:spLocks noGrp="1"/>
          </p:cNvSpPr>
          <p:nvPr>
            <p:ph idx="1"/>
          </p:nvPr>
        </p:nvSpPr>
        <p:spPr/>
        <p:txBody>
          <a:bodyPr>
            <a:normAutofit fontScale="85000" lnSpcReduction="20000"/>
          </a:bodyPr>
          <a:lstStyle/>
          <a:p>
            <a:r>
              <a:rPr lang="hr-HR" dirty="0"/>
              <a:t>Part 1 - 150 min</a:t>
            </a:r>
          </a:p>
          <a:p>
            <a:pPr lvl="1"/>
            <a:r>
              <a:rPr lang="hr-HR" dirty="0"/>
              <a:t>Preparation – reading and reflection (out of class)</a:t>
            </a:r>
          </a:p>
          <a:p>
            <a:pPr lvl="1"/>
            <a:r>
              <a:rPr lang="sv-SE" dirty="0" err="1"/>
              <a:t>Introductive</a:t>
            </a:r>
            <a:r>
              <a:rPr lang="sv-SE" dirty="0"/>
              <a:t> presentation – </a:t>
            </a:r>
            <a:r>
              <a:rPr lang="sv-SE" dirty="0" err="1"/>
              <a:t>competence</a:t>
            </a:r>
            <a:r>
              <a:rPr lang="sv-SE" dirty="0"/>
              <a:t>, </a:t>
            </a:r>
            <a:r>
              <a:rPr lang="sv-SE" dirty="0" err="1"/>
              <a:t>culture</a:t>
            </a:r>
            <a:r>
              <a:rPr lang="sv-SE" dirty="0"/>
              <a:t> and </a:t>
            </a:r>
            <a:r>
              <a:rPr lang="sv-SE" dirty="0" err="1"/>
              <a:t>language</a:t>
            </a:r>
            <a:r>
              <a:rPr lang="sv-SE" dirty="0"/>
              <a:t> &amp; </a:t>
            </a:r>
            <a:r>
              <a:rPr lang="sv-SE" dirty="0" err="1"/>
              <a:t>discussion</a:t>
            </a:r>
            <a:r>
              <a:rPr lang="sv-SE" dirty="0"/>
              <a:t> 1: a visit </a:t>
            </a:r>
            <a:r>
              <a:rPr lang="sv-SE" dirty="0" err="1"/>
              <a:t>to</a:t>
            </a:r>
            <a:r>
              <a:rPr lang="sv-SE" dirty="0"/>
              <a:t> China (in </a:t>
            </a:r>
            <a:r>
              <a:rPr lang="sv-SE" dirty="0" err="1"/>
              <a:t>class</a:t>
            </a:r>
            <a:r>
              <a:rPr lang="sv-SE" dirty="0"/>
              <a:t>)</a:t>
            </a:r>
          </a:p>
          <a:p>
            <a:pPr lvl="1"/>
            <a:r>
              <a:rPr lang="sv-SE" dirty="0" err="1"/>
              <a:t>Discussion</a:t>
            </a:r>
            <a:r>
              <a:rPr lang="sv-SE" dirty="0"/>
              <a:t> 2: </a:t>
            </a:r>
            <a:r>
              <a:rPr lang="sv-SE" dirty="0" err="1"/>
              <a:t>two</a:t>
            </a:r>
            <a:r>
              <a:rPr lang="sv-SE" dirty="0"/>
              <a:t> ”extreme </a:t>
            </a:r>
            <a:r>
              <a:rPr lang="sv-SE" dirty="0" err="1"/>
              <a:t>cases</a:t>
            </a:r>
            <a:r>
              <a:rPr lang="sv-SE" dirty="0"/>
              <a:t>” (in </a:t>
            </a:r>
            <a:r>
              <a:rPr lang="sv-SE" dirty="0" err="1"/>
              <a:t>class</a:t>
            </a:r>
            <a:r>
              <a:rPr lang="sv-SE" dirty="0"/>
              <a:t>)</a:t>
            </a:r>
            <a:endParaRPr lang="de-DE" dirty="0"/>
          </a:p>
          <a:p>
            <a:r>
              <a:rPr lang="hr-HR" dirty="0" err="1"/>
              <a:t>Part</a:t>
            </a:r>
            <a:r>
              <a:rPr lang="de-DE" dirty="0"/>
              <a:t> 2</a:t>
            </a:r>
            <a:r>
              <a:rPr lang="de-DE" dirty="0">
                <a:solidFill>
                  <a:schemeClr val="bg1">
                    <a:lumMod val="85000"/>
                  </a:schemeClr>
                </a:solidFill>
              </a:rPr>
              <a:t> </a:t>
            </a:r>
            <a:r>
              <a:rPr lang="hr-HR" dirty="0"/>
              <a:t>- 90 min</a:t>
            </a:r>
            <a:endParaRPr lang="hr-HR" dirty="0">
              <a:solidFill>
                <a:schemeClr val="bg1">
                  <a:lumMod val="85000"/>
                </a:schemeClr>
              </a:solidFill>
            </a:endParaRPr>
          </a:p>
          <a:p>
            <a:pPr lvl="1"/>
            <a:r>
              <a:rPr lang="hr-HR" dirty="0"/>
              <a:t>Presentation: Cultural experiences and mathematics (in class)</a:t>
            </a:r>
          </a:p>
          <a:p>
            <a:pPr lvl="1"/>
            <a:r>
              <a:rPr lang="hr-HR" dirty="0"/>
              <a:t>Discussion 1: Language and mathematical concepts (in class)</a:t>
            </a:r>
          </a:p>
          <a:p>
            <a:pPr lvl="1"/>
            <a:r>
              <a:rPr lang="hr-HR" dirty="0"/>
              <a:t>Discussion 2: Different methods (in class)</a:t>
            </a:r>
          </a:p>
          <a:p>
            <a:r>
              <a:rPr lang="hr-HR" dirty="0"/>
              <a:t>Part 3 – </a:t>
            </a:r>
            <a:r>
              <a:rPr lang="hr-HR" dirty="0">
                <a:solidFill>
                  <a:srgbClr val="C00000"/>
                </a:solidFill>
              </a:rPr>
              <a:t>depending on the group size</a:t>
            </a:r>
            <a:endParaRPr lang="hr-HR" dirty="0"/>
          </a:p>
          <a:p>
            <a:pPr lvl="1"/>
            <a:r>
              <a:rPr lang="hr-HR" dirty="0"/>
              <a:t>Analysing and compiling diagnostic tests (in class)</a:t>
            </a:r>
          </a:p>
          <a:p>
            <a:pPr lvl="1"/>
            <a:r>
              <a:rPr lang="hr-HR" dirty="0"/>
              <a:t>Interview with local school (out of class)</a:t>
            </a:r>
          </a:p>
          <a:p>
            <a:pPr lvl="1"/>
            <a:r>
              <a:rPr lang="hr-HR" dirty="0"/>
              <a:t>Conducting and analysing test, present and discuss results (out of/in class)</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sp>
        <p:nvSpPr>
          <p:cNvPr id="7" name="Marcador de pie de página 3"/>
          <p:cNvSpPr>
            <a:spLocks noGrp="1"/>
          </p:cNvSpPr>
          <p:nvPr>
            <p:ph type="ftr" sz="quarter" idx="10"/>
          </p:nvPr>
        </p:nvSpPr>
        <p:spPr>
          <a:xfrm>
            <a:off x="5772150" y="55318"/>
            <a:ext cx="2647951" cy="365125"/>
          </a:xfrm>
          <a:ln>
            <a:noFill/>
          </a:ln>
        </p:spPr>
        <p:txBody>
          <a:bodyPr/>
          <a:lstStyle/>
          <a:p>
            <a:r>
              <a:rPr lang="es-ES_tradnl" dirty="0">
                <a:solidFill>
                  <a:srgbClr val="C00000"/>
                </a:solidFill>
              </a:rPr>
              <a:t>DEALING WITH DEFICIENCIES AND EXCELLENCY IN THE MATHEMATICS PROFICIENCY OF IMMIGRANT STUDENTS</a:t>
            </a:r>
          </a:p>
        </p:txBody>
      </p:sp>
    </p:spTree>
    <p:extLst>
      <p:ext uri="{BB962C8B-B14F-4D97-AF65-F5344CB8AC3E}">
        <p14:creationId xmlns:p14="http://schemas.microsoft.com/office/powerpoint/2010/main" val="1652188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3.2: </a:t>
            </a:r>
            <a:r>
              <a:rPr lang="sv-SE" dirty="0" err="1"/>
              <a:t>Local</a:t>
            </a:r>
            <a:r>
              <a:rPr lang="sv-SE" dirty="0"/>
              <a:t> </a:t>
            </a:r>
            <a:r>
              <a:rPr lang="sv-SE" dirty="0" err="1"/>
              <a:t>resources</a:t>
            </a:r>
            <a:r>
              <a:rPr lang="sv-SE" dirty="0"/>
              <a:t> for </a:t>
            </a:r>
            <a:r>
              <a:rPr lang="sv-SE" dirty="0" err="1"/>
              <a:t>assessment</a:t>
            </a:r>
            <a:r>
              <a:rPr lang="sv-SE" dirty="0"/>
              <a:t> and support</a:t>
            </a:r>
          </a:p>
        </p:txBody>
      </p:sp>
      <p:sp>
        <p:nvSpPr>
          <p:cNvPr id="3" name="Platshållare för innehåll 2"/>
          <p:cNvSpPr>
            <a:spLocks noGrp="1"/>
          </p:cNvSpPr>
          <p:nvPr>
            <p:ph idx="1"/>
          </p:nvPr>
        </p:nvSpPr>
        <p:spPr/>
        <p:txBody>
          <a:bodyPr>
            <a:normAutofit fontScale="62500" lnSpcReduction="20000"/>
          </a:bodyPr>
          <a:lstStyle/>
          <a:p>
            <a:pPr marL="0" indent="0">
              <a:buNone/>
            </a:pPr>
            <a:r>
              <a:rPr lang="en-US" b="1" dirty="0"/>
              <a:t>Find out what resources are available for assessing and supporting students at a local school. </a:t>
            </a:r>
            <a:endParaRPr lang="en-US" dirty="0"/>
          </a:p>
          <a:p>
            <a:pPr marL="0" indent="0">
              <a:buNone/>
            </a:pPr>
            <a:r>
              <a:rPr lang="en-US" b="1" dirty="0"/>
              <a:t> </a:t>
            </a:r>
            <a:endParaRPr lang="en-US" dirty="0"/>
          </a:p>
          <a:p>
            <a:pPr marL="0" indent="0">
              <a:buNone/>
            </a:pPr>
            <a:r>
              <a:rPr lang="en-US" dirty="0"/>
              <a:t>Contact a local school and interview teachers and/or principals:</a:t>
            </a:r>
          </a:p>
          <a:p>
            <a:pPr lvl="0"/>
            <a:r>
              <a:rPr lang="en-US" dirty="0"/>
              <a:t>Are you using any </a:t>
            </a:r>
            <a:r>
              <a:rPr lang="en-US" dirty="0" err="1"/>
              <a:t>standardised</a:t>
            </a:r>
            <a:r>
              <a:rPr lang="en-US" dirty="0"/>
              <a:t> or local tests for assessing students’ mathematical knowledge? Are these tests available in different languages? How do you use these tests with students who do not speak the native language?</a:t>
            </a:r>
          </a:p>
          <a:p>
            <a:pPr lvl="0"/>
            <a:r>
              <a:rPr lang="en-US" dirty="0"/>
              <a:t>Are there language teachers or interpreters for the </a:t>
            </a:r>
            <a:r>
              <a:rPr lang="en-US" dirty="0" err="1"/>
              <a:t>lanuages</a:t>
            </a:r>
            <a:r>
              <a:rPr lang="en-US" dirty="0"/>
              <a:t> spoken by students at the school?</a:t>
            </a:r>
          </a:p>
          <a:p>
            <a:pPr lvl="0"/>
            <a:r>
              <a:rPr lang="en-US" dirty="0"/>
              <a:t>Do teachers in different grades collaborate to support and challenge students who lie significantly above or below the average level of their class? What other strategies does the school use to address these students’ needs for challenge and support?</a:t>
            </a:r>
          </a:p>
          <a:p>
            <a:pPr marL="0" indent="0">
              <a:buNone/>
            </a:pPr>
            <a:endParaRPr lang="en-US" dirty="0"/>
          </a:p>
          <a:p>
            <a:pPr marL="0" indent="0">
              <a:buNone/>
            </a:pPr>
            <a:r>
              <a:rPr lang="en-US" dirty="0"/>
              <a:t>Write down the answers, as well as your conclusions and reflections.</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30</a:t>
            </a:fld>
            <a:endParaRPr lang="es-ES_tradnl" dirty="0"/>
          </a:p>
        </p:txBody>
      </p:sp>
      <p:pic>
        <p:nvPicPr>
          <p:cNvPr id="6" name="Bildobjekt 18" descr="Macintosh HD:Users:annsaf:Desktop:IncluSMe:IncluSMe icons:Icons as PNG:4-2_pair_work-grouping_class_.png">
            <a:extLst>
              <a:ext uri="{FF2B5EF4-FFF2-40B4-BE49-F238E27FC236}">
                <a16:creationId xmlns="" xmlns:a16="http://schemas.microsoft.com/office/drawing/2014/main" id="{E523DA79-1145-6947-A8FE-897402EF5B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1847" y="1288712"/>
            <a:ext cx="467995" cy="467995"/>
          </a:xfrm>
          <a:prstGeom prst="rect">
            <a:avLst/>
          </a:prstGeom>
          <a:noFill/>
          <a:ln>
            <a:noFill/>
          </a:ln>
        </p:spPr>
      </p:pic>
      <p:pic>
        <p:nvPicPr>
          <p:cNvPr id="7" name="Picture 6">
            <a:extLst>
              <a:ext uri="{FF2B5EF4-FFF2-40B4-BE49-F238E27FC236}">
                <a16:creationId xmlns="" xmlns:a16="http://schemas.microsoft.com/office/drawing/2014/main" id="{9C6833A7-3B44-934E-BFE1-703BC5E2D92B}"/>
              </a:ext>
            </a:extLst>
          </p:cNvPr>
          <p:cNvPicPr/>
          <p:nvPr/>
        </p:nvPicPr>
        <p:blipFill>
          <a:blip r:embed="rId3"/>
          <a:stretch>
            <a:fillRect/>
          </a:stretch>
        </p:blipFill>
        <p:spPr>
          <a:xfrm>
            <a:off x="7919189" y="1288713"/>
            <a:ext cx="467995" cy="467995"/>
          </a:xfrm>
          <a:prstGeom prst="rect">
            <a:avLst/>
          </a:prstGeom>
        </p:spPr>
      </p:pic>
      <p:pic>
        <p:nvPicPr>
          <p:cNvPr id="8" name="Bildobjekt 27" descr="Macintosh HD:Users:annsaf:Desktop:IncluSMe:IncluSMe icons:Icons as PNG:3-7a_timing-60min_.png">
            <a:extLst>
              <a:ext uri="{FF2B5EF4-FFF2-40B4-BE49-F238E27FC236}">
                <a16:creationId xmlns="" xmlns:a16="http://schemas.microsoft.com/office/drawing/2014/main" id="{5F2B7E5E-423B-2648-9B74-971B1CBDF2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15320" y="1288714"/>
            <a:ext cx="467995" cy="467995"/>
          </a:xfrm>
          <a:prstGeom prst="rect">
            <a:avLst/>
          </a:prstGeom>
          <a:noFill/>
          <a:ln>
            <a:noFill/>
          </a:ln>
        </p:spPr>
      </p:pic>
    </p:spTree>
    <p:extLst>
      <p:ext uri="{BB962C8B-B14F-4D97-AF65-F5344CB8AC3E}">
        <p14:creationId xmlns:p14="http://schemas.microsoft.com/office/powerpoint/2010/main" val="121248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3.3: </a:t>
            </a:r>
            <a:r>
              <a:rPr lang="sv-SE" dirty="0" err="1"/>
              <a:t>Using</a:t>
            </a:r>
            <a:r>
              <a:rPr lang="sv-SE" dirty="0"/>
              <a:t> </a:t>
            </a:r>
            <a:r>
              <a:rPr lang="sv-SE" dirty="0" err="1"/>
              <a:t>assessment</a:t>
            </a:r>
            <a:r>
              <a:rPr lang="sv-SE" dirty="0"/>
              <a:t> in the </a:t>
            </a:r>
            <a:r>
              <a:rPr lang="sv-SE" dirty="0" err="1"/>
              <a:t>development</a:t>
            </a:r>
            <a:r>
              <a:rPr lang="sv-SE" dirty="0"/>
              <a:t> </a:t>
            </a:r>
            <a:r>
              <a:rPr lang="sv-SE" dirty="0" err="1"/>
              <a:t>of</a:t>
            </a:r>
            <a:r>
              <a:rPr lang="sv-SE" dirty="0"/>
              <a:t> </a:t>
            </a:r>
            <a:r>
              <a:rPr lang="sv-SE" dirty="0" err="1"/>
              <a:t>teaching</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en-US" b="1" dirty="0"/>
              <a:t>Use the diagnostic test you compiled in Activity 3.1 in a class or a group of students at a local school. </a:t>
            </a:r>
          </a:p>
          <a:p>
            <a:pPr marL="0" indent="0">
              <a:buNone/>
            </a:pPr>
            <a:endParaRPr lang="en-US" dirty="0"/>
          </a:p>
          <a:p>
            <a:pPr lvl="0"/>
            <a:r>
              <a:rPr lang="en-US" dirty="0"/>
              <a:t>Compile the results and describe the class or group as a whole. What is the overall level, and how large is the variation?</a:t>
            </a:r>
          </a:p>
          <a:p>
            <a:pPr lvl="0"/>
            <a:r>
              <a:rPr lang="en-US" dirty="0"/>
              <a:t>Pick out three students, whose results you want to </a:t>
            </a:r>
            <a:r>
              <a:rPr lang="en-US" dirty="0" err="1"/>
              <a:t>analyse</a:t>
            </a:r>
            <a:r>
              <a:rPr lang="en-US" dirty="0"/>
              <a:t> in depth.</a:t>
            </a:r>
          </a:p>
          <a:p>
            <a:pPr lvl="0"/>
            <a:r>
              <a:rPr lang="en-US" dirty="0"/>
              <a:t>What do these students know well? What deficiencies have you identified? What may be the cause of these deficiencies? To what extent may language skills have affected the outcome for these students?</a:t>
            </a:r>
          </a:p>
          <a:p>
            <a:pPr lvl="0"/>
            <a:r>
              <a:rPr lang="en-US" dirty="0"/>
              <a:t>What teaching strategies and student activities do you intend to use in order to address the students’ </a:t>
            </a:r>
            <a:r>
              <a:rPr lang="en-US" dirty="0" err="1"/>
              <a:t>deficienciies</a:t>
            </a:r>
            <a:r>
              <a:rPr lang="en-US" dirty="0"/>
              <a:t>?</a:t>
            </a:r>
          </a:p>
          <a:p>
            <a:pPr marL="0" indent="0">
              <a:buNone/>
            </a:pPr>
            <a:endParaRPr lang="en-US" dirty="0"/>
          </a:p>
          <a:p>
            <a:pPr marL="0" indent="0">
              <a:buNone/>
            </a:pPr>
            <a:r>
              <a:rPr lang="en-US" dirty="0"/>
              <a:t>Make use of relevant literature from the required reading of the course in order to answer these questions.</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31</a:t>
            </a:fld>
            <a:endParaRPr lang="es-ES_tradnl" dirty="0"/>
          </a:p>
        </p:txBody>
      </p:sp>
      <p:pic>
        <p:nvPicPr>
          <p:cNvPr id="6" name="Bildobjekt 19" descr="Macintosh HD:Users:annsaf:Desktop:IncluSMe:IncluSMe icons:Icons as PNG:4-2_pair_work-grouping_class_.png">
            <a:extLst>
              <a:ext uri="{FF2B5EF4-FFF2-40B4-BE49-F238E27FC236}">
                <a16:creationId xmlns="" xmlns:a16="http://schemas.microsoft.com/office/drawing/2014/main" id="{BB9BB63D-30BF-904F-8955-47D6963BB2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08796" y="1336312"/>
            <a:ext cx="467995" cy="467995"/>
          </a:xfrm>
          <a:prstGeom prst="rect">
            <a:avLst/>
          </a:prstGeom>
          <a:noFill/>
          <a:ln>
            <a:noFill/>
          </a:ln>
        </p:spPr>
      </p:pic>
      <p:pic>
        <p:nvPicPr>
          <p:cNvPr id="7" name="Picture 6">
            <a:extLst>
              <a:ext uri="{FF2B5EF4-FFF2-40B4-BE49-F238E27FC236}">
                <a16:creationId xmlns="" xmlns:a16="http://schemas.microsoft.com/office/drawing/2014/main" id="{DE402D9F-236A-994D-BC2C-C6B12019408E}"/>
              </a:ext>
            </a:extLst>
          </p:cNvPr>
          <p:cNvPicPr/>
          <p:nvPr/>
        </p:nvPicPr>
        <p:blipFill>
          <a:blip r:embed="rId3"/>
          <a:stretch>
            <a:fillRect/>
          </a:stretch>
        </p:blipFill>
        <p:spPr>
          <a:xfrm>
            <a:off x="8399093" y="1336313"/>
            <a:ext cx="467995" cy="467995"/>
          </a:xfrm>
          <a:prstGeom prst="rect">
            <a:avLst/>
          </a:prstGeom>
        </p:spPr>
      </p:pic>
    </p:spTree>
    <p:extLst>
      <p:ext uri="{BB962C8B-B14F-4D97-AF65-F5344CB8AC3E}">
        <p14:creationId xmlns:p14="http://schemas.microsoft.com/office/powerpoint/2010/main" val="158658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3.2: </a:t>
            </a:r>
            <a:r>
              <a:rPr lang="sv-SE" dirty="0" err="1"/>
              <a:t>Local</a:t>
            </a:r>
            <a:r>
              <a:rPr lang="sv-SE" dirty="0"/>
              <a:t> </a:t>
            </a:r>
            <a:r>
              <a:rPr lang="sv-SE" dirty="0" err="1"/>
              <a:t>resources</a:t>
            </a:r>
            <a:r>
              <a:rPr lang="sv-SE" dirty="0"/>
              <a:t> for </a:t>
            </a:r>
            <a:r>
              <a:rPr lang="sv-SE" dirty="0" err="1"/>
              <a:t>assessment</a:t>
            </a:r>
            <a:r>
              <a:rPr lang="sv-SE" dirty="0"/>
              <a:t> and support</a:t>
            </a:r>
          </a:p>
        </p:txBody>
      </p:sp>
      <p:sp>
        <p:nvSpPr>
          <p:cNvPr id="3" name="Platshållare för innehåll 2"/>
          <p:cNvSpPr>
            <a:spLocks noGrp="1"/>
          </p:cNvSpPr>
          <p:nvPr>
            <p:ph idx="1"/>
          </p:nvPr>
        </p:nvSpPr>
        <p:spPr/>
        <p:txBody>
          <a:bodyPr>
            <a:normAutofit fontScale="85000" lnSpcReduction="20000"/>
          </a:bodyPr>
          <a:lstStyle/>
          <a:p>
            <a:pPr marL="0" indent="0">
              <a:buNone/>
            </a:pPr>
            <a:r>
              <a:rPr lang="en-US" b="1" dirty="0"/>
              <a:t>Present your results from the interview:</a:t>
            </a:r>
            <a:endParaRPr lang="en-US" dirty="0"/>
          </a:p>
          <a:p>
            <a:pPr lvl="0"/>
            <a:r>
              <a:rPr lang="en-US" dirty="0"/>
              <a:t>Are you using any </a:t>
            </a:r>
            <a:r>
              <a:rPr lang="en-US" dirty="0" err="1"/>
              <a:t>standardised</a:t>
            </a:r>
            <a:r>
              <a:rPr lang="en-US" dirty="0"/>
              <a:t> or local tests for assessing students’ mathematical knowledge? Are these tests available in different languages? How do you use these tests with students who do not speak the native language?</a:t>
            </a:r>
          </a:p>
          <a:p>
            <a:pPr lvl="0"/>
            <a:r>
              <a:rPr lang="en-US" dirty="0"/>
              <a:t>Are there language teachers or interpreters for the languages spoken by students at the school?</a:t>
            </a:r>
          </a:p>
          <a:p>
            <a:pPr lvl="0"/>
            <a:r>
              <a:rPr lang="en-US" dirty="0"/>
              <a:t>Do teachers in different grades collaborate to support and challenge students who lie significantly above or below the average level of their class? What other strategies does the school use to address these students’ needs for challenge and support?</a:t>
            </a:r>
          </a:p>
          <a:p>
            <a:pPr marL="0" indent="0">
              <a:buNone/>
            </a:pPr>
            <a:endParaRPr lang="en-US" dirty="0"/>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32</a:t>
            </a:fld>
            <a:endParaRPr lang="es-ES_tradnl" dirty="0"/>
          </a:p>
        </p:txBody>
      </p:sp>
    </p:spTree>
    <p:extLst>
      <p:ext uri="{BB962C8B-B14F-4D97-AF65-F5344CB8AC3E}">
        <p14:creationId xmlns:p14="http://schemas.microsoft.com/office/powerpoint/2010/main" val="1429874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3.2: </a:t>
            </a:r>
            <a:r>
              <a:rPr lang="sv-SE" dirty="0" err="1"/>
              <a:t>Local</a:t>
            </a:r>
            <a:r>
              <a:rPr lang="sv-SE" dirty="0"/>
              <a:t> </a:t>
            </a:r>
            <a:r>
              <a:rPr lang="sv-SE" dirty="0" err="1"/>
              <a:t>resources</a:t>
            </a:r>
            <a:r>
              <a:rPr lang="sv-SE" dirty="0"/>
              <a:t> for </a:t>
            </a:r>
            <a:r>
              <a:rPr lang="sv-SE" dirty="0" err="1"/>
              <a:t>assessment</a:t>
            </a:r>
            <a:r>
              <a:rPr lang="sv-SE" dirty="0"/>
              <a:t> and support</a:t>
            </a:r>
          </a:p>
        </p:txBody>
      </p:sp>
      <p:sp>
        <p:nvSpPr>
          <p:cNvPr id="3" name="Platshållare för innehåll 2"/>
          <p:cNvSpPr>
            <a:spLocks noGrp="1"/>
          </p:cNvSpPr>
          <p:nvPr>
            <p:ph idx="1"/>
          </p:nvPr>
        </p:nvSpPr>
        <p:spPr/>
        <p:txBody>
          <a:bodyPr>
            <a:normAutofit fontScale="85000" lnSpcReduction="20000"/>
          </a:bodyPr>
          <a:lstStyle/>
          <a:p>
            <a:pPr marL="0" indent="0">
              <a:buNone/>
            </a:pPr>
            <a:r>
              <a:rPr lang="en-US" b="1" dirty="0"/>
              <a:t>Based on the different results from the interviews, discuss the following questions:</a:t>
            </a:r>
            <a:endParaRPr lang="en-US" dirty="0"/>
          </a:p>
          <a:p>
            <a:pPr lvl="0"/>
            <a:r>
              <a:rPr lang="en-US" dirty="0"/>
              <a:t>What is the overall picture of resources available at local schools? What language support is available for immigrant students? What support is there for students significantly below or above the average level of the class? How do these aspects affect your role as a teacher?</a:t>
            </a:r>
          </a:p>
          <a:p>
            <a:pPr lvl="0"/>
            <a:r>
              <a:rPr lang="en-US" dirty="0"/>
              <a:t>How large are the differences between schools? As an immigrant student, to what extent will the school impact your education? As a student significantly below or above the average level of the class, to what extent will the school impact your education? </a:t>
            </a:r>
          </a:p>
          <a:p>
            <a:pPr marL="0" indent="0">
              <a:buNone/>
            </a:pPr>
            <a:endParaRPr lang="en-US" dirty="0"/>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33</a:t>
            </a:fld>
            <a:endParaRPr lang="es-ES_tradnl" dirty="0"/>
          </a:p>
        </p:txBody>
      </p:sp>
    </p:spTree>
    <p:extLst>
      <p:ext uri="{BB962C8B-B14F-4D97-AF65-F5344CB8AC3E}">
        <p14:creationId xmlns:p14="http://schemas.microsoft.com/office/powerpoint/2010/main" val="352742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3.3: </a:t>
            </a:r>
            <a:r>
              <a:rPr lang="sv-SE" dirty="0" err="1"/>
              <a:t>Using</a:t>
            </a:r>
            <a:r>
              <a:rPr lang="sv-SE" dirty="0"/>
              <a:t> </a:t>
            </a:r>
            <a:r>
              <a:rPr lang="sv-SE" dirty="0" err="1"/>
              <a:t>assessment</a:t>
            </a:r>
            <a:r>
              <a:rPr lang="sv-SE" dirty="0"/>
              <a:t> in the </a:t>
            </a:r>
            <a:r>
              <a:rPr lang="sv-SE" dirty="0" err="1"/>
              <a:t>development</a:t>
            </a:r>
            <a:r>
              <a:rPr lang="sv-SE" dirty="0"/>
              <a:t> </a:t>
            </a:r>
            <a:r>
              <a:rPr lang="sv-SE" dirty="0" err="1"/>
              <a:t>of</a:t>
            </a:r>
            <a:r>
              <a:rPr lang="sv-SE" dirty="0"/>
              <a:t> </a:t>
            </a:r>
            <a:r>
              <a:rPr lang="sv-SE" dirty="0" err="1"/>
              <a:t>teaching</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en-US" b="1" dirty="0"/>
              <a:t>Present the results from the diagnostic tests – on group level and for the three selected students: </a:t>
            </a:r>
            <a:endParaRPr lang="en-US" dirty="0"/>
          </a:p>
          <a:p>
            <a:pPr lvl="0"/>
            <a:endParaRPr lang="en-US" dirty="0"/>
          </a:p>
          <a:p>
            <a:pPr lvl="0"/>
            <a:r>
              <a:rPr lang="en-US" dirty="0"/>
              <a:t>What did you learn from the results? What is the overall level of the class, and how large is the variation?</a:t>
            </a:r>
          </a:p>
          <a:p>
            <a:pPr lvl="0"/>
            <a:r>
              <a:rPr lang="en-US" dirty="0"/>
              <a:t>To what extent may the language skills of the pupils have affected their outcomes on the tests?</a:t>
            </a:r>
          </a:p>
          <a:p>
            <a:pPr lvl="0"/>
            <a:r>
              <a:rPr lang="en-US" dirty="0"/>
              <a:t>What do the three selected students know well? What deficiencies have you identified? What may be the cause of these deficiencies?</a:t>
            </a:r>
          </a:p>
          <a:p>
            <a:pPr lvl="0"/>
            <a:r>
              <a:rPr lang="en-US" dirty="0"/>
              <a:t>What teaching strategies and student activities do you intend to use in order to address the students’ deficiencies? Why did you choose these strategies?</a:t>
            </a:r>
          </a:p>
          <a:p>
            <a:pPr marL="0" indent="0">
              <a:buNone/>
            </a:pPr>
            <a:endParaRPr lang="en-US" dirty="0"/>
          </a:p>
          <a:p>
            <a:pPr marL="0" indent="0">
              <a:buNone/>
            </a:pPr>
            <a:r>
              <a:rPr lang="en-US" dirty="0"/>
              <a:t>Make use of relevant literature from the required reading of the course in order to answer these questions.</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34</a:t>
            </a:fld>
            <a:endParaRPr lang="es-ES_tradnl" dirty="0"/>
          </a:p>
        </p:txBody>
      </p:sp>
      <p:pic>
        <p:nvPicPr>
          <p:cNvPr id="6" name="Bildobjekt 28" descr="Macintosh HD:Users:annsaf:Desktop:IncluSMe:IncluSMe icons:Icons as PNG:3-4a_timing-20min_.png">
            <a:extLst>
              <a:ext uri="{FF2B5EF4-FFF2-40B4-BE49-F238E27FC236}">
                <a16:creationId xmlns="" xmlns:a16="http://schemas.microsoft.com/office/drawing/2014/main" id="{FF1C51A9-0EB1-004B-9D58-AFF4050C27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99093" y="879160"/>
            <a:ext cx="467995" cy="467995"/>
          </a:xfrm>
          <a:prstGeom prst="rect">
            <a:avLst/>
          </a:prstGeom>
          <a:noFill/>
          <a:ln>
            <a:noFill/>
          </a:ln>
        </p:spPr>
      </p:pic>
    </p:spTree>
    <p:extLst>
      <p:ext uri="{BB962C8B-B14F-4D97-AF65-F5344CB8AC3E}">
        <p14:creationId xmlns:p14="http://schemas.microsoft.com/office/powerpoint/2010/main" val="907439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3.3: </a:t>
            </a:r>
            <a:r>
              <a:rPr lang="sv-SE" dirty="0" err="1"/>
              <a:t>Using</a:t>
            </a:r>
            <a:r>
              <a:rPr lang="sv-SE" dirty="0"/>
              <a:t> </a:t>
            </a:r>
            <a:r>
              <a:rPr lang="sv-SE" dirty="0" err="1"/>
              <a:t>assessment</a:t>
            </a:r>
            <a:r>
              <a:rPr lang="sv-SE" dirty="0"/>
              <a:t> in the </a:t>
            </a:r>
            <a:r>
              <a:rPr lang="sv-SE" dirty="0" err="1"/>
              <a:t>development</a:t>
            </a:r>
            <a:r>
              <a:rPr lang="sv-SE" dirty="0"/>
              <a:t> </a:t>
            </a:r>
            <a:r>
              <a:rPr lang="sv-SE" dirty="0" err="1"/>
              <a:t>of</a:t>
            </a:r>
            <a:r>
              <a:rPr lang="sv-SE" dirty="0"/>
              <a:t> </a:t>
            </a:r>
            <a:r>
              <a:rPr lang="sv-SE" dirty="0" err="1"/>
              <a:t>teaching</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en-US" b="1" dirty="0"/>
              <a:t>Based on the collected results of the tests, discuss the following:</a:t>
            </a:r>
          </a:p>
          <a:p>
            <a:pPr marL="0" indent="0">
              <a:buNone/>
            </a:pPr>
            <a:endParaRPr lang="en-US" dirty="0"/>
          </a:p>
          <a:p>
            <a:pPr lvl="0"/>
            <a:r>
              <a:rPr lang="en-US" dirty="0"/>
              <a:t>How large is the variation between schools? Have you changed any conclusions you made, based on the bigger picture?</a:t>
            </a:r>
          </a:p>
          <a:p>
            <a:pPr lvl="0"/>
            <a:r>
              <a:rPr lang="en-US" dirty="0"/>
              <a:t>Are there any themes or commonalities in the deficiencies you found? Is there a pattern in the difficulties students face?</a:t>
            </a:r>
          </a:p>
          <a:p>
            <a:pPr lvl="0"/>
            <a:r>
              <a:rPr lang="en-US" dirty="0"/>
              <a:t>Are there any themes or commonalities in the teaching strategies and student activities do you intend to use in order to address the students’ deficiencies? </a:t>
            </a:r>
          </a:p>
          <a:p>
            <a:pPr lvl="0"/>
            <a:r>
              <a:rPr lang="en-US" dirty="0"/>
              <a:t>What new ideas and strategies have come up, that you will take with you into your future classroom?</a:t>
            </a:r>
          </a:p>
          <a:p>
            <a:pPr marL="0" indent="0">
              <a:buNone/>
            </a:pPr>
            <a:endParaRPr lang="en-US" dirty="0"/>
          </a:p>
          <a:p>
            <a:pPr marL="0" indent="0">
              <a:buNone/>
            </a:pPr>
            <a:r>
              <a:rPr lang="en-US" dirty="0"/>
              <a:t>Make use of relevant literature from the required reading of the course in order to answer these questions.</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35</a:t>
            </a:fld>
            <a:endParaRPr lang="es-ES_tradnl" dirty="0"/>
          </a:p>
        </p:txBody>
      </p:sp>
    </p:spTree>
    <p:extLst>
      <p:ext uri="{BB962C8B-B14F-4D97-AF65-F5344CB8AC3E}">
        <p14:creationId xmlns:p14="http://schemas.microsoft.com/office/powerpoint/2010/main" val="147624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83822" y="677200"/>
            <a:ext cx="8376356" cy="3539430"/>
          </a:xfrm>
          <a:prstGeom prst="rect">
            <a:avLst/>
          </a:prstGeom>
        </p:spPr>
        <p:txBody>
          <a:bodyPr wrap="square">
            <a:spAutoFit/>
          </a:bodyPr>
          <a:lstStyle/>
          <a:p>
            <a:pPr algn="just">
              <a:spcAft>
                <a:spcPts val="0"/>
              </a:spcAft>
            </a:pPr>
            <a:r>
              <a:rPr lang="en-US" sz="1600" dirty="0">
                <a:solidFill>
                  <a:srgbClr val="34698C"/>
                </a:solidFill>
                <a:latin typeface="Avenir Book" charset="0"/>
                <a:ea typeface="Calibri" charset="0"/>
                <a:cs typeface="Times New Roman" charset="0"/>
              </a:rPr>
              <a:t>This presentation is based on the work within the project Intercultural learning in mathematics and science </a:t>
            </a:r>
            <a:r>
              <a:rPr lang="en-US" sz="1600" dirty="0" smtClean="0">
                <a:solidFill>
                  <a:srgbClr val="34698C"/>
                </a:solidFill>
                <a:latin typeface="Avenir Book" charset="0"/>
                <a:ea typeface="Calibri" charset="0"/>
                <a:cs typeface="Times New Roman" charset="0"/>
              </a:rPr>
              <a:t>initial teacher education </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IncluSMe</a:t>
            </a:r>
            <a:r>
              <a:rPr lang="en-US" sz="1600" dirty="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Coordination: </a:t>
            </a:r>
            <a:r>
              <a:rPr lang="en-GB" sz="1600" dirty="0" err="1">
                <a:solidFill>
                  <a:srgbClr val="34698C"/>
                </a:solidFill>
                <a:latin typeface="Avenir Book" charset="0"/>
                <a:ea typeface="Calibri" charset="0"/>
                <a:cs typeface="Times New Roman" charset="0"/>
              </a:rPr>
              <a:t>Prof.</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Dr.</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Katja</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Maaß</a:t>
            </a:r>
            <a:r>
              <a:rPr lang="en-GB" sz="1600" dirty="0">
                <a:solidFill>
                  <a:srgbClr val="34698C"/>
                </a:solidFill>
                <a:latin typeface="Avenir Book" charset="0"/>
                <a:ea typeface="Calibri" charset="0"/>
                <a:cs typeface="Times New Roman" charset="0"/>
              </a:rPr>
              <a:t>, International Centre for STEM Education (ICSE) at the University of Education Freiburg, Germany. Partners: University of Nicosia, Cyprus; University of Hradec </a:t>
            </a:r>
            <a:r>
              <a:rPr lang="en-GB" sz="1600" dirty="0" err="1">
                <a:solidFill>
                  <a:srgbClr val="34698C"/>
                </a:solidFill>
                <a:latin typeface="Avenir Book" charset="0"/>
                <a:ea typeface="Calibri" charset="0"/>
                <a:cs typeface="Times New Roman" charset="0"/>
              </a:rPr>
              <a:t>Králové</a:t>
            </a:r>
            <a:r>
              <a:rPr lang="en-GB" sz="1600" dirty="0">
                <a:solidFill>
                  <a:srgbClr val="34698C"/>
                </a:solidFill>
                <a:latin typeface="Avenir Book" charset="0"/>
                <a:ea typeface="Calibri" charset="0"/>
                <a:cs typeface="Times New Roman" charset="0"/>
              </a:rPr>
              <a:t>, Czech Republic; University of Jaen, Spain; National and </a:t>
            </a:r>
            <a:r>
              <a:rPr lang="en-GB" sz="1600" dirty="0" err="1">
                <a:solidFill>
                  <a:srgbClr val="34698C"/>
                </a:solidFill>
                <a:latin typeface="Avenir Book" charset="0"/>
                <a:ea typeface="Calibri" charset="0"/>
                <a:cs typeface="Times New Roman" charset="0"/>
              </a:rPr>
              <a:t>Kapodistrian</a:t>
            </a:r>
            <a:r>
              <a:rPr lang="en-GB" sz="1600" dirty="0">
                <a:solidFill>
                  <a:srgbClr val="34698C"/>
                </a:solidFill>
                <a:latin typeface="Avenir Book" charset="0"/>
                <a:ea typeface="Calibri" charset="0"/>
                <a:cs typeface="Times New Roman" charset="0"/>
              </a:rPr>
              <a:t> University of Athens, Greece; Vilnius University, Lithuania; University of Malta, Malta; Utrecht University, Netherlands; Norwegian University of Science and Technology, Norway; Jönköping University, Sweden; Constantine the Philosopher University, Slovakia.</a:t>
            </a:r>
            <a:endParaRPr lang="es-ES_tradnl" sz="1600" dirty="0">
              <a:latin typeface="Calibri" charset="0"/>
              <a:ea typeface="Calibri" charset="0"/>
              <a:cs typeface="Times New Roman" charset="0"/>
            </a:endParaRPr>
          </a:p>
          <a:p>
            <a:pPr algn="just">
              <a:spcAft>
                <a:spcPts val="0"/>
              </a:spcAft>
            </a:pPr>
            <a:r>
              <a:rPr lang="en-US" sz="1600" dirty="0">
                <a:solidFill>
                  <a:srgbClr val="25487B"/>
                </a:solidFill>
                <a:latin typeface="Avenir Book" charset="0"/>
                <a:ea typeface="Calibri" charset="0"/>
                <a:cs typeface="Times New Roman" charset="0"/>
              </a:rPr>
              <a:t> </a:t>
            </a:r>
            <a:endParaRPr lang="es-ES_tradnl" sz="1600" dirty="0">
              <a:solidFill>
                <a:srgbClr val="25487B"/>
              </a:solidFill>
              <a:latin typeface="Calibri" charset="0"/>
              <a:ea typeface="Calibri" charset="0"/>
              <a:cs typeface="Times New Roman" charset="0"/>
            </a:endParaRPr>
          </a:p>
          <a:p>
            <a:pPr algn="just">
              <a:spcAft>
                <a:spcPts val="0"/>
              </a:spcAft>
            </a:pPr>
            <a:r>
              <a:rPr lang="en-GB" sz="1600" dirty="0">
                <a:solidFill>
                  <a:srgbClr val="34698C"/>
                </a:solidFill>
                <a:latin typeface="Avenir Book" charset="0"/>
                <a:ea typeface="Calibri" charset="0"/>
                <a:cs typeface="Times New Roman" charset="0"/>
              </a:rPr>
              <a:t>The project Intercultural learning in mathematics and science </a:t>
            </a:r>
            <a:r>
              <a:rPr lang="en-GB" sz="1600" smtClean="0">
                <a:solidFill>
                  <a:srgbClr val="34698C"/>
                </a:solidFill>
                <a:latin typeface="Avenir Book" charset="0"/>
                <a:ea typeface="Calibri" charset="0"/>
                <a:cs typeface="Times New Roman" charset="0"/>
              </a:rPr>
              <a:t>initial teacher education </a:t>
            </a:r>
            <a:r>
              <a:rPr lang="en-GB" sz="1600" dirty="0">
                <a:solidFill>
                  <a:srgbClr val="34698C"/>
                </a:solidFill>
                <a:latin typeface="Avenir Book" charset="0"/>
                <a:ea typeface="Calibri" charset="0"/>
                <a:cs typeface="Times New Roman" charset="0"/>
              </a:rPr>
              <a:t>(</a:t>
            </a:r>
            <a:r>
              <a:rPr lang="en-GB" sz="1600" dirty="0" err="1">
                <a:solidFill>
                  <a:srgbClr val="34698C"/>
                </a:solidFill>
                <a:latin typeface="Avenir Book" charset="0"/>
                <a:ea typeface="Calibri" charset="0"/>
                <a:cs typeface="Times New Roman" charset="0"/>
              </a:rPr>
              <a:t>IncluSMe</a:t>
            </a:r>
            <a:r>
              <a:rPr lang="en-GB" sz="1600" dirty="0">
                <a:solidFill>
                  <a:srgbClr val="34698C"/>
                </a:solidFill>
                <a:latin typeface="Avenir Book" charset="0"/>
                <a:ea typeface="Calibri" charset="0"/>
                <a:cs typeface="Times New Roman" charset="0"/>
              </a:rPr>
              <a:t>) has received co-funding by the Erasmus+ programme of the European Union under grant no. 2016-1-DE01-KA203-002910. Neither the European Union/European Commission nor the project's national funding agency DAAD are responsible for the content or liable for any losses or damage resulting of the use of these resources.</a:t>
            </a:r>
            <a:endParaRPr lang="es-ES_tradnl" sz="1600" dirty="0">
              <a:solidFill>
                <a:srgbClr val="34698C"/>
              </a:solidFill>
              <a:latin typeface="Avenir Book" charset="0"/>
              <a:ea typeface="Calibri" charset="0"/>
              <a:cs typeface="Times New Roman" charset="0"/>
            </a:endParaRPr>
          </a:p>
        </p:txBody>
      </p:sp>
      <p:pic>
        <p:nvPicPr>
          <p:cNvPr id="9" name="Grafik 25" descr="Y:\Gruppen\PRIMAS\MASCIL\Work_packages\WP1_Management\IPR_Foreground_Publications_ECAS\CSSA Lizenz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916" y="4515589"/>
            <a:ext cx="1411148" cy="498087"/>
          </a:xfrm>
          <a:prstGeom prst="rect">
            <a:avLst/>
          </a:prstGeom>
          <a:noFill/>
          <a:ln>
            <a:noFill/>
          </a:ln>
        </p:spPr>
      </p:pic>
      <p:sp>
        <p:nvSpPr>
          <p:cNvPr id="11" name="Rectángulo 10"/>
          <p:cNvSpPr/>
          <p:nvPr/>
        </p:nvSpPr>
        <p:spPr>
          <a:xfrm>
            <a:off x="383821" y="4515589"/>
            <a:ext cx="6505709" cy="1323439"/>
          </a:xfrm>
          <a:prstGeom prst="rect">
            <a:avLst/>
          </a:prstGeom>
        </p:spPr>
        <p:txBody>
          <a:bodyPr wrap="square">
            <a:spAutoFit/>
          </a:bodyPr>
          <a:lstStyle/>
          <a:p>
            <a:pPr algn="just"/>
            <a:r>
              <a:rPr lang="en-GB" sz="1600" dirty="0" err="1" smtClean="0">
                <a:solidFill>
                  <a:srgbClr val="34698C"/>
                </a:solidFill>
                <a:latin typeface="Avenir Book" charset="0"/>
                <a:ea typeface="Calibri" charset="0"/>
                <a:cs typeface="Times New Roman" charset="0"/>
              </a:rPr>
              <a:t>IncluSMe</a:t>
            </a:r>
            <a:r>
              <a:rPr lang="en-GB" sz="1600" dirty="0" smtClean="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project (grant no. 2016-1-DE01-KA203-002910) 2016-2019, lead contributions by Säfström, A. I., Nyman, R. and </a:t>
            </a:r>
            <a:r>
              <a:rPr lang="en-GB" sz="1600" dirty="0" err="1">
                <a:solidFill>
                  <a:srgbClr val="34698C"/>
                </a:solidFill>
                <a:latin typeface="Avenir Book" charset="0"/>
                <a:ea typeface="Calibri" charset="0"/>
                <a:cs typeface="Times New Roman" charset="0"/>
              </a:rPr>
              <a:t>Boesen</a:t>
            </a:r>
            <a:r>
              <a:rPr lang="en-GB" sz="1600" dirty="0">
                <a:solidFill>
                  <a:srgbClr val="34698C"/>
                </a:solidFill>
                <a:latin typeface="Avenir Book" charset="0"/>
                <a:ea typeface="Calibri" charset="0"/>
                <a:cs typeface="Times New Roman" charset="0"/>
              </a:rPr>
              <a:t>, J., </a:t>
            </a:r>
            <a:r>
              <a:rPr lang="en-US" sz="1600" dirty="0">
                <a:solidFill>
                  <a:srgbClr val="34698C"/>
                </a:solidFill>
                <a:latin typeface="Avenir Book" charset="0"/>
                <a:cs typeface="Times New Roman" charset="0"/>
              </a:rPr>
              <a:t>School for Education and Communication, </a:t>
            </a:r>
            <a:r>
              <a:rPr lang="es-ES_tradnl" sz="1600" dirty="0">
                <a:solidFill>
                  <a:srgbClr val="34698C"/>
                </a:solidFill>
                <a:latin typeface="Avenir Book" charset="0"/>
                <a:cs typeface="Times New Roman" charset="0"/>
              </a:rPr>
              <a:t>Jönköping </a:t>
            </a:r>
            <a:r>
              <a:rPr lang="es-ES_tradnl" sz="1600" dirty="0" err="1">
                <a:solidFill>
                  <a:srgbClr val="34698C"/>
                </a:solidFill>
                <a:latin typeface="Avenir Book" charset="0"/>
                <a:cs typeface="Times New Roman" charset="0"/>
              </a:rPr>
              <a:t>University</a:t>
            </a:r>
            <a:r>
              <a:rPr lang="en-GB" sz="1600" dirty="0">
                <a:solidFill>
                  <a:srgbClr val="34698C"/>
                </a:solidFill>
                <a:latin typeface="Avenir Book" charset="0"/>
                <a:ea typeface="Calibri" charset="0"/>
                <a:cs typeface="Times New Roman" charset="0"/>
              </a:rPr>
              <a:t>. </a:t>
            </a:r>
            <a:endParaRPr lang="en-GB" sz="1600" dirty="0" smtClean="0">
              <a:solidFill>
                <a:srgbClr val="34698C"/>
              </a:solidFill>
              <a:latin typeface="Avenir Book" charset="0"/>
              <a:ea typeface="Calibri" charset="0"/>
              <a:cs typeface="Times New Roman" charset="0"/>
            </a:endParaRPr>
          </a:p>
          <a:p>
            <a:pPr algn="just"/>
            <a:r>
              <a:rPr lang="de-DE" sz="1600" dirty="0" smtClean="0">
                <a:solidFill>
                  <a:srgbClr val="34698C"/>
                </a:solidFill>
                <a:latin typeface="Avenir Book" charset="0"/>
                <a:ea typeface="Calibri" charset="0"/>
                <a:cs typeface="Times New Roman" charset="0"/>
              </a:rPr>
              <a:t>CC-BY-NC-SA </a:t>
            </a:r>
            <a:r>
              <a:rPr lang="de-DE" sz="1600" dirty="0">
                <a:solidFill>
                  <a:srgbClr val="34698C"/>
                </a:solidFill>
                <a:latin typeface="Avenir Book" charset="0"/>
                <a:ea typeface="Calibri" charset="0"/>
                <a:cs typeface="Times New Roman" charset="0"/>
              </a:rPr>
              <a:t>4.0 </a:t>
            </a:r>
            <a:r>
              <a:rPr lang="de-DE" sz="1600" dirty="0" err="1">
                <a:solidFill>
                  <a:srgbClr val="34698C"/>
                </a:solidFill>
                <a:latin typeface="Avenir Book" charset="0"/>
                <a:ea typeface="Calibri" charset="0"/>
                <a:cs typeface="Times New Roman" charset="0"/>
              </a:rPr>
              <a:t>license</a:t>
            </a:r>
            <a:r>
              <a:rPr lang="de-DE" sz="1600" dirty="0">
                <a:solidFill>
                  <a:srgbClr val="34698C"/>
                </a:solidFill>
                <a:latin typeface="Avenir Book" charset="0"/>
                <a:ea typeface="Calibri" charset="0"/>
                <a:cs typeface="Times New Roman" charset="0"/>
              </a:rPr>
              <a:t> </a:t>
            </a:r>
            <a:r>
              <a:rPr lang="de-DE" sz="1600" dirty="0" err="1">
                <a:solidFill>
                  <a:srgbClr val="34698C"/>
                </a:solidFill>
                <a:latin typeface="Avenir Book" charset="0"/>
                <a:ea typeface="Calibri" charset="0"/>
                <a:cs typeface="Times New Roman" charset="0"/>
              </a:rPr>
              <a:t>granted</a:t>
            </a:r>
            <a:r>
              <a:rPr lang="de-DE" sz="1600" dirty="0">
                <a:solidFill>
                  <a:srgbClr val="34698C"/>
                </a:solidFill>
                <a:latin typeface="Avenir Book" charset="0"/>
                <a:ea typeface="Calibri" charset="0"/>
                <a:cs typeface="Times New Roman" charset="0"/>
              </a:rPr>
              <a:t> (</a:t>
            </a:r>
            <a:r>
              <a:rPr lang="en-US" sz="1600" dirty="0">
                <a:solidFill>
                  <a:srgbClr val="34698C"/>
                </a:solidFill>
                <a:latin typeface="Avenir Book" charset="0"/>
                <a:ea typeface="Calibri" charset="0"/>
                <a:cs typeface="Times New Roman" charset="0"/>
              </a:rPr>
              <a:t>find explicit terms of use at: https://</a:t>
            </a:r>
            <a:r>
              <a:rPr lang="en-US" sz="1600" dirty="0" err="1">
                <a:solidFill>
                  <a:srgbClr val="34698C"/>
                </a:solidFill>
                <a:latin typeface="Avenir Book" charset="0"/>
                <a:ea typeface="Calibri" charset="0"/>
                <a:cs typeface="Times New Roman" charset="0"/>
              </a:rPr>
              <a:t>creativecommons.org</a:t>
            </a:r>
            <a:r>
              <a:rPr lang="en-US" sz="1600" dirty="0">
                <a:solidFill>
                  <a:srgbClr val="34698C"/>
                </a:solidFill>
                <a:latin typeface="Avenir Book" charset="0"/>
                <a:ea typeface="Calibri" charset="0"/>
                <a:cs typeface="Times New Roman" charset="0"/>
              </a:rPr>
              <a:t>/licenses/by-</a:t>
            </a:r>
            <a:r>
              <a:rPr lang="en-US" sz="1600" dirty="0" err="1">
                <a:solidFill>
                  <a:srgbClr val="34698C"/>
                </a:solidFill>
                <a:latin typeface="Avenir Book" charset="0"/>
                <a:ea typeface="Calibri" charset="0"/>
                <a:cs typeface="Times New Roman" charset="0"/>
              </a:rPr>
              <a:t>nc</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sa</a:t>
            </a:r>
            <a:r>
              <a:rPr lang="en-US" sz="1600" dirty="0">
                <a:solidFill>
                  <a:srgbClr val="34698C"/>
                </a:solidFill>
                <a:latin typeface="Avenir Book" charset="0"/>
                <a:ea typeface="Calibri" charset="0"/>
                <a:cs typeface="Times New Roman" charset="0"/>
              </a:rPr>
              <a:t>/4.0/</a:t>
            </a:r>
            <a:r>
              <a:rPr lang="en-US" sz="1600" dirty="0" err="1">
                <a:solidFill>
                  <a:srgbClr val="34698C"/>
                </a:solidFill>
                <a:latin typeface="Avenir Book" charset="0"/>
                <a:ea typeface="Calibri" charset="0"/>
                <a:cs typeface="Times New Roman" charset="0"/>
              </a:rPr>
              <a:t>deed.en</a:t>
            </a:r>
            <a:r>
              <a:rPr lang="en-US" sz="1600" dirty="0">
                <a:solidFill>
                  <a:srgbClr val="34698C"/>
                </a:solidFill>
                <a:latin typeface="Avenir Book" charset="0"/>
                <a:ea typeface="Calibri" charset="0"/>
                <a:cs typeface="Times New Roman" charset="0"/>
              </a:rPr>
              <a:t>)</a:t>
            </a:r>
            <a:r>
              <a:rPr lang="es-ES_tradnl" sz="1600" dirty="0">
                <a:solidFill>
                  <a:srgbClr val="34698C"/>
                </a:solidFill>
                <a:latin typeface="Avenir Book" charset="0"/>
                <a:ea typeface="Calibri" charset="0"/>
                <a:cs typeface="Times New Roman" charset="0"/>
              </a:rPr>
              <a:t> </a:t>
            </a:r>
          </a:p>
        </p:txBody>
      </p:sp>
    </p:spTree>
    <p:extLst>
      <p:ext uri="{BB962C8B-B14F-4D97-AF65-F5344CB8AC3E}">
        <p14:creationId xmlns:p14="http://schemas.microsoft.com/office/powerpoint/2010/main" val="406970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304995"/>
            <a:ext cx="7772400" cy="1295455"/>
          </a:xfrm>
        </p:spPr>
        <p:txBody>
          <a:bodyPr>
            <a:normAutofit fontScale="90000"/>
          </a:bodyPr>
          <a:lstStyle/>
          <a:p>
            <a:r>
              <a:rPr lang="en-US" sz="2800" dirty="0"/>
              <a:t>I. </a:t>
            </a:r>
            <a:r>
              <a:rPr lang="sv-SE" sz="2800" dirty="0"/>
              <a:t>INTRODUCTION TO DEALING WITH DEFICIENCES AND EXCELLENCY IN THE MATHEMATICS PROFICIENCY OF IMMIGRANT STUDENTS</a:t>
            </a:r>
            <a:endParaRPr lang="en-US" sz="2800" dirty="0"/>
          </a:p>
        </p:txBody>
      </p:sp>
      <p:sp>
        <p:nvSpPr>
          <p:cNvPr id="3" name="Subtítulo 2"/>
          <p:cNvSpPr>
            <a:spLocks noGrp="1"/>
          </p:cNvSpPr>
          <p:nvPr>
            <p:ph type="subTitle" idx="1"/>
          </p:nvPr>
        </p:nvSpPr>
        <p:spPr>
          <a:xfrm>
            <a:off x="1519084" y="3886200"/>
            <a:ext cx="6120581" cy="1752600"/>
          </a:xfrm>
        </p:spPr>
        <p:txBody>
          <a:bodyPr>
            <a:normAutofit/>
          </a:bodyPr>
          <a:lstStyle/>
          <a:p>
            <a:endParaRPr lang="en-US" dirty="0"/>
          </a:p>
        </p:txBody>
      </p:sp>
    </p:spTree>
    <p:extLst>
      <p:ext uri="{BB962C8B-B14F-4D97-AF65-F5344CB8AC3E}">
        <p14:creationId xmlns:p14="http://schemas.microsoft.com/office/powerpoint/2010/main" val="165523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lvl="0" indent="0">
              <a:buNone/>
            </a:pPr>
            <a:r>
              <a:rPr lang="en-US" sz="2400" dirty="0"/>
              <a:t>Read pp. 30–33 from Säfström (2013), and write down your reflections on the following questions:</a:t>
            </a:r>
          </a:p>
          <a:p>
            <a:r>
              <a:rPr lang="en-US" sz="2400" dirty="0"/>
              <a:t>What competencies have been valued in the mathematics classrooms you have observed or participated in?</a:t>
            </a:r>
          </a:p>
          <a:p>
            <a:r>
              <a:rPr lang="en-US" sz="2400" dirty="0"/>
              <a:t>What did constitute a successful student in these classrooms?</a:t>
            </a:r>
          </a:p>
          <a:p>
            <a:r>
              <a:rPr lang="en-US" sz="2400" dirty="0"/>
              <a:t>What kind of activities would a student need to participate in, in order to develop these competencies?</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
        <p:nvSpPr>
          <p:cNvPr id="6" name="Rubrik 5"/>
          <p:cNvSpPr>
            <a:spLocks noGrp="1"/>
          </p:cNvSpPr>
          <p:nvPr>
            <p:ph type="title"/>
          </p:nvPr>
        </p:nvSpPr>
        <p:spPr/>
        <p:txBody>
          <a:bodyPr>
            <a:normAutofit/>
          </a:bodyPr>
          <a:lstStyle/>
          <a:p>
            <a:r>
              <a:rPr lang="sv-SE" dirty="0"/>
              <a:t>1.1: Preparation – </a:t>
            </a:r>
            <a:r>
              <a:rPr lang="sv-SE" dirty="0" err="1"/>
              <a:t>reading</a:t>
            </a:r>
            <a:r>
              <a:rPr lang="sv-SE" dirty="0"/>
              <a:t> and </a:t>
            </a:r>
            <a:r>
              <a:rPr lang="sv-SE" dirty="0" err="1"/>
              <a:t>reflecting</a:t>
            </a:r>
            <a:endParaRPr lang="sv-SE" dirty="0"/>
          </a:p>
        </p:txBody>
      </p:sp>
      <p:sp>
        <p:nvSpPr>
          <p:cNvPr id="8" name="Platshållare för sidfot 3"/>
          <p:cNvSpPr>
            <a:spLocks noGrp="1"/>
          </p:cNvSpPr>
          <p:nvPr>
            <p:ph type="ftr" sz="quarter" idx="10"/>
          </p:nvPr>
        </p:nvSpPr>
        <p:spPr>
          <a:xfrm>
            <a:off x="5772150" y="55318"/>
            <a:ext cx="2647951" cy="365125"/>
          </a:xfrm>
        </p:spPr>
        <p:txBody>
          <a:bodyPr/>
          <a:lstStyle/>
          <a:p>
            <a:r>
              <a:rPr lang="es-ES_tradnl" dirty="0">
                <a:solidFill>
                  <a:srgbClr val="C00000"/>
                </a:solidFill>
              </a:rPr>
              <a:t>DEALING WITH DEFICIENCIES AND EXCELLENCY IN THE MATHEMATICS PROFICIENCY OF IMMIGRANT STUDENTS</a:t>
            </a:r>
          </a:p>
        </p:txBody>
      </p:sp>
      <p:pic>
        <p:nvPicPr>
          <p:cNvPr id="7" name="Imagen 60" descr="../IncluSMe%20icons/Sophya/IncluSMe%20icons/Icons%20as%20JPEG/6_home_work_.jpg">
            <a:extLst>
              <a:ext uri="{FF2B5EF4-FFF2-40B4-BE49-F238E27FC236}">
                <a16:creationId xmlns="" xmlns:a16="http://schemas.microsoft.com/office/drawing/2014/main" id="{0B68604C-ADD5-8147-9A01-181D63C2F9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125" y="889905"/>
            <a:ext cx="467995" cy="467995"/>
          </a:xfrm>
          <a:prstGeom prst="rect">
            <a:avLst/>
          </a:prstGeom>
          <a:noFill/>
          <a:ln>
            <a:noFill/>
          </a:ln>
        </p:spPr>
      </p:pic>
      <p:pic>
        <p:nvPicPr>
          <p:cNvPr id="9" name="Bildobjekt 1" descr="Macintosh HD:Users:annsaf:Desktop:IncluSMe:IncluSMe icons:Icons as PNG:4-1_single_work-grouping_class_.png">
            <a:extLst>
              <a:ext uri="{FF2B5EF4-FFF2-40B4-BE49-F238E27FC236}">
                <a16:creationId xmlns="" xmlns:a16="http://schemas.microsoft.com/office/drawing/2014/main" id="{CE081C52-9282-A444-AF86-C7D6415735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6492" y="891810"/>
            <a:ext cx="466090" cy="466090"/>
          </a:xfrm>
          <a:prstGeom prst="rect">
            <a:avLst/>
          </a:prstGeom>
          <a:noFill/>
          <a:ln>
            <a:noFill/>
          </a:ln>
        </p:spPr>
      </p:pic>
      <p:pic>
        <p:nvPicPr>
          <p:cNvPr id="10" name="Bildobjekt 3" descr="Macintosh HD:Users:annsaf:Desktop:IncluSMe:IncluSMe icons:Icons as PNG:7_student_reads_.png">
            <a:extLst>
              <a:ext uri="{FF2B5EF4-FFF2-40B4-BE49-F238E27FC236}">
                <a16:creationId xmlns="" xmlns:a16="http://schemas.microsoft.com/office/drawing/2014/main" id="{E0A4E35D-A511-A440-AD0F-C48ABEF58F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04785" y="889904"/>
            <a:ext cx="467995" cy="467995"/>
          </a:xfrm>
          <a:prstGeom prst="rect">
            <a:avLst/>
          </a:prstGeom>
          <a:noFill/>
          <a:ln>
            <a:noFill/>
          </a:ln>
        </p:spPr>
      </p:pic>
      <p:pic>
        <p:nvPicPr>
          <p:cNvPr id="11" name="Imagen 58" descr="../IncluSMe%20icons/Sophya/IncluSMe%20icons/Icons%20as%20JPEG/3-6a_timing-45min_.jpg">
            <a:extLst>
              <a:ext uri="{FF2B5EF4-FFF2-40B4-BE49-F238E27FC236}">
                <a16:creationId xmlns="" xmlns:a16="http://schemas.microsoft.com/office/drawing/2014/main" id="{DA4715B1-8B47-A44D-AF3B-8C1E8FFF54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0915" y="889904"/>
            <a:ext cx="467995" cy="467995"/>
          </a:xfrm>
          <a:prstGeom prst="rect">
            <a:avLst/>
          </a:prstGeom>
          <a:noFill/>
          <a:ln>
            <a:noFill/>
          </a:ln>
        </p:spPr>
      </p:pic>
    </p:spTree>
    <p:extLst>
      <p:ext uri="{BB962C8B-B14F-4D97-AF65-F5344CB8AC3E}">
        <p14:creationId xmlns:p14="http://schemas.microsoft.com/office/powerpoint/2010/main" val="219990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hr-HR" dirty="0"/>
              <a:t>Mathematical competence</a:t>
            </a:r>
            <a:endParaRPr lang="en-US" dirty="0"/>
          </a:p>
        </p:txBody>
      </p:sp>
      <p:sp>
        <p:nvSpPr>
          <p:cNvPr id="3" name="Marcador de contenido 2"/>
          <p:cNvSpPr>
            <a:spLocks noGrp="1"/>
          </p:cNvSpPr>
          <p:nvPr>
            <p:ph idx="1"/>
          </p:nvPr>
        </p:nvSpPr>
        <p:spPr>
          <a:ln>
            <a:noFill/>
          </a:ln>
        </p:spPr>
        <p:txBody>
          <a:bodyPr>
            <a:normAutofit/>
          </a:bodyPr>
          <a:lstStyle/>
          <a:p>
            <a:r>
              <a:rPr lang="sv-SE" dirty="0"/>
              <a:t>”</a:t>
            </a:r>
            <a:r>
              <a:rPr lang="is-IS" dirty="0"/>
              <a:t>…what counts as ‘competent’ gets constructed in particular classrooms, and can therefore look very different from setting to setting” — Gresalfi et al (2009, p. 50)</a:t>
            </a:r>
          </a:p>
          <a:p>
            <a:r>
              <a:rPr lang="is-IS" dirty="0"/>
              <a:t>“Competence in som domain of personal, professional, or social life is ability to handle essential aspects of life in that domain.” — Säfström (2013, p. 32).</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
        <p:nvSpPr>
          <p:cNvPr id="6" name="Marcador de pie de página 3"/>
          <p:cNvSpPr>
            <a:spLocks noGrp="1"/>
          </p:cNvSpPr>
          <p:nvPr>
            <p:ph type="ftr" sz="quarter" idx="10"/>
          </p:nvPr>
        </p:nvSpPr>
        <p:spPr>
          <a:xfrm>
            <a:off x="5772150" y="55318"/>
            <a:ext cx="2647951" cy="365125"/>
          </a:xfrm>
          <a:ln>
            <a:noFill/>
          </a:ln>
        </p:spPr>
        <p:txBody>
          <a:bodyPr/>
          <a:lstStyle/>
          <a:p>
            <a:r>
              <a:rPr lang="es-ES_tradnl" dirty="0">
                <a:solidFill>
                  <a:srgbClr val="C00000"/>
                </a:solidFill>
              </a:rPr>
              <a:t>DEALING WITH DEFICIENCIES AND EXCELLENCY IN THE MATHEMATICS PROFICIENCY OF IMMIGRANT STUDENTS</a:t>
            </a:r>
          </a:p>
        </p:txBody>
      </p:sp>
    </p:spTree>
    <p:extLst>
      <p:ext uri="{BB962C8B-B14F-4D97-AF65-F5344CB8AC3E}">
        <p14:creationId xmlns:p14="http://schemas.microsoft.com/office/powerpoint/2010/main" val="101448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0442"/>
            <a:ext cx="8229600" cy="752168"/>
          </a:xfrm>
        </p:spPr>
        <p:txBody>
          <a:bodyPr>
            <a:normAutofit fontScale="90000"/>
          </a:bodyPr>
          <a:lstStyle/>
          <a:p>
            <a:r>
              <a:rPr lang="hr-HR" dirty="0"/>
              <a:t>1.2: Classroom culture and mathematical competencies</a:t>
            </a:r>
            <a:endParaRPr lang="en-US" sz="1800" b="0" dirty="0">
              <a:solidFill>
                <a:schemeClr val="bg1">
                  <a:lumMod val="50000"/>
                </a:schemeClr>
              </a:solidFill>
            </a:endParaRP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sp>
        <p:nvSpPr>
          <p:cNvPr id="7" name="Marcador de contenido 2"/>
          <p:cNvSpPr txBox="1">
            <a:spLocks/>
          </p:cNvSpPr>
          <p:nvPr/>
        </p:nvSpPr>
        <p:spPr>
          <a:xfrm>
            <a:off x="609600" y="1752600"/>
            <a:ext cx="8229600" cy="695207"/>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Avenir Book" charset="0"/>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Avenir Book" charset="0"/>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Avenir Book" charset="0"/>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dirty="0">
                <a:hlinkClick r:id="rId3"/>
              </a:rPr>
              <a:t>https://www.youcubed.org/resources/a-visit-to-china/</a:t>
            </a:r>
            <a:endParaRPr lang="sv-SE" dirty="0"/>
          </a:p>
          <a:p>
            <a:pPr marL="0" indent="0">
              <a:buNone/>
            </a:pPr>
            <a:endParaRPr lang="hr-HR" dirty="0"/>
          </a:p>
        </p:txBody>
      </p:sp>
      <p:sp>
        <p:nvSpPr>
          <p:cNvPr id="9" name="Marcador de pie de página 3"/>
          <p:cNvSpPr>
            <a:spLocks noGrp="1"/>
          </p:cNvSpPr>
          <p:nvPr>
            <p:ph type="ftr" sz="quarter" idx="10"/>
          </p:nvPr>
        </p:nvSpPr>
        <p:spPr>
          <a:xfrm>
            <a:off x="5772150" y="55318"/>
            <a:ext cx="2647951" cy="365125"/>
          </a:xfrm>
          <a:ln>
            <a:noFill/>
          </a:ln>
        </p:spPr>
        <p:txBody>
          <a:bodyPr/>
          <a:lstStyle/>
          <a:p>
            <a:r>
              <a:rPr lang="es-ES_tradnl" dirty="0">
                <a:solidFill>
                  <a:srgbClr val="C00000"/>
                </a:solidFill>
              </a:rPr>
              <a:t>DEALING WITH DEFICIENCIES AND EXCELLENCY IN THE MATHEMATICS PROFICIENCY OF IMMIGRANT STUDENTS</a:t>
            </a:r>
          </a:p>
        </p:txBody>
      </p:sp>
    </p:spTree>
    <p:extLst>
      <p:ext uri="{BB962C8B-B14F-4D97-AF65-F5344CB8AC3E}">
        <p14:creationId xmlns:p14="http://schemas.microsoft.com/office/powerpoint/2010/main" val="44543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pPr lvl="0"/>
            <a:r>
              <a:rPr lang="en-US" sz="2400" dirty="0"/>
              <a:t>In what way is the Chinese lesson similar or different from mathematics lessons you have participated in?</a:t>
            </a:r>
          </a:p>
          <a:p>
            <a:pPr lvl="0"/>
            <a:r>
              <a:rPr lang="en-US" sz="2400" dirty="0"/>
              <a:t>What competencies do the Chinese students exercise, and in what way? How is that similar or different from the lessons you have experienced? </a:t>
            </a:r>
          </a:p>
          <a:p>
            <a:pPr lvl="0"/>
            <a:r>
              <a:rPr lang="en-US" sz="2400" dirty="0"/>
              <a:t>What kind of </a:t>
            </a:r>
            <a:r>
              <a:rPr lang="en-US" sz="2400" dirty="0" err="1"/>
              <a:t>behaviour</a:t>
            </a:r>
            <a:r>
              <a:rPr lang="en-US" sz="2400" dirty="0"/>
              <a:t> – which mathematical actions – does the teacher value in the Chinese lesson?  How is that similar or different from the lessons you have experienced?</a:t>
            </a:r>
          </a:p>
          <a:p>
            <a:pPr lvl="0"/>
            <a:r>
              <a:rPr lang="en-US" sz="2400" dirty="0"/>
              <a:t>How do you think a student from the Chinese class would experience coming to a class in your local school? What advantages might the Chinese student have, and what potential problems? Conversely, how would a student from your local school manage in the Chinese class?</a:t>
            </a:r>
          </a:p>
          <a:p>
            <a:pPr lvl="0"/>
            <a:r>
              <a:rPr lang="en-US" sz="2400" dirty="0"/>
              <a:t>What role does language play in the exercising of different mathematical competencies?</a:t>
            </a:r>
          </a:p>
          <a:p>
            <a:pPr lvl="0"/>
            <a:r>
              <a:rPr lang="en-US" sz="2400" dirty="0"/>
              <a:t>What could the students at a local school learn from a Chinese student? What could the Chinese class learn from a student at the local school?</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sp>
        <p:nvSpPr>
          <p:cNvPr id="6" name="Rubrik 5"/>
          <p:cNvSpPr>
            <a:spLocks noGrp="1"/>
          </p:cNvSpPr>
          <p:nvPr>
            <p:ph type="title"/>
          </p:nvPr>
        </p:nvSpPr>
        <p:spPr/>
        <p:txBody>
          <a:bodyPr>
            <a:normAutofit fontScale="90000"/>
          </a:bodyPr>
          <a:lstStyle/>
          <a:p>
            <a:r>
              <a:rPr lang="sv-SE" dirty="0"/>
              <a:t>1.2: </a:t>
            </a:r>
            <a:r>
              <a:rPr lang="sv-SE" dirty="0" err="1"/>
              <a:t>Classroom</a:t>
            </a:r>
            <a:r>
              <a:rPr lang="sv-SE" dirty="0"/>
              <a:t> </a:t>
            </a:r>
            <a:r>
              <a:rPr lang="sv-SE" dirty="0" err="1"/>
              <a:t>culture</a:t>
            </a:r>
            <a:r>
              <a:rPr lang="sv-SE" dirty="0"/>
              <a:t> and </a:t>
            </a:r>
            <a:r>
              <a:rPr lang="sv-SE" dirty="0" err="1"/>
              <a:t>mathematical</a:t>
            </a:r>
            <a:r>
              <a:rPr lang="sv-SE" dirty="0"/>
              <a:t> </a:t>
            </a:r>
            <a:r>
              <a:rPr lang="sv-SE" dirty="0" err="1"/>
              <a:t>competencies</a:t>
            </a:r>
            <a:endParaRPr lang="sv-SE" dirty="0"/>
          </a:p>
        </p:txBody>
      </p:sp>
      <p:sp>
        <p:nvSpPr>
          <p:cNvPr id="8" name="Platshållare för sidfot 3"/>
          <p:cNvSpPr>
            <a:spLocks noGrp="1"/>
          </p:cNvSpPr>
          <p:nvPr>
            <p:ph type="ftr" sz="quarter" idx="10"/>
          </p:nvPr>
        </p:nvSpPr>
        <p:spPr>
          <a:xfrm>
            <a:off x="5772150" y="55318"/>
            <a:ext cx="2647951" cy="365125"/>
          </a:xfrm>
        </p:spPr>
        <p:txBody>
          <a:bodyPr/>
          <a:lstStyle/>
          <a:p>
            <a:r>
              <a:rPr lang="es-ES_tradnl" dirty="0">
                <a:solidFill>
                  <a:srgbClr val="C00000"/>
                </a:solidFill>
              </a:rPr>
              <a:t>DEALING WITH DEFICIENCIES AND EXCELLENCY IN THE MATHEMATICS PROFICIENCY OF IMMIGRANT STUDENTS</a:t>
            </a:r>
          </a:p>
        </p:txBody>
      </p:sp>
      <p:pic>
        <p:nvPicPr>
          <p:cNvPr id="7" name="Bildobjekt 8" descr="Macintosh HD:Users:annsaf:Desktop:IncluSMe:IncluSMe icons:Icons as PNG:3-5a_timing-30min_.png">
            <a:extLst>
              <a:ext uri="{FF2B5EF4-FFF2-40B4-BE49-F238E27FC236}">
                <a16:creationId xmlns="" xmlns:a16="http://schemas.microsoft.com/office/drawing/2014/main" id="{C001A404-FABB-5E42-AE45-F1D927AC3F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58310" y="889905"/>
            <a:ext cx="467995" cy="467995"/>
          </a:xfrm>
          <a:prstGeom prst="rect">
            <a:avLst/>
          </a:prstGeom>
          <a:noFill/>
          <a:ln>
            <a:noFill/>
          </a:ln>
        </p:spPr>
      </p:pic>
    </p:spTree>
    <p:extLst>
      <p:ext uri="{BB962C8B-B14F-4D97-AF65-F5344CB8AC3E}">
        <p14:creationId xmlns:p14="http://schemas.microsoft.com/office/powerpoint/2010/main" val="210959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1.3: </a:t>
            </a:r>
            <a:r>
              <a:rPr lang="sv-SE" dirty="0" err="1"/>
              <a:t>Classroom</a:t>
            </a:r>
            <a:r>
              <a:rPr lang="sv-SE" dirty="0"/>
              <a:t> </a:t>
            </a:r>
            <a:r>
              <a:rPr lang="sv-SE" dirty="0" err="1"/>
              <a:t>culture</a:t>
            </a:r>
            <a:r>
              <a:rPr lang="sv-SE" dirty="0"/>
              <a:t> and </a:t>
            </a:r>
            <a:r>
              <a:rPr lang="sv-SE" dirty="0" err="1"/>
              <a:t>language</a:t>
            </a:r>
            <a:r>
              <a:rPr lang="sv-SE" dirty="0"/>
              <a:t> </a:t>
            </a:r>
            <a:r>
              <a:rPr lang="sv-SE" dirty="0" err="1"/>
              <a:t>differences</a:t>
            </a:r>
            <a:endParaRPr lang="sv-SE" dirty="0"/>
          </a:p>
        </p:txBody>
      </p:sp>
      <p:sp>
        <p:nvSpPr>
          <p:cNvPr id="3" name="Platshållare för innehåll 2"/>
          <p:cNvSpPr>
            <a:spLocks noGrp="1"/>
          </p:cNvSpPr>
          <p:nvPr>
            <p:ph idx="1"/>
          </p:nvPr>
        </p:nvSpPr>
        <p:spPr/>
        <p:txBody>
          <a:bodyPr>
            <a:normAutofit fontScale="77500" lnSpcReduction="20000"/>
          </a:bodyPr>
          <a:lstStyle/>
          <a:p>
            <a:pPr marL="0" indent="0">
              <a:buNone/>
            </a:pPr>
            <a:endParaRPr lang="en-US" dirty="0"/>
          </a:p>
          <a:p>
            <a:r>
              <a:rPr lang="en-US" b="1" i="1" dirty="0"/>
              <a:t>CASE 1</a:t>
            </a:r>
            <a:r>
              <a:rPr lang="en-US" b="1" dirty="0"/>
              <a:t>: </a:t>
            </a:r>
            <a:r>
              <a:rPr lang="en-US" dirty="0"/>
              <a:t>Anna is a Swedish mathematics teacher, teaching a class consisting of students from various countries. During the </a:t>
            </a:r>
            <a:r>
              <a:rPr lang="en-US" dirty="0" err="1"/>
              <a:t>matheamtics</a:t>
            </a:r>
            <a:r>
              <a:rPr lang="en-US" dirty="0"/>
              <a:t> lessons, the students are placed in small groups with others who speak the same language. During problem solving sessions, the students discuss within their group in their native language, but when Anna introduces a new topic or leads whole class discussions, she speaks Swedish.</a:t>
            </a:r>
          </a:p>
          <a:p>
            <a:r>
              <a:rPr lang="en-US" b="1" i="1" dirty="0"/>
              <a:t>CASE 2: </a:t>
            </a:r>
            <a:r>
              <a:rPr lang="en-US" dirty="0" err="1"/>
              <a:t>Bente</a:t>
            </a:r>
            <a:r>
              <a:rPr lang="en-US" dirty="0"/>
              <a:t> is a Danish mathematics teacher, who also teaches a students from various countries. During the mathematics lessons, all students are required to speak exclusively in Danish. Students who share another language are spread out in the classroom to encourage them to speak Danish. </a:t>
            </a:r>
          </a:p>
          <a:p>
            <a:endParaRPr lang="sv-SE" dirty="0"/>
          </a:p>
        </p:txBody>
      </p:sp>
      <p:sp>
        <p:nvSpPr>
          <p:cNvPr id="4" name="Platshållare för sidfot 3"/>
          <p:cNvSpPr>
            <a:spLocks noGrp="1"/>
          </p:cNvSpPr>
          <p:nvPr>
            <p:ph type="ftr" sz="quarter" idx="10"/>
          </p:nvPr>
        </p:nvSpPr>
        <p:spPr/>
        <p:txBody>
          <a:bodyPr/>
          <a:lstStyle/>
          <a:p>
            <a:r>
              <a:rPr lang="es-ES_tradnl" dirty="0">
                <a:solidFill>
                  <a:srgbClr val="C00000"/>
                </a:solidFill>
              </a:rPr>
              <a:t>DEALING WITH DEFICIENCIES AND EXCELLENCY IN THE MATHEMATICS PROFICIENCY OF IMMIGRANT STUDENTS</a:t>
            </a:r>
          </a:p>
        </p:txBody>
      </p:sp>
      <p:sp>
        <p:nvSpPr>
          <p:cNvPr id="5" name="Platshållare för bildnumm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spTree>
    <p:extLst>
      <p:ext uri="{BB962C8B-B14F-4D97-AF65-F5344CB8AC3E}">
        <p14:creationId xmlns:p14="http://schemas.microsoft.com/office/powerpoint/2010/main" val="2470664524"/>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2731</TotalTime>
  <Words>3158</Words>
  <Application>Microsoft Macintosh PowerPoint</Application>
  <PresentationFormat>Presentación en pantalla (4:3)</PresentationFormat>
  <Paragraphs>322</Paragraphs>
  <Slides>36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Avenir Book</vt:lpstr>
      <vt:lpstr>Calibri</vt:lpstr>
      <vt:lpstr>Lucida Grande</vt:lpstr>
      <vt:lpstr>Times New Roman</vt:lpstr>
      <vt:lpstr>Wingdings</vt:lpstr>
      <vt:lpstr>Arial</vt:lpstr>
      <vt:lpstr>Office-Design</vt:lpstr>
      <vt:lpstr>DEALING WITH DEFICIENCIES AND EXCELLENCY IN THE MATHEMATICS PROFICIENCY OF IMMIGRANT STUDENTS</vt:lpstr>
      <vt:lpstr>Aims</vt:lpstr>
      <vt:lpstr>Overview of the module</vt:lpstr>
      <vt:lpstr>I. INTRODUCTION TO DEALING WITH DEFICIENCES AND EXCELLENCY IN THE MATHEMATICS PROFICIENCY OF IMMIGRANT STUDENTS</vt:lpstr>
      <vt:lpstr>1.1: Preparation – reading and reflecting</vt:lpstr>
      <vt:lpstr>Mathematical competence</vt:lpstr>
      <vt:lpstr>1.2: Classroom culture and mathematical competencies</vt:lpstr>
      <vt:lpstr>1.2: Classroom culture and mathematical competencies</vt:lpstr>
      <vt:lpstr>1.3: Classroom culture and language differences</vt:lpstr>
      <vt:lpstr>1.3: Classroom culture and language differences</vt:lpstr>
      <vt:lpstr>II. CULTURAL EXPERIENCE AND MATHEMATICAL COMPETENCE</vt:lpstr>
      <vt:lpstr>2.1: Language and mathematical concepts</vt:lpstr>
      <vt:lpstr>2.1: Language and mathematical concepts</vt:lpstr>
      <vt:lpstr>2.1: Language and mathematical concepts</vt:lpstr>
      <vt:lpstr>2.2: Cultural experiences and mathematical methods</vt:lpstr>
      <vt:lpstr>2.2: Cultural experiences and mathematical methods</vt:lpstr>
      <vt:lpstr>2.2: Cultural experiences and mathematical methods</vt:lpstr>
      <vt:lpstr>2.2: Cultural experiences and mathematical methods</vt:lpstr>
      <vt:lpstr>III. ASSESSING AND CHALLENGING ALL STUDENTS</vt:lpstr>
      <vt:lpstr>3.1 Assessing mathematical competence</vt:lpstr>
      <vt:lpstr>3.1 Assessing mathematical competence</vt:lpstr>
      <vt:lpstr>3.1 Assessing mathematical competence</vt:lpstr>
      <vt:lpstr>3.1 Assessing mathematical competence</vt:lpstr>
      <vt:lpstr>3.1 Assessing mathematical competence</vt:lpstr>
      <vt:lpstr>3.1 Assessing mathematical competence</vt:lpstr>
      <vt:lpstr>3.1 Assessing mathematical competence</vt:lpstr>
      <vt:lpstr>3.1 Assessing mathematical competence</vt:lpstr>
      <vt:lpstr>3.1 Assessing mathematical competence</vt:lpstr>
      <vt:lpstr>3.1 Assessing mathematical competence</vt:lpstr>
      <vt:lpstr>3.2: Local resources for assessment and support</vt:lpstr>
      <vt:lpstr>3.3: Using assessment in the development of teaching</vt:lpstr>
      <vt:lpstr>3.2: Local resources for assessment and support</vt:lpstr>
      <vt:lpstr>3.2: Local resources for assessment and support</vt:lpstr>
      <vt:lpstr>3.3: Using assessment in the development of teaching</vt:lpstr>
      <vt:lpstr>3.3: Using assessment in the development of teaching</vt:lpstr>
      <vt:lpstr>Presentación de PowerPoint</vt:lpstr>
    </vt:vector>
  </TitlesOfParts>
  <Manager>IncluSMe (antquesa)</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Deficiencies and Excellency in the Matematics Proficiency of Immigrant Students</dc:title>
  <dc:subject>Module 7 Presentation</dc:subject>
  <dc:creator>IncluSMe project (grant no. 2016-1-DE01-KA203-002910) 2016-2019, lead contributions: Säfström, A. I., Nyman, R. and Boesen, J., School for Education and Communication, Jönköping University.  </dc:creator>
  <cp:keywords/>
  <dc:description>Final Version</dc:description>
  <cp:lastModifiedBy>Shsk</cp:lastModifiedBy>
  <cp:revision>106</cp:revision>
  <dcterms:created xsi:type="dcterms:W3CDTF">2017-02-28T10:46:16Z</dcterms:created>
  <dcterms:modified xsi:type="dcterms:W3CDTF">2019-08-03T15:06:38Z</dcterms:modified>
  <cp:category/>
</cp:coreProperties>
</file>