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257" r:id="rId2"/>
    <p:sldId id="258" r:id="rId3"/>
    <p:sldId id="259" r:id="rId4"/>
    <p:sldId id="303" r:id="rId5"/>
    <p:sldId id="262" r:id="rId6"/>
    <p:sldId id="261" r:id="rId7"/>
    <p:sldId id="306" r:id="rId8"/>
    <p:sldId id="293" r:id="rId9"/>
    <p:sldId id="299" r:id="rId10"/>
    <p:sldId id="300" r:id="rId11"/>
    <p:sldId id="307" r:id="rId12"/>
    <p:sldId id="308" r:id="rId13"/>
    <p:sldId id="296" r:id="rId14"/>
    <p:sldId id="269" r:id="rId15"/>
    <p:sldId id="309" r:id="rId16"/>
    <p:sldId id="310" r:id="rId17"/>
    <p:sldId id="311" r:id="rId18"/>
    <p:sldId id="297" r:id="rId19"/>
    <p:sldId id="312" r:id="rId20"/>
    <p:sldId id="337" r:id="rId21"/>
    <p:sldId id="339" r:id="rId22"/>
    <p:sldId id="323" r:id="rId23"/>
    <p:sldId id="333" r:id="rId24"/>
    <p:sldId id="336" r:id="rId25"/>
    <p:sldId id="270" r:id="rId26"/>
    <p:sldId id="340" r:id="rId27"/>
    <p:sldId id="302" r:id="rId28"/>
    <p:sldId id="305" r:id="rId29"/>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p15:clr>
            <a:srgbClr val="A4A3A4"/>
          </p15:clr>
        </p15:guide>
        <p15:guide id="2" pos="288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B051"/>
    <a:srgbClr val="C1D260"/>
    <a:srgbClr val="CC023B"/>
    <a:srgbClr val="4C5F7E"/>
    <a:srgbClr val="3B4C6A"/>
    <a:srgbClr val="002369"/>
    <a:srgbClr val="001470"/>
    <a:srgbClr val="BE002D"/>
    <a:srgbClr val="B4CB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autoAdjust="0"/>
    <p:restoredTop sz="89144" autoAdjust="0"/>
  </p:normalViewPr>
  <p:slideViewPr>
    <p:cSldViewPr snapToGrid="0" snapToObjects="1" showGuides="1">
      <p:cViewPr varScale="1">
        <p:scale>
          <a:sx n="53" d="100"/>
          <a:sy n="53" d="100"/>
        </p:scale>
        <p:origin x="32" y="104"/>
      </p:cViewPr>
      <p:guideLst>
        <p:guide orient="horz" pos="2205"/>
        <p:guide pos="2886"/>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01" d="100"/>
          <a:sy n="101" d="100"/>
        </p:scale>
        <p:origin x="3928"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A012E3-6E8D-B74B-A314-4616D5A79846}" type="datetimeFigureOut">
              <a:rPr lang="de-DE" smtClean="0"/>
              <a:t>27.05.2024</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87FC96-1CB5-7641-9934-75B343D83954}" type="slidenum">
              <a:rPr lang="de-DE" smtClean="0"/>
              <a:t>‹Nr.›</a:t>
            </a:fld>
            <a:endParaRPr lang="de-DE"/>
          </a:p>
        </p:txBody>
      </p:sp>
    </p:spTree>
    <p:extLst>
      <p:ext uri="{BB962C8B-B14F-4D97-AF65-F5344CB8AC3E}">
        <p14:creationId xmlns:p14="http://schemas.microsoft.com/office/powerpoint/2010/main" val="42803924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F85981-0A6E-DC4F-9DC9-F24078E0FA09}" type="datetimeFigureOut">
              <a:rPr lang="de-DE" smtClean="0"/>
              <a:t>27.05.2024</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3ABD4E-16D0-5348-910F-B34FEBD0AA0B}" type="slidenum">
              <a:rPr lang="de-DE" smtClean="0"/>
              <a:t>‹Nr.›</a:t>
            </a:fld>
            <a:endParaRPr lang="de-DE"/>
          </a:p>
        </p:txBody>
      </p:sp>
    </p:spTree>
    <p:extLst>
      <p:ext uri="{BB962C8B-B14F-4D97-AF65-F5344CB8AC3E}">
        <p14:creationId xmlns:p14="http://schemas.microsoft.com/office/powerpoint/2010/main" val="39550470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https://www.hbo.com/movies/the-immortal-life-of-henrietta-lacks</a:t>
            </a:r>
          </a:p>
          <a:p>
            <a:endParaRPr lang="en-US" dirty="0"/>
          </a:p>
          <a:p>
            <a:r>
              <a:rPr lang="en-US" dirty="0"/>
              <a:t>DNA journey: https://www.youtube.com/watch?v=tyaEQEmt5ls  </a:t>
            </a:r>
          </a:p>
        </p:txBody>
      </p:sp>
      <p:sp>
        <p:nvSpPr>
          <p:cNvPr id="4" name="Slide Number Placeholder 3"/>
          <p:cNvSpPr>
            <a:spLocks noGrp="1"/>
          </p:cNvSpPr>
          <p:nvPr>
            <p:ph type="sldNum" sz="quarter" idx="10"/>
          </p:nvPr>
        </p:nvSpPr>
        <p:spPr/>
        <p:txBody>
          <a:bodyPr/>
          <a:lstStyle/>
          <a:p>
            <a:fld id="{053ABD4E-16D0-5348-910F-B34FEBD0AA0B}" type="slidenum">
              <a:rPr lang="de-DE" smtClean="0"/>
              <a:t>24</a:t>
            </a:fld>
            <a:endParaRPr lang="de-DE"/>
          </a:p>
        </p:txBody>
      </p:sp>
    </p:spTree>
    <p:extLst>
      <p:ext uri="{BB962C8B-B14F-4D97-AF65-F5344CB8AC3E}">
        <p14:creationId xmlns:p14="http://schemas.microsoft.com/office/powerpoint/2010/main" val="3262845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053ABD4E-16D0-5348-910F-B34FEBD0AA0B}" type="slidenum">
              <a:rPr lang="de-DE" smtClean="0"/>
              <a:t>28</a:t>
            </a:fld>
            <a:endParaRPr lang="de-DE" dirty="0"/>
          </a:p>
        </p:txBody>
      </p:sp>
    </p:spTree>
    <p:extLst>
      <p:ext uri="{BB962C8B-B14F-4D97-AF65-F5344CB8AC3E}">
        <p14:creationId xmlns:p14="http://schemas.microsoft.com/office/powerpoint/2010/main" val="460886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in Sections Title and Subtitle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5800" y="2130425"/>
            <a:ext cx="7772400" cy="1470025"/>
          </a:xfrm>
        </p:spPr>
        <p:txBody>
          <a:bodyPr>
            <a:normAutofit/>
          </a:bodyPr>
          <a:lstStyle>
            <a:lvl1pPr algn="ctr">
              <a:defRPr sz="3200" b="1">
                <a:solidFill>
                  <a:srgbClr val="4C5F7E"/>
                </a:solidFill>
              </a:defRPr>
            </a:lvl1pPr>
          </a:lstStyle>
          <a:p>
            <a:r>
              <a:rPr lang="en-AU" noProof="0" dirty="0"/>
              <a:t>MASTERTITELFORMAT BEARBEITEN</a:t>
            </a:r>
          </a:p>
        </p:txBody>
      </p:sp>
      <p:sp>
        <p:nvSpPr>
          <p:cNvPr id="5" name="Rechteck 10"/>
          <p:cNvSpPr/>
          <p:nvPr userDrawn="1"/>
        </p:nvSpPr>
        <p:spPr>
          <a:xfrm flipV="1">
            <a:off x="736600" y="3674746"/>
            <a:ext cx="7687080" cy="45719"/>
          </a:xfrm>
          <a:prstGeom prst="rect">
            <a:avLst/>
          </a:prstGeom>
          <a:solidFill>
            <a:srgbClr val="002369"/>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effectLst/>
            </a:endParaRPr>
          </a:p>
        </p:txBody>
      </p:sp>
      <p:sp>
        <p:nvSpPr>
          <p:cNvPr id="3" name="Untertitel 2"/>
          <p:cNvSpPr>
            <a:spLocks noGrp="1"/>
          </p:cNvSpPr>
          <p:nvPr>
            <p:ph type="subTitle" idx="1"/>
          </p:nvPr>
        </p:nvSpPr>
        <p:spPr>
          <a:xfrm>
            <a:off x="1371600" y="3886200"/>
            <a:ext cx="6400800" cy="1752600"/>
          </a:xfrm>
        </p:spPr>
        <p:txBody>
          <a:bodyPr>
            <a:normAutofit/>
          </a:bodyPr>
          <a:lstStyle>
            <a:lvl1pPr marL="0" indent="0" algn="ctr">
              <a:buNone/>
              <a:defRPr sz="2400" b="1">
                <a:solidFill>
                  <a:srgbClr val="A0B05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a:t>Master-</a:t>
            </a:r>
            <a:r>
              <a:rPr lang="en-AU" noProof="0" dirty="0" err="1"/>
              <a:t>Untertitelformat</a:t>
            </a:r>
            <a:r>
              <a:rPr lang="en-AU" noProof="0" dirty="0"/>
              <a:t> </a:t>
            </a:r>
            <a:r>
              <a:rPr lang="en-AU" noProof="0" dirty="0" err="1"/>
              <a:t>bearbeiten</a:t>
            </a:r>
            <a:endParaRPr lang="en-AU" noProof="0" dirty="0"/>
          </a:p>
        </p:txBody>
      </p:sp>
    </p:spTree>
    <p:extLst>
      <p:ext uri="{BB962C8B-B14F-4D97-AF65-F5344CB8AC3E}">
        <p14:creationId xmlns:p14="http://schemas.microsoft.com/office/powerpoint/2010/main" val="2286764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ections &amp; Text with lis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800006"/>
            <a:ext cx="8229600" cy="647794"/>
          </a:xfrm>
        </p:spPr>
        <p:txBody>
          <a:bodyPr>
            <a:normAutofit/>
          </a:bodyPr>
          <a:lstStyle>
            <a:lvl1pPr>
              <a:defRPr sz="2800" b="1" baseline="0">
                <a:solidFill>
                  <a:srgbClr val="4C5F7E"/>
                </a:solidFill>
                <a:latin typeface="Avenir Book" charset="0"/>
                <a:ea typeface="Avenir Book" charset="0"/>
                <a:cs typeface="Avenir Book" charset="0"/>
              </a:defRPr>
            </a:lvl1pPr>
          </a:lstStyle>
          <a:p>
            <a:r>
              <a:rPr lang="en-US" noProof="0" dirty="0"/>
              <a:t>Title Main Sections</a:t>
            </a:r>
          </a:p>
        </p:txBody>
      </p:sp>
      <p:sp>
        <p:nvSpPr>
          <p:cNvPr id="3" name="Inhaltsplatzhalter 2"/>
          <p:cNvSpPr>
            <a:spLocks noGrp="1"/>
          </p:cNvSpPr>
          <p:nvPr>
            <p:ph idx="1" hasCustomPrompt="1"/>
          </p:nvPr>
        </p:nvSpPr>
        <p:spPr/>
        <p:txBody>
          <a:bodyPr/>
          <a:lstStyle>
            <a:lvl1pPr>
              <a:defRPr>
                <a:latin typeface="Avenir Book" charset="0"/>
                <a:ea typeface="Avenir Book" charset="0"/>
                <a:cs typeface="Avenir Book" charset="0"/>
              </a:defRPr>
            </a:lvl1pPr>
            <a:lvl2pPr>
              <a:defRPr>
                <a:latin typeface="Avenir Book" charset="0"/>
                <a:ea typeface="Avenir Book" charset="0"/>
                <a:cs typeface="Avenir Book" charset="0"/>
              </a:defRPr>
            </a:lvl2pPr>
            <a:lvl3pPr>
              <a:defRPr>
                <a:latin typeface="Avenir Book" charset="0"/>
                <a:ea typeface="Avenir Book" charset="0"/>
                <a:cs typeface="Avenir Book" charset="0"/>
              </a:defRPr>
            </a:lvl3pPr>
            <a:lvl4pPr>
              <a:defRPr>
                <a:latin typeface="Avenir Book" charset="0"/>
                <a:ea typeface="Avenir Book" charset="0"/>
                <a:cs typeface="Avenir Book" charset="0"/>
              </a:defRPr>
            </a:lvl4pPr>
            <a:lvl5pPr>
              <a:defRPr>
                <a:latin typeface="Avenir Book" charset="0"/>
                <a:ea typeface="Avenir Book" charset="0"/>
                <a:cs typeface="Avenir Book" charset="0"/>
              </a:defRPr>
            </a:lvl5pPr>
          </a:lstStyle>
          <a:p>
            <a:pPr lvl="0"/>
            <a:r>
              <a:rPr lang="en-US" noProof="0" dirty="0" err="1"/>
              <a:t>Mastertextformat</a:t>
            </a:r>
            <a:r>
              <a:rPr lang="en-US" noProof="0" dirty="0"/>
              <a:t> </a:t>
            </a:r>
            <a:r>
              <a:rPr lang="en-US" noProof="0" dirty="0" err="1"/>
              <a:t>bearbeiten</a:t>
            </a:r>
            <a:r>
              <a:rPr lang="en-US" noProof="0" dirty="0"/>
              <a:t> with li</a:t>
            </a:r>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18" name="Marcador de pie de página 17"/>
          <p:cNvSpPr>
            <a:spLocks noGrp="1"/>
          </p:cNvSpPr>
          <p:nvPr>
            <p:ph type="ftr" sz="quarter" idx="10"/>
          </p:nvPr>
        </p:nvSpPr>
        <p:spPr/>
        <p:txBody>
          <a:bodyPr/>
          <a:lstStyle/>
          <a:p>
            <a:r>
              <a:rPr lang="es-ES">
                <a:solidFill>
                  <a:srgbClr val="CC023B"/>
                </a:solidFill>
              </a:rPr>
              <a:t>RELEVANCE OF LANGUAGE IN SCIENCE EDUCATION</a:t>
            </a:r>
            <a:endParaRPr lang="es-ES_tradnl" dirty="0">
              <a:solidFill>
                <a:srgbClr val="CC023B"/>
              </a:solidFill>
            </a:endParaRPr>
          </a:p>
        </p:txBody>
      </p:sp>
      <p:sp>
        <p:nvSpPr>
          <p:cNvPr id="19" name="Marcador de número de diapositiva 18"/>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dirty="0"/>
          </a:p>
        </p:txBody>
      </p:sp>
    </p:spTree>
    <p:extLst>
      <p:ext uri="{BB962C8B-B14F-4D97-AF65-F5344CB8AC3E}">
        <p14:creationId xmlns:p14="http://schemas.microsoft.com/office/powerpoint/2010/main" val="771383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ection and Text without lis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800006"/>
            <a:ext cx="8229600" cy="647794"/>
          </a:xfrm>
        </p:spPr>
        <p:txBody>
          <a:bodyPr>
            <a:normAutofit/>
          </a:bodyPr>
          <a:lstStyle>
            <a:lvl1pPr>
              <a:defRPr sz="2800" b="1" baseline="0">
                <a:solidFill>
                  <a:srgbClr val="4C5F7E"/>
                </a:solidFill>
                <a:latin typeface="Avenir Book" charset="0"/>
                <a:ea typeface="Avenir Book" charset="0"/>
                <a:cs typeface="Avenir Book" charset="0"/>
              </a:defRPr>
            </a:lvl1pPr>
          </a:lstStyle>
          <a:p>
            <a:r>
              <a:rPr lang="en-US" noProof="0" dirty="0"/>
              <a:t>Title Main Sections</a:t>
            </a:r>
          </a:p>
        </p:txBody>
      </p:sp>
      <p:sp>
        <p:nvSpPr>
          <p:cNvPr id="3" name="Inhaltsplatzhalter 2"/>
          <p:cNvSpPr>
            <a:spLocks noGrp="1"/>
          </p:cNvSpPr>
          <p:nvPr>
            <p:ph idx="1" hasCustomPrompt="1"/>
          </p:nvPr>
        </p:nvSpPr>
        <p:spPr/>
        <p:txBody>
          <a:bodyPr/>
          <a:lstStyle>
            <a:lvl1pPr marL="0" indent="0" algn="just">
              <a:buNone/>
              <a:defRPr>
                <a:latin typeface="Avenir Book" charset="0"/>
                <a:ea typeface="Avenir Book" charset="0"/>
                <a:cs typeface="Avenir Book" charset="0"/>
              </a:defRPr>
            </a:lvl1pPr>
            <a:lvl2pPr marL="457200" indent="0">
              <a:buNone/>
              <a:defRPr>
                <a:latin typeface="Avenir Book" charset="0"/>
                <a:ea typeface="Avenir Book" charset="0"/>
                <a:cs typeface="Avenir Book" charset="0"/>
              </a:defRPr>
            </a:lvl2pPr>
            <a:lvl3pPr marL="914400" indent="0">
              <a:buNone/>
              <a:defRPr>
                <a:latin typeface="Avenir Book" charset="0"/>
                <a:ea typeface="Avenir Book" charset="0"/>
                <a:cs typeface="Avenir Book" charset="0"/>
              </a:defRPr>
            </a:lvl3pPr>
            <a:lvl4pPr marL="1371600" indent="0">
              <a:buNone/>
              <a:defRPr>
                <a:latin typeface="Avenir Book" charset="0"/>
                <a:ea typeface="Avenir Book" charset="0"/>
                <a:cs typeface="Avenir Book" charset="0"/>
              </a:defRPr>
            </a:lvl4pPr>
            <a:lvl5pPr marL="1828800" indent="0">
              <a:buNone/>
              <a:defRPr>
                <a:latin typeface="Avenir Book" charset="0"/>
                <a:ea typeface="Avenir Book" charset="0"/>
                <a:cs typeface="Avenir Book" charset="0"/>
              </a:defRPr>
            </a:lvl5pPr>
          </a:lstStyle>
          <a:p>
            <a:pPr lvl="0"/>
            <a:r>
              <a:rPr lang="en-US" noProof="0" dirty="0" err="1"/>
              <a:t>Mastertextformat</a:t>
            </a:r>
            <a:r>
              <a:rPr lang="en-US" noProof="0" dirty="0"/>
              <a:t> </a:t>
            </a:r>
            <a:r>
              <a:rPr lang="en-US" noProof="0" dirty="0" err="1"/>
              <a:t>bearbeiten</a:t>
            </a:r>
            <a:endParaRPr lang="en-US" noProof="0" dirty="0"/>
          </a:p>
        </p:txBody>
      </p:sp>
      <p:sp>
        <p:nvSpPr>
          <p:cNvPr id="18" name="Marcador de pie de página 17"/>
          <p:cNvSpPr>
            <a:spLocks noGrp="1"/>
          </p:cNvSpPr>
          <p:nvPr>
            <p:ph type="ftr" sz="quarter" idx="10"/>
          </p:nvPr>
        </p:nvSpPr>
        <p:spPr/>
        <p:txBody>
          <a:bodyPr/>
          <a:lstStyle/>
          <a:p>
            <a:r>
              <a:rPr lang="es-ES">
                <a:solidFill>
                  <a:srgbClr val="CC023B"/>
                </a:solidFill>
              </a:rPr>
              <a:t>RELEVANCE OF LANGUAGE IN SCIENCE EDUCATION</a:t>
            </a:r>
            <a:endParaRPr lang="es-ES_tradnl" dirty="0">
              <a:solidFill>
                <a:srgbClr val="CC023B"/>
              </a:solidFill>
            </a:endParaRPr>
          </a:p>
        </p:txBody>
      </p:sp>
      <p:sp>
        <p:nvSpPr>
          <p:cNvPr id="19" name="Marcador de número de diapositiva 18"/>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dirty="0"/>
          </a:p>
        </p:txBody>
      </p:sp>
    </p:spTree>
    <p:extLst>
      <p:ext uri="{BB962C8B-B14F-4D97-AF65-F5344CB8AC3E}">
        <p14:creationId xmlns:p14="http://schemas.microsoft.com/office/powerpoint/2010/main" val="387748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ctivities/Examples &amp; Text with lis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800006"/>
            <a:ext cx="8229600" cy="647794"/>
          </a:xfrm>
        </p:spPr>
        <p:txBody>
          <a:bodyPr>
            <a:normAutofit/>
          </a:bodyPr>
          <a:lstStyle>
            <a:lvl1pPr algn="just">
              <a:defRPr sz="2800" b="1" baseline="0">
                <a:solidFill>
                  <a:srgbClr val="4C5F7E"/>
                </a:solidFill>
                <a:latin typeface="Avenir Book" charset="0"/>
                <a:ea typeface="Avenir Book" charset="0"/>
                <a:cs typeface="Avenir Book" charset="0"/>
              </a:defRPr>
            </a:lvl1pPr>
          </a:lstStyle>
          <a:p>
            <a:r>
              <a:rPr lang="en-US" noProof="0" dirty="0"/>
              <a:t>Activity/Example number: Title of  Activity/Example</a:t>
            </a:r>
          </a:p>
        </p:txBody>
      </p:sp>
      <p:sp>
        <p:nvSpPr>
          <p:cNvPr id="3" name="Inhaltsplatzhalter 2"/>
          <p:cNvSpPr>
            <a:spLocks noGrp="1"/>
          </p:cNvSpPr>
          <p:nvPr>
            <p:ph idx="1" hasCustomPrompt="1"/>
          </p:nvPr>
        </p:nvSpPr>
        <p:spPr>
          <a:xfrm>
            <a:off x="457200" y="1714505"/>
            <a:ext cx="8229600" cy="4357684"/>
          </a:xfrm>
        </p:spPr>
        <p:txBody>
          <a:bodyPr/>
          <a:lstStyle>
            <a:lvl1pPr>
              <a:defRPr>
                <a:latin typeface="Avenir Book" charset="0"/>
                <a:ea typeface="Avenir Book" charset="0"/>
                <a:cs typeface="Avenir Book" charset="0"/>
              </a:defRPr>
            </a:lvl1pPr>
            <a:lvl2pPr>
              <a:defRPr>
                <a:latin typeface="Avenir Book" charset="0"/>
                <a:ea typeface="Avenir Book" charset="0"/>
                <a:cs typeface="Avenir Book" charset="0"/>
              </a:defRPr>
            </a:lvl2pPr>
            <a:lvl3pPr>
              <a:defRPr>
                <a:latin typeface="Avenir Book" charset="0"/>
                <a:ea typeface="Avenir Book" charset="0"/>
                <a:cs typeface="Avenir Book" charset="0"/>
              </a:defRPr>
            </a:lvl3pPr>
            <a:lvl4pPr>
              <a:defRPr>
                <a:latin typeface="Avenir Book" charset="0"/>
                <a:ea typeface="Avenir Book" charset="0"/>
                <a:cs typeface="Avenir Book" charset="0"/>
              </a:defRPr>
            </a:lvl4pPr>
            <a:lvl5pPr>
              <a:defRPr>
                <a:latin typeface="Avenir Book" charset="0"/>
                <a:ea typeface="Avenir Book" charset="0"/>
                <a:cs typeface="Avenir Book" charset="0"/>
              </a:defRPr>
            </a:lvl5pPr>
          </a:lstStyle>
          <a:p>
            <a:pPr lvl="0"/>
            <a:r>
              <a:rPr lang="en-US" noProof="0" dirty="0" err="1"/>
              <a:t>Mastertextformat</a:t>
            </a:r>
            <a:r>
              <a:rPr lang="en-US" noProof="0" dirty="0"/>
              <a:t> </a:t>
            </a:r>
            <a:r>
              <a:rPr lang="en-US" noProof="0" dirty="0" err="1"/>
              <a:t>bearbeiten</a:t>
            </a:r>
            <a:r>
              <a:rPr lang="en-US" noProof="0" dirty="0"/>
              <a:t> with li</a:t>
            </a:r>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18" name="Marcador de pie de página 17"/>
          <p:cNvSpPr>
            <a:spLocks noGrp="1"/>
          </p:cNvSpPr>
          <p:nvPr>
            <p:ph type="ftr" sz="quarter" idx="10"/>
          </p:nvPr>
        </p:nvSpPr>
        <p:spPr/>
        <p:txBody>
          <a:bodyPr/>
          <a:lstStyle/>
          <a:p>
            <a:r>
              <a:rPr lang="es-ES">
                <a:solidFill>
                  <a:srgbClr val="CC023B"/>
                </a:solidFill>
              </a:rPr>
              <a:t>RELEVANCE OF LANGUAGE IN SCIENCE EDUCATION</a:t>
            </a:r>
            <a:endParaRPr lang="es-ES_tradnl" dirty="0">
              <a:solidFill>
                <a:srgbClr val="CC023B"/>
              </a:solidFill>
            </a:endParaRPr>
          </a:p>
        </p:txBody>
      </p:sp>
      <p:sp>
        <p:nvSpPr>
          <p:cNvPr id="19" name="Marcador de número de diapositiva 18"/>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dirty="0"/>
          </a:p>
        </p:txBody>
      </p:sp>
    </p:spTree>
    <p:extLst>
      <p:ext uri="{BB962C8B-B14F-4D97-AF65-F5344CB8AC3E}">
        <p14:creationId xmlns:p14="http://schemas.microsoft.com/office/powerpoint/2010/main" val="102843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800" b="1"/>
            </a:lvl1pPr>
          </a:lstStyle>
          <a:p>
            <a:r>
              <a:rPr lang="de-DE" dirty="0"/>
              <a:t>Mastertitelformat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Marcador de pie de página 10"/>
          <p:cNvSpPr>
            <a:spLocks noGrp="1"/>
          </p:cNvSpPr>
          <p:nvPr>
            <p:ph type="ftr" sz="quarter" idx="10"/>
          </p:nvPr>
        </p:nvSpPr>
        <p:spPr/>
        <p:txBody>
          <a:bodyPr/>
          <a:lstStyle/>
          <a:p>
            <a:r>
              <a:rPr lang="es-ES">
                <a:solidFill>
                  <a:srgbClr val="CC023B"/>
                </a:solidFill>
              </a:rPr>
              <a:t>RELEVANCE OF LANGUAGE IN SCIENCE EDUCATION</a:t>
            </a:r>
            <a:endParaRPr lang="es-ES_tradnl" dirty="0">
              <a:solidFill>
                <a:srgbClr val="CC023B"/>
              </a:solidFill>
            </a:endParaRPr>
          </a:p>
        </p:txBody>
      </p:sp>
      <p:sp>
        <p:nvSpPr>
          <p:cNvPr id="12" name="Marcador de número de diapositiva 11"/>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dirty="0"/>
          </a:p>
        </p:txBody>
      </p:sp>
    </p:spTree>
    <p:extLst>
      <p:ext uri="{BB962C8B-B14F-4D97-AF65-F5344CB8AC3E}">
        <p14:creationId xmlns:p14="http://schemas.microsoft.com/office/powerpoint/2010/main" val="1780107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800"/>
            </a:lvl1pPr>
          </a:lstStyle>
          <a:p>
            <a:r>
              <a:rPr lang="de-DE" dirty="0"/>
              <a:t>Mastertitelformat bearbeiten</a:t>
            </a:r>
          </a:p>
        </p:txBody>
      </p:sp>
      <p:sp>
        <p:nvSpPr>
          <p:cNvPr id="3" name="Textplatzhalt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p:cNvSpPr>
            <a:spLocks noGrp="1"/>
          </p:cNvSpPr>
          <p:nvPr>
            <p:ph sz="half" idx="2"/>
          </p:nvPr>
        </p:nvSpPr>
        <p:spPr>
          <a:xfrm>
            <a:off x="457200" y="2174875"/>
            <a:ext cx="4040188" cy="38544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p:cNvSpPr>
            <a:spLocks noGrp="1"/>
          </p:cNvSpPr>
          <p:nvPr>
            <p:ph sz="quarter" idx="4"/>
          </p:nvPr>
        </p:nvSpPr>
        <p:spPr>
          <a:xfrm>
            <a:off x="4645025" y="2174875"/>
            <a:ext cx="4041775" cy="38544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Marcador de pie de página 11"/>
          <p:cNvSpPr>
            <a:spLocks noGrp="1"/>
          </p:cNvSpPr>
          <p:nvPr>
            <p:ph type="ftr" sz="quarter" idx="10"/>
          </p:nvPr>
        </p:nvSpPr>
        <p:spPr/>
        <p:txBody>
          <a:bodyPr/>
          <a:lstStyle/>
          <a:p>
            <a:r>
              <a:rPr lang="es-ES">
                <a:solidFill>
                  <a:srgbClr val="CC023B"/>
                </a:solidFill>
              </a:rPr>
              <a:t>RELEVANCE OF LANGUAGE IN SCIENCE EDUCATION</a:t>
            </a:r>
            <a:endParaRPr lang="es-ES_tradnl" dirty="0">
              <a:solidFill>
                <a:srgbClr val="CC023B"/>
              </a:solidFill>
            </a:endParaRPr>
          </a:p>
        </p:txBody>
      </p:sp>
      <p:sp>
        <p:nvSpPr>
          <p:cNvPr id="13" name="Marcador de número de diapositiva 12"/>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dirty="0"/>
          </a:p>
        </p:txBody>
      </p:sp>
    </p:spTree>
    <p:extLst>
      <p:ext uri="{BB962C8B-B14F-4D97-AF65-F5344CB8AC3E}">
        <p14:creationId xmlns:p14="http://schemas.microsoft.com/office/powerpoint/2010/main" val="2339228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751438"/>
            <a:ext cx="3008313" cy="1162050"/>
          </a:xfrm>
        </p:spPr>
        <p:txBody>
          <a:bodyPr anchor="b">
            <a:normAutofit/>
          </a:bodyPr>
          <a:lstStyle>
            <a:lvl1pPr algn="l">
              <a:defRPr sz="1600" b="1"/>
            </a:lvl1pPr>
          </a:lstStyle>
          <a:p>
            <a:r>
              <a:rPr lang="de-DE" dirty="0"/>
              <a:t>Mastertitelformat bearbeiten</a:t>
            </a:r>
          </a:p>
        </p:txBody>
      </p:sp>
      <p:sp>
        <p:nvSpPr>
          <p:cNvPr id="3" name="Inhaltsplatzhalter 2"/>
          <p:cNvSpPr>
            <a:spLocks noGrp="1"/>
          </p:cNvSpPr>
          <p:nvPr>
            <p:ph idx="1"/>
          </p:nvPr>
        </p:nvSpPr>
        <p:spPr>
          <a:xfrm>
            <a:off x="3575050" y="751438"/>
            <a:ext cx="5111750" cy="5374725"/>
          </a:xfrm>
        </p:spPr>
        <p:txBody>
          <a:bodyPr/>
          <a:lstStyle>
            <a:lvl1pPr>
              <a:defRPr sz="28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half" idx="2"/>
          </p:nvPr>
        </p:nvSpPr>
        <p:spPr>
          <a:xfrm>
            <a:off x="457200" y="2018923"/>
            <a:ext cx="3008313" cy="410724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Mastertextformat bearbeiten</a:t>
            </a:r>
          </a:p>
        </p:txBody>
      </p:sp>
      <p:sp>
        <p:nvSpPr>
          <p:cNvPr id="10" name="Marcador de pie de página 9"/>
          <p:cNvSpPr>
            <a:spLocks noGrp="1"/>
          </p:cNvSpPr>
          <p:nvPr>
            <p:ph type="ftr" sz="quarter" idx="10"/>
          </p:nvPr>
        </p:nvSpPr>
        <p:spPr/>
        <p:txBody>
          <a:bodyPr/>
          <a:lstStyle/>
          <a:p>
            <a:r>
              <a:rPr lang="es-ES">
                <a:solidFill>
                  <a:srgbClr val="CC023B"/>
                </a:solidFill>
              </a:rPr>
              <a:t>RELEVANCE OF LANGUAGE IN SCIENCE EDUCATION</a:t>
            </a:r>
            <a:endParaRPr lang="es-ES_tradnl" dirty="0">
              <a:solidFill>
                <a:srgbClr val="CC023B"/>
              </a:solidFill>
            </a:endParaRPr>
          </a:p>
        </p:txBody>
      </p:sp>
      <p:sp>
        <p:nvSpPr>
          <p:cNvPr id="11" name="Marcador de número de diapositiva 10"/>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dirty="0"/>
          </a:p>
        </p:txBody>
      </p:sp>
    </p:spTree>
    <p:extLst>
      <p:ext uri="{BB962C8B-B14F-4D97-AF65-F5344CB8AC3E}">
        <p14:creationId xmlns:p14="http://schemas.microsoft.com/office/powerpoint/2010/main" val="2794812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dirty="0"/>
              <a:t>Mastertitelformat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4524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0" name="Marcador de pie de página 9"/>
          <p:cNvSpPr>
            <a:spLocks noGrp="1"/>
          </p:cNvSpPr>
          <p:nvPr>
            <p:ph type="ftr" sz="quarter" idx="10"/>
          </p:nvPr>
        </p:nvSpPr>
        <p:spPr/>
        <p:txBody>
          <a:bodyPr/>
          <a:lstStyle/>
          <a:p>
            <a:r>
              <a:rPr lang="es-ES">
                <a:solidFill>
                  <a:srgbClr val="CC023B"/>
                </a:solidFill>
              </a:rPr>
              <a:t>RELEVANCE OF LANGUAGE IN SCIENCE EDUCATION</a:t>
            </a:r>
            <a:endParaRPr lang="es-ES_tradnl" dirty="0">
              <a:solidFill>
                <a:srgbClr val="CC023B"/>
              </a:solidFill>
            </a:endParaRPr>
          </a:p>
        </p:txBody>
      </p:sp>
      <p:sp>
        <p:nvSpPr>
          <p:cNvPr id="11" name="Marcador de número de diapositiva 10"/>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dirty="0"/>
          </a:p>
        </p:txBody>
      </p:sp>
    </p:spTree>
    <p:extLst>
      <p:ext uri="{BB962C8B-B14F-4D97-AF65-F5344CB8AC3E}">
        <p14:creationId xmlns:p14="http://schemas.microsoft.com/office/powerpoint/2010/main" val="2843551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 6" descr="ICSE_fond.jpg"/>
          <p:cNvPicPr>
            <a:picLocks noChangeAspect="1"/>
          </p:cNvPicPr>
          <p:nvPr userDrawn="1"/>
        </p:nvPicPr>
        <p:blipFill rotWithShape="1">
          <a:blip r:embed="rId10">
            <a:alphaModFix amt="39000"/>
            <a:extLst>
              <a:ext uri="{28A0092B-C50C-407E-A947-70E740481C1C}">
                <a14:useLocalDpi xmlns:a14="http://schemas.microsoft.com/office/drawing/2010/main" val="0"/>
              </a:ext>
            </a:extLst>
          </a:blip>
          <a:srcRect l="9878" b="10531"/>
          <a:stretch/>
        </p:blipFill>
        <p:spPr>
          <a:xfrm>
            <a:off x="-1" y="1417638"/>
            <a:ext cx="5140767" cy="5440362"/>
          </a:xfrm>
          <a:prstGeom prst="rect">
            <a:avLst/>
          </a:prstGeom>
        </p:spPr>
      </p:pic>
      <p:sp>
        <p:nvSpPr>
          <p:cNvPr id="2" name="Titelplatzhalter 1"/>
          <p:cNvSpPr>
            <a:spLocks noGrp="1"/>
          </p:cNvSpPr>
          <p:nvPr>
            <p:ph type="title"/>
          </p:nvPr>
        </p:nvSpPr>
        <p:spPr>
          <a:xfrm>
            <a:off x="457200" y="457200"/>
            <a:ext cx="8229600" cy="1143000"/>
          </a:xfrm>
          <a:prstGeom prst="rect">
            <a:avLst/>
          </a:prstGeom>
        </p:spPr>
        <p:txBody>
          <a:bodyPr vert="horz" lIns="91440" tIns="45720" rIns="91440" bIns="45720" rtlCol="0" anchor="ctr">
            <a:normAutofit/>
          </a:bodyPr>
          <a:lstStyle/>
          <a:p>
            <a:r>
              <a:rPr lang="en-US" noProof="0" dirty="0" err="1"/>
              <a:t>Mastertitelformat</a:t>
            </a:r>
            <a:r>
              <a:rPr lang="en-US" noProof="0" dirty="0"/>
              <a:t> </a:t>
            </a:r>
            <a:r>
              <a:rPr lang="en-US" noProof="0" dirty="0" err="1"/>
              <a:t>bearbeiten</a:t>
            </a:r>
            <a:endParaRPr lang="en-US" noProof="0"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noProof="0" dirty="0" err="1"/>
              <a:t>Mastertextformat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pic>
        <p:nvPicPr>
          <p:cNvPr id="8" name="Bild 7"/>
          <p:cNvPicPr>
            <a:picLocks noChangeAspect="1"/>
          </p:cNvPicPr>
          <p:nvPr userDrawn="1"/>
        </p:nvPicPr>
        <p:blipFill>
          <a:blip r:embed="rId11"/>
          <a:stretch>
            <a:fillRect/>
          </a:stretch>
        </p:blipFill>
        <p:spPr>
          <a:xfrm>
            <a:off x="7487771" y="6087873"/>
            <a:ext cx="1227604" cy="633602"/>
          </a:xfrm>
          <a:prstGeom prst="rect">
            <a:avLst/>
          </a:prstGeom>
        </p:spPr>
      </p:pic>
      <p:sp>
        <p:nvSpPr>
          <p:cNvPr id="9" name="Rechteck 8"/>
          <p:cNvSpPr/>
          <p:nvPr userDrawn="1"/>
        </p:nvSpPr>
        <p:spPr>
          <a:xfrm>
            <a:off x="454466" y="6675756"/>
            <a:ext cx="5040000" cy="45719"/>
          </a:xfrm>
          <a:prstGeom prst="rect">
            <a:avLst/>
          </a:prstGeom>
          <a:solidFill>
            <a:srgbClr val="B4CB4D"/>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effectLst/>
            </a:endParaRPr>
          </a:p>
        </p:txBody>
      </p:sp>
      <p:sp>
        <p:nvSpPr>
          <p:cNvPr id="11" name="Rechteck 10"/>
          <p:cNvSpPr/>
          <p:nvPr userDrawn="1"/>
        </p:nvSpPr>
        <p:spPr>
          <a:xfrm>
            <a:off x="5526000" y="6675756"/>
            <a:ext cx="1908000" cy="45719"/>
          </a:xfrm>
          <a:prstGeom prst="rect">
            <a:avLst/>
          </a:prstGeom>
          <a:solidFill>
            <a:srgbClr val="002369"/>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effectLst/>
            </a:endParaRPr>
          </a:p>
        </p:txBody>
      </p:sp>
      <p:pic>
        <p:nvPicPr>
          <p:cNvPr id="13" name="Picture 3"/>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454466" y="6100572"/>
            <a:ext cx="1329884" cy="504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Marcador de número de diapositiva 22"/>
          <p:cNvSpPr>
            <a:spLocks noGrp="1"/>
          </p:cNvSpPr>
          <p:nvPr>
            <p:ph type="sldNum" sz="quarter" idx="4"/>
          </p:nvPr>
        </p:nvSpPr>
        <p:spPr>
          <a:xfrm>
            <a:off x="8104785" y="55317"/>
            <a:ext cx="588616" cy="365125"/>
          </a:xfrm>
          <a:prstGeom prst="rect">
            <a:avLst/>
          </a:prstGeom>
        </p:spPr>
        <p:txBody>
          <a:bodyPr vert="horz" lIns="91440" tIns="45720" rIns="91440" bIns="45720" rtlCol="0" anchor="ctr"/>
          <a:lstStyle>
            <a:lvl1pPr algn="r">
              <a:defRPr sz="800" b="1">
                <a:solidFill>
                  <a:srgbClr val="4C5F7E"/>
                </a:solidFill>
                <a:latin typeface="Avenir Book" charset="0"/>
                <a:ea typeface="Avenir Book" charset="0"/>
                <a:cs typeface="Avenir Book" charset="0"/>
              </a:defRPr>
            </a:lvl1pPr>
          </a:lstStyle>
          <a:p>
            <a:r>
              <a:rPr lang="es-ES_tradnl" sz="1200" dirty="0"/>
              <a:t>|  </a:t>
            </a:r>
            <a:fld id="{9DD0088F-7E4A-9C4B-9ED2-72FAF1293163}" type="slidenum">
              <a:rPr lang="es-ES_tradnl" smtClean="0"/>
              <a:pPr/>
              <a:t>‹Nr.›</a:t>
            </a:fld>
            <a:endParaRPr lang="es-ES_tradnl" dirty="0"/>
          </a:p>
        </p:txBody>
      </p:sp>
      <p:sp>
        <p:nvSpPr>
          <p:cNvPr id="24" name="Marcador de pie de página 23"/>
          <p:cNvSpPr>
            <a:spLocks noGrp="1"/>
          </p:cNvSpPr>
          <p:nvPr>
            <p:ph type="ftr" sz="quarter" idx="3"/>
          </p:nvPr>
        </p:nvSpPr>
        <p:spPr>
          <a:xfrm>
            <a:off x="5772150" y="55318"/>
            <a:ext cx="2647951" cy="365125"/>
          </a:xfrm>
          <a:prstGeom prst="rect">
            <a:avLst/>
          </a:prstGeom>
        </p:spPr>
        <p:txBody>
          <a:bodyPr vert="horz" lIns="91440" tIns="45720" rIns="91440" bIns="45720" rtlCol="0" anchor="ctr"/>
          <a:lstStyle>
            <a:lvl1pPr algn="ctr">
              <a:defRPr sz="800" b="1">
                <a:solidFill>
                  <a:schemeClr val="tx1">
                    <a:tint val="75000"/>
                  </a:schemeClr>
                </a:solidFill>
                <a:latin typeface="Avenir Book" charset="0"/>
                <a:ea typeface="Avenir Book" charset="0"/>
                <a:cs typeface="Avenir Book" charset="0"/>
              </a:defRPr>
            </a:lvl1pPr>
          </a:lstStyle>
          <a:p>
            <a:r>
              <a:rPr lang="es-ES">
                <a:solidFill>
                  <a:srgbClr val="CC023B"/>
                </a:solidFill>
              </a:rPr>
              <a:t>RELEVANCE OF LANGUAGE IN SCIENCE EDUCATION</a:t>
            </a:r>
            <a:endParaRPr lang="es-ES_tradnl" dirty="0">
              <a:solidFill>
                <a:srgbClr val="CC023B"/>
              </a:solidFill>
            </a:endParaRPr>
          </a:p>
        </p:txBody>
      </p:sp>
      <p:pic>
        <p:nvPicPr>
          <p:cNvPr id="29" name="Bild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564100" y="6374367"/>
            <a:ext cx="1807900" cy="193903"/>
          </a:xfrm>
          <a:prstGeom prst="rect">
            <a:avLst/>
          </a:prstGeom>
        </p:spPr>
      </p:pic>
      <p:pic>
        <p:nvPicPr>
          <p:cNvPr id="12" name="Bild 5" descr="eu_flag_co_funded_pos_[rgb]_left.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712556" y="6400800"/>
            <a:ext cx="781909" cy="180341"/>
          </a:xfrm>
          <a:prstGeom prst="rect">
            <a:avLst/>
          </a:prstGeom>
        </p:spPr>
      </p:pic>
    </p:spTree>
    <p:extLst>
      <p:ext uri="{BB962C8B-B14F-4D97-AF65-F5344CB8AC3E}">
        <p14:creationId xmlns:p14="http://schemas.microsoft.com/office/powerpoint/2010/main" val="2861651542"/>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61" r:id="rId4"/>
    <p:sldLayoutId id="2147483652" r:id="rId5"/>
    <p:sldLayoutId id="2147483653" r:id="rId6"/>
    <p:sldLayoutId id="2147483656" r:id="rId7"/>
    <p:sldLayoutId id="2147483657" r:id="rId8"/>
  </p:sldLayoutIdLst>
  <p:hf hdr="0" dt="0"/>
  <p:txStyles>
    <p:titleStyle>
      <a:lvl1pPr algn="l" defTabSz="457200" rtl="0" eaLnBrk="1" latinLnBrk="0" hangingPunct="1">
        <a:spcBef>
          <a:spcPct val="0"/>
        </a:spcBef>
        <a:buNone/>
        <a:defRPr sz="3200" b="1" kern="1200">
          <a:solidFill>
            <a:srgbClr val="4C5F7E"/>
          </a:solidFill>
          <a:latin typeface="Avenir Book" charset="0"/>
          <a:ea typeface="Avenir Book" charset="0"/>
          <a:cs typeface="Avenir Book" charset="0"/>
        </a:defRPr>
      </a:lvl1pPr>
    </p:titleStyle>
    <p:bodyStyle>
      <a:lvl1pPr marL="342900" indent="-342900" algn="l" defTabSz="457200" rtl="0" eaLnBrk="1" latinLnBrk="0" hangingPunct="1">
        <a:spcBef>
          <a:spcPct val="20000"/>
        </a:spcBef>
        <a:buClr>
          <a:srgbClr val="BE002D"/>
        </a:buClr>
        <a:buFont typeface="Arial"/>
        <a:buChar char="•"/>
        <a:defRPr sz="2800" kern="1200">
          <a:solidFill>
            <a:schemeClr val="tx1"/>
          </a:solidFill>
          <a:latin typeface="Avenir Book" charset="0"/>
          <a:ea typeface="Avenir Book" charset="0"/>
          <a:cs typeface="Avenir Book" charset="0"/>
        </a:defRPr>
      </a:lvl1pPr>
      <a:lvl2pPr marL="742950" indent="-285750" algn="l" defTabSz="457200" rtl="0" eaLnBrk="1" latinLnBrk="0" hangingPunct="1">
        <a:spcBef>
          <a:spcPct val="20000"/>
        </a:spcBef>
        <a:buClr>
          <a:srgbClr val="B4CB4D"/>
        </a:buClr>
        <a:buFont typeface="Arial"/>
        <a:buChar char="•"/>
        <a:defRPr sz="2400" kern="1200">
          <a:solidFill>
            <a:schemeClr val="tx1"/>
          </a:solidFill>
          <a:latin typeface="Avenir Book" charset="0"/>
          <a:ea typeface="Avenir Book" charset="0"/>
          <a:cs typeface="Avenir Book" charset="0"/>
        </a:defRPr>
      </a:lvl2pPr>
      <a:lvl3pPr marL="1143000" indent="-228600" algn="l" defTabSz="457200" rtl="0" eaLnBrk="1" latinLnBrk="0" hangingPunct="1">
        <a:spcBef>
          <a:spcPct val="20000"/>
        </a:spcBef>
        <a:buClr>
          <a:srgbClr val="001470"/>
        </a:buClr>
        <a:buFont typeface="Arial"/>
        <a:buChar char="•"/>
        <a:defRPr sz="2000" kern="1200">
          <a:solidFill>
            <a:schemeClr val="tx1"/>
          </a:solidFill>
          <a:latin typeface="Avenir Book" charset="0"/>
          <a:ea typeface="Avenir Book" charset="0"/>
          <a:cs typeface="Avenir Book" charset="0"/>
        </a:defRPr>
      </a:lvl3pPr>
      <a:lvl4pPr marL="1600200" indent="-228600" algn="l" defTabSz="457200" rtl="0" eaLnBrk="1" latinLnBrk="0" hangingPunct="1">
        <a:spcBef>
          <a:spcPct val="20000"/>
        </a:spcBef>
        <a:buSzPct val="75000"/>
        <a:buFont typeface="Wingdings" charset="2"/>
        <a:buChar char="§"/>
        <a:defRPr sz="2000" kern="1200">
          <a:solidFill>
            <a:schemeClr val="tx1"/>
          </a:solidFill>
          <a:latin typeface="Avenir Book" charset="0"/>
          <a:ea typeface="Avenir Book" charset="0"/>
          <a:cs typeface="Avenir Book" charset="0"/>
        </a:defRPr>
      </a:lvl4pPr>
      <a:lvl5pPr marL="2057400" indent="-228600" algn="l" defTabSz="457200" rtl="0" eaLnBrk="1" latinLnBrk="0" hangingPunct="1">
        <a:spcBef>
          <a:spcPct val="20000"/>
        </a:spcBef>
        <a:buSzPct val="80000"/>
        <a:buFont typeface="Lucida Grande"/>
        <a:buChar char="-"/>
        <a:defRPr sz="2000" kern="1200">
          <a:solidFill>
            <a:schemeClr val="tx1"/>
          </a:solidFill>
          <a:latin typeface="Avenir Book" charset="0"/>
          <a:ea typeface="Avenir Book" charset="0"/>
          <a:cs typeface="Avenir Book"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teachsecondary.com/comment/view/lesson-plan-ks4-science-the-physics-of-sound"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mariaevagorou.com/documents.html"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teachsecondary.com/comment/view/lesson-plan-ks4-science-the-physics-of-sound"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d.ted.com/lessons/the-immortal-cells-of-henrietta-lacks-robin-bulleri"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sites.nationalacademies.org/cs/groups/dbassesite/documents/webpage/dbasse_072646.pdf" TargetMode="External"/><Relationship Id="rId5" Type="http://schemas.openxmlformats.org/officeDocument/2006/relationships/hyperlink" Target="https://www.hbo.com/movies/the-immortal-life-of-henrietta-lacks" TargetMode="External"/><Relationship Id="rId4" Type="http://schemas.openxmlformats.org/officeDocument/2006/relationships/hyperlink" Target="https://www.hopkinsmedicine.org/henriettalacks/index.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hopkinsmedicine.org/henriettalacks/index.html" TargetMode="External"/><Relationship Id="rId2" Type="http://schemas.openxmlformats.org/officeDocument/2006/relationships/hyperlink" Target="https://ed.ted.com/lessons/the-immortal-cells-of-henrietta-lacks-robin-bulleri"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ites.nationalacademies.org/cs/groups/dbassesite/documents/webpage/dbasse_072646.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eaLnBrk="1" fontAlgn="auto" hangingPunct="1">
              <a:spcAft>
                <a:spcPts val="0"/>
              </a:spcAft>
              <a:defRPr/>
            </a:pPr>
            <a:r>
              <a:rPr lang="en-GB" sz="3400" cap="all" dirty="0">
                <a:latin typeface="Avenir Book"/>
              </a:rPr>
              <a:t>Relevance of language in science education</a:t>
            </a:r>
            <a:endParaRPr lang="en-US" sz="3400" cap="all" dirty="0">
              <a:latin typeface="Avenir Book"/>
            </a:endParaRPr>
          </a:p>
        </p:txBody>
      </p:sp>
      <p:sp>
        <p:nvSpPr>
          <p:cNvPr id="3" name="Untertitel 2"/>
          <p:cNvSpPr>
            <a:spLocks noGrp="1"/>
          </p:cNvSpPr>
          <p:nvPr>
            <p:ph type="subTitle" idx="1"/>
          </p:nvPr>
        </p:nvSpPr>
        <p:spPr>
          <a:xfrm>
            <a:off x="684212" y="3794449"/>
            <a:ext cx="7773988" cy="1752600"/>
          </a:xfrm>
        </p:spPr>
        <p:txBody>
          <a:bodyPr rtlCol="0">
            <a:normAutofit/>
          </a:bodyPr>
          <a:lstStyle/>
          <a:p>
            <a:pPr eaLnBrk="1" fontAlgn="auto" hangingPunct="1">
              <a:spcAft>
                <a:spcPts val="0"/>
              </a:spcAft>
              <a:defRPr/>
            </a:pPr>
            <a:r>
              <a:rPr lang="en-GB" i="1" dirty="0">
                <a:latin typeface="Avenir Book"/>
              </a:rPr>
              <a:t>Initial teacher education of prospective mathematics and science teachers</a:t>
            </a:r>
            <a:r>
              <a:rPr lang="de-DE" i="1" dirty="0">
                <a:latin typeface="Avenir Book"/>
              </a:rPr>
              <a:t> </a:t>
            </a:r>
          </a:p>
        </p:txBody>
      </p:sp>
    </p:spTree>
    <p:extLst>
      <p:ext uri="{BB962C8B-B14F-4D97-AF65-F5344CB8AC3E}">
        <p14:creationId xmlns:p14="http://schemas.microsoft.com/office/powerpoint/2010/main" val="2293685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latin typeface="Avenir Book"/>
              </a:rPr>
              <a:t>The </a:t>
            </a:r>
            <a:r>
              <a:rPr lang="de-DE" dirty="0" err="1">
                <a:latin typeface="Avenir Book"/>
              </a:rPr>
              <a:t>role</a:t>
            </a:r>
            <a:r>
              <a:rPr lang="de-DE" dirty="0">
                <a:latin typeface="Avenir Book"/>
              </a:rPr>
              <a:t> of </a:t>
            </a:r>
            <a:r>
              <a:rPr lang="de-DE" dirty="0" err="1">
                <a:latin typeface="Avenir Book"/>
              </a:rPr>
              <a:t>language</a:t>
            </a:r>
            <a:r>
              <a:rPr lang="de-DE" dirty="0">
                <a:latin typeface="Avenir Book"/>
              </a:rPr>
              <a:t> in </a:t>
            </a:r>
            <a:r>
              <a:rPr lang="de-DE" dirty="0" err="1">
                <a:latin typeface="Avenir Book"/>
              </a:rPr>
              <a:t>science</a:t>
            </a:r>
            <a:endParaRPr lang="de-DE" dirty="0">
              <a:latin typeface="Avenir Book"/>
            </a:endParaRPr>
          </a:p>
        </p:txBody>
      </p:sp>
      <p:sp>
        <p:nvSpPr>
          <p:cNvPr id="3" name="Inhaltsplatzhalter 2"/>
          <p:cNvSpPr>
            <a:spLocks noGrp="1"/>
          </p:cNvSpPr>
          <p:nvPr>
            <p:ph idx="1"/>
          </p:nvPr>
        </p:nvSpPr>
        <p:spPr/>
        <p:txBody>
          <a:bodyPr>
            <a:normAutofit/>
          </a:bodyPr>
          <a:lstStyle/>
          <a:p>
            <a:r>
              <a:rPr lang="en-US" sz="2000" dirty="0"/>
              <a:t>Language is central in everyday life since it is one of the tools for understanding the world around us, communicating with peers, expressing ideas and developing knowledge.</a:t>
            </a:r>
          </a:p>
          <a:p>
            <a:endParaRPr lang="en-US" sz="2000" dirty="0"/>
          </a:p>
          <a:p>
            <a:r>
              <a:rPr lang="en-US" sz="2000" dirty="0"/>
              <a:t>Education involves learning some special ways of using language.</a:t>
            </a:r>
          </a:p>
          <a:p>
            <a:endParaRPr lang="en-US" sz="2000" dirty="0"/>
          </a:p>
          <a:p>
            <a:r>
              <a:rPr lang="en-US" sz="2000" dirty="0"/>
              <a:t>Hence, language can be considered as the principal means of communication in the class, and the cultural tool to share our experiences with other students and teachers (</a:t>
            </a:r>
            <a:r>
              <a:rPr lang="en-US" sz="2000" dirty="0" err="1"/>
              <a:t>Evagorou</a:t>
            </a:r>
            <a:r>
              <a:rPr lang="en-US" sz="2000" dirty="0"/>
              <a:t> &amp; Osborne, 2010). . </a:t>
            </a:r>
          </a:p>
        </p:txBody>
      </p:sp>
      <p:sp>
        <p:nvSpPr>
          <p:cNvPr id="5" name="Rechteck 4"/>
          <p:cNvSpPr/>
          <p:nvPr/>
        </p:nvSpPr>
        <p:spPr>
          <a:xfrm>
            <a:off x="676874" y="5169362"/>
            <a:ext cx="8136904" cy="1477328"/>
          </a:xfrm>
          <a:prstGeom prst="rect">
            <a:avLst/>
          </a:prstGeom>
        </p:spPr>
        <p:txBody>
          <a:bodyPr wrap="square">
            <a:spAutoFit/>
          </a:bodyPr>
          <a:lstStyle/>
          <a:p>
            <a:r>
              <a:rPr lang="en-US" dirty="0" err="1">
                <a:latin typeface="Avenir Roman" panose="02000503020000020003" pitchFamily="2" charset="0"/>
              </a:rPr>
              <a:t>Evagorou</a:t>
            </a:r>
            <a:r>
              <a:rPr lang="en-US" dirty="0">
                <a:latin typeface="Avenir Roman" panose="02000503020000020003" pitchFamily="2" charset="0"/>
              </a:rPr>
              <a:t>, M. &amp; Osborne, J. (2010). The role of language in the learning and teaching of science (pp. 135-157). </a:t>
            </a:r>
            <a:r>
              <a:rPr lang="en-US" i="1" dirty="0">
                <a:latin typeface="Avenir Roman" panose="02000503020000020003" pitchFamily="2" charset="0"/>
              </a:rPr>
              <a:t>In J. Osborne and J. Dillon (</a:t>
            </a:r>
            <a:r>
              <a:rPr lang="en-US" i="1" dirty="0" err="1">
                <a:latin typeface="Avenir Roman" panose="02000503020000020003" pitchFamily="2" charset="0"/>
              </a:rPr>
              <a:t>eds</a:t>
            </a:r>
            <a:r>
              <a:rPr lang="en-US" i="1" dirty="0">
                <a:latin typeface="Avenir Roman" panose="02000503020000020003" pitchFamily="2" charset="0"/>
              </a:rPr>
              <a:t>), Good Practice in Science Teaching</a:t>
            </a:r>
            <a:r>
              <a:rPr lang="en-US" dirty="0">
                <a:latin typeface="Avenir Roman" panose="02000503020000020003" pitchFamily="2" charset="0"/>
              </a:rPr>
              <a:t>, 2nd edition. McGraw Hill. </a:t>
            </a:r>
          </a:p>
          <a:p>
            <a:pPr marL="0" indent="0">
              <a:buNone/>
            </a:pPr>
            <a:endParaRPr lang="en-US" i="1" dirty="0">
              <a:latin typeface="Avenir Book"/>
            </a:endParaRPr>
          </a:p>
          <a:p>
            <a:pPr marL="0" indent="0">
              <a:buNone/>
            </a:pPr>
            <a:endParaRPr lang="de-DE" dirty="0">
              <a:latin typeface="Avenir Book"/>
            </a:endParaRPr>
          </a:p>
        </p:txBody>
      </p:sp>
      <p:sp>
        <p:nvSpPr>
          <p:cNvPr id="6" name="Foliennummernplatzhalter 5"/>
          <p:cNvSpPr>
            <a:spLocks noGrp="1"/>
          </p:cNvSpPr>
          <p:nvPr>
            <p:ph type="sldNum" sz="quarter" idx="11"/>
          </p:nvPr>
        </p:nvSpPr>
        <p:spPr/>
        <p:txBody>
          <a:bodyPr/>
          <a:lstStyle/>
          <a:p>
            <a:r>
              <a:rPr lang="es-ES_tradnl" sz="1200"/>
              <a:t>|  </a:t>
            </a:r>
            <a:fld id="{9DD0088F-7E4A-9C4B-9ED2-72FAF1293163}" type="slidenum">
              <a:rPr lang="es-ES_tradnl" smtClean="0"/>
              <a:pPr/>
              <a:t>10</a:t>
            </a:fld>
            <a:endParaRPr lang="es-ES_tradnl" dirty="0"/>
          </a:p>
        </p:txBody>
      </p:sp>
      <p:sp>
        <p:nvSpPr>
          <p:cNvPr id="7" name="Fußzeilenplatzhalter 6"/>
          <p:cNvSpPr>
            <a:spLocks noGrp="1"/>
          </p:cNvSpPr>
          <p:nvPr>
            <p:ph type="ftr" sz="quarter" idx="10"/>
          </p:nvPr>
        </p:nvSpPr>
        <p:spPr/>
        <p:txBody>
          <a:bodyPr/>
          <a:lstStyle/>
          <a:p>
            <a:r>
              <a:rPr lang="es-ES">
                <a:solidFill>
                  <a:srgbClr val="CC023B"/>
                </a:solidFill>
              </a:rPr>
              <a:t>RELEVANCE OF LANGUAGE IN SCIENCE EDUCATION</a:t>
            </a:r>
            <a:endParaRPr lang="es-ES_tradnl" dirty="0">
              <a:solidFill>
                <a:srgbClr val="CC023B"/>
              </a:solidFill>
            </a:endParaRPr>
          </a:p>
        </p:txBody>
      </p:sp>
    </p:spTree>
    <p:extLst>
      <p:ext uri="{BB962C8B-B14F-4D97-AF65-F5344CB8AC3E}">
        <p14:creationId xmlns:p14="http://schemas.microsoft.com/office/powerpoint/2010/main" val="427001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err="1">
                <a:latin typeface="Avenir Book"/>
              </a:rPr>
              <a:t>Activity</a:t>
            </a:r>
            <a:r>
              <a:rPr lang="de-DE" dirty="0">
                <a:latin typeface="Avenir Book"/>
              </a:rPr>
              <a:t> 2.1: The </a:t>
            </a:r>
            <a:r>
              <a:rPr lang="de-DE" dirty="0" err="1">
                <a:latin typeface="Avenir Book"/>
              </a:rPr>
              <a:t>role</a:t>
            </a:r>
            <a:r>
              <a:rPr lang="de-DE" dirty="0">
                <a:latin typeface="Avenir Book"/>
              </a:rPr>
              <a:t> of </a:t>
            </a:r>
            <a:r>
              <a:rPr lang="de-DE" dirty="0" err="1">
                <a:latin typeface="Avenir Book"/>
              </a:rPr>
              <a:t>language</a:t>
            </a:r>
            <a:r>
              <a:rPr lang="de-DE" dirty="0">
                <a:latin typeface="Avenir Book"/>
              </a:rPr>
              <a:t> in </a:t>
            </a:r>
            <a:r>
              <a:rPr lang="de-DE" dirty="0" err="1">
                <a:latin typeface="Avenir Book"/>
              </a:rPr>
              <a:t>science</a:t>
            </a:r>
            <a:endParaRPr lang="de-DE" dirty="0">
              <a:latin typeface="Avenir Book"/>
            </a:endParaRPr>
          </a:p>
        </p:txBody>
      </p:sp>
      <p:sp>
        <p:nvSpPr>
          <p:cNvPr id="3" name="Inhaltsplatzhalter 2"/>
          <p:cNvSpPr>
            <a:spLocks noGrp="1"/>
          </p:cNvSpPr>
          <p:nvPr>
            <p:ph idx="1"/>
          </p:nvPr>
        </p:nvSpPr>
        <p:spPr>
          <a:xfrm>
            <a:off x="1763688" y="1700808"/>
            <a:ext cx="6923112" cy="1235596"/>
          </a:xfrm>
        </p:spPr>
        <p:txBody>
          <a:bodyPr>
            <a:normAutofit fontScale="25000" lnSpcReduction="20000"/>
          </a:bodyPr>
          <a:lstStyle/>
          <a:p>
            <a:pPr marL="0" indent="0">
              <a:buNone/>
            </a:pPr>
            <a:r>
              <a:rPr lang="de-DE" sz="9600" b="1" dirty="0">
                <a:latin typeface="Avenir Book"/>
              </a:rPr>
              <a:t>Work in Groups</a:t>
            </a:r>
            <a:r>
              <a:rPr lang="de-DE" sz="9600" dirty="0">
                <a:latin typeface="Avenir Book"/>
              </a:rPr>
              <a:t>: </a:t>
            </a:r>
          </a:p>
          <a:p>
            <a:pPr marL="0" indent="0">
              <a:buNone/>
            </a:pPr>
            <a:r>
              <a:rPr lang="de-DE" sz="9600" dirty="0" err="1">
                <a:latin typeface="Avenir Book"/>
              </a:rPr>
              <a:t>Discuss</a:t>
            </a:r>
            <a:r>
              <a:rPr lang="de-DE" sz="9600" dirty="0">
                <a:latin typeface="Avenir Book"/>
              </a:rPr>
              <a:t> </a:t>
            </a:r>
            <a:r>
              <a:rPr lang="de-DE" sz="9600" dirty="0" err="1">
                <a:latin typeface="Avenir Book"/>
              </a:rPr>
              <a:t>the</a:t>
            </a:r>
            <a:r>
              <a:rPr lang="de-DE" sz="9600" dirty="0">
                <a:latin typeface="Avenir Book"/>
              </a:rPr>
              <a:t> </a:t>
            </a:r>
            <a:r>
              <a:rPr lang="de-DE" sz="9600" dirty="0" err="1">
                <a:latin typeface="Avenir Book"/>
              </a:rPr>
              <a:t>following</a:t>
            </a:r>
            <a:r>
              <a:rPr lang="de-DE" sz="9600" dirty="0">
                <a:latin typeface="Avenir Book"/>
              </a:rPr>
              <a:t> </a:t>
            </a:r>
            <a:r>
              <a:rPr lang="de-DE" sz="9600" dirty="0" err="1">
                <a:latin typeface="Avenir Book"/>
              </a:rPr>
              <a:t>scenario</a:t>
            </a:r>
            <a:r>
              <a:rPr lang="de-DE" sz="9600" dirty="0">
                <a:latin typeface="Avenir Book"/>
              </a:rPr>
              <a:t> in </a:t>
            </a:r>
            <a:r>
              <a:rPr lang="de-DE" sz="9600" dirty="0" err="1">
                <a:latin typeface="Avenir Book"/>
              </a:rPr>
              <a:t>your</a:t>
            </a:r>
            <a:r>
              <a:rPr lang="de-DE" sz="9600" dirty="0">
                <a:latin typeface="Avenir Book"/>
              </a:rPr>
              <a:t> </a:t>
            </a:r>
            <a:r>
              <a:rPr lang="de-DE" sz="9600" dirty="0" err="1">
                <a:latin typeface="Avenir Book"/>
              </a:rPr>
              <a:t>groups</a:t>
            </a:r>
            <a:r>
              <a:rPr lang="de-DE" sz="9600" dirty="0">
                <a:latin typeface="Avenir Book"/>
              </a:rPr>
              <a:t> </a:t>
            </a:r>
            <a:r>
              <a:rPr lang="de-DE" sz="9600" dirty="0" err="1">
                <a:latin typeface="Avenir Book"/>
              </a:rPr>
              <a:t>and</a:t>
            </a:r>
            <a:r>
              <a:rPr lang="de-DE" sz="9600" dirty="0">
                <a:latin typeface="Avenir Book"/>
              </a:rPr>
              <a:t> </a:t>
            </a:r>
            <a:r>
              <a:rPr lang="de-DE" sz="9600" dirty="0" err="1">
                <a:latin typeface="Avenir Book"/>
              </a:rPr>
              <a:t>idefy</a:t>
            </a:r>
            <a:r>
              <a:rPr lang="de-DE" sz="9600" dirty="0">
                <a:latin typeface="Avenir Book"/>
              </a:rPr>
              <a:t>  </a:t>
            </a:r>
            <a:r>
              <a:rPr lang="de-DE" sz="9600" dirty="0" err="1">
                <a:latin typeface="Avenir Book"/>
              </a:rPr>
              <a:t>problems</a:t>
            </a:r>
            <a:r>
              <a:rPr lang="de-DE" sz="9600" dirty="0">
                <a:latin typeface="Avenir Book"/>
              </a:rPr>
              <a:t> </a:t>
            </a:r>
            <a:r>
              <a:rPr lang="de-DE" sz="9600" dirty="0" err="1">
                <a:latin typeface="Avenir Book"/>
              </a:rPr>
              <a:t>and</a:t>
            </a:r>
            <a:r>
              <a:rPr lang="de-DE" sz="9600" dirty="0">
                <a:latin typeface="Avenir Book"/>
              </a:rPr>
              <a:t> </a:t>
            </a:r>
            <a:r>
              <a:rPr lang="de-DE" sz="9600" dirty="0" err="1">
                <a:latin typeface="Avenir Book"/>
              </a:rPr>
              <a:t>possible</a:t>
            </a:r>
            <a:r>
              <a:rPr lang="de-DE" sz="9600" dirty="0">
                <a:latin typeface="Avenir Book"/>
              </a:rPr>
              <a:t> </a:t>
            </a:r>
            <a:r>
              <a:rPr lang="de-DE" sz="9600" dirty="0" err="1">
                <a:latin typeface="Avenir Book"/>
              </a:rPr>
              <a:t>solutions</a:t>
            </a:r>
            <a:r>
              <a:rPr lang="de-DE" sz="9600" dirty="0">
                <a:latin typeface="Avenir Book"/>
              </a:rPr>
              <a:t>.</a:t>
            </a:r>
          </a:p>
          <a:p>
            <a:r>
              <a:rPr lang="en-US" sz="9600" dirty="0"/>
              <a:t>” You are a first year science teacher at a multicultural school. You have three students who do not speak the local language, and two students who can communicate orally but cannot read or write. On the first day you plan to teach sound and do group work and experiments.”</a:t>
            </a:r>
          </a:p>
          <a:p>
            <a:endParaRPr lang="en-US" sz="9600" dirty="0"/>
          </a:p>
          <a:p>
            <a:r>
              <a:rPr lang="en-US" sz="9600" dirty="0">
                <a:hlinkClick r:id="rId2"/>
              </a:rPr>
              <a:t>Click here for content of the lesson</a:t>
            </a:r>
            <a:r>
              <a:rPr lang="en-US" sz="9600" dirty="0"/>
              <a:t> that you will teach. </a:t>
            </a:r>
            <a:endParaRPr lang="de-DE" sz="9600" dirty="0"/>
          </a:p>
          <a:p>
            <a:pPr marL="0" indent="0">
              <a:buNone/>
            </a:pPr>
            <a:endParaRPr lang="de-DE" sz="9600" dirty="0"/>
          </a:p>
          <a:p>
            <a:pPr marL="0" indent="0">
              <a:buNone/>
            </a:pPr>
            <a:endParaRPr lang="de-DE" sz="7400" dirty="0"/>
          </a:p>
          <a:p>
            <a:pPr marL="0" indent="0">
              <a:buNone/>
            </a:pPr>
            <a:endParaRPr lang="de-DE" sz="7400" dirty="0"/>
          </a:p>
          <a:p>
            <a:pPr marL="0" indent="0">
              <a:buNone/>
            </a:pPr>
            <a:endParaRPr lang="de-DE" dirty="0"/>
          </a:p>
          <a:p>
            <a:pPr marL="0" indent="0">
              <a:buNone/>
            </a:pPr>
            <a:endParaRPr lang="de-DE" dirty="0"/>
          </a:p>
          <a:p>
            <a:endParaRPr lang="de-DE" dirty="0"/>
          </a:p>
          <a:p>
            <a:endParaRPr lang="de-DE" dirty="0"/>
          </a:p>
          <a:p>
            <a:endParaRPr lang="de-DE" dirty="0"/>
          </a:p>
        </p:txBody>
      </p:sp>
      <p:sp>
        <p:nvSpPr>
          <p:cNvPr id="6" name="Foliennummernplatzhalter 5"/>
          <p:cNvSpPr>
            <a:spLocks noGrp="1"/>
          </p:cNvSpPr>
          <p:nvPr>
            <p:ph type="sldNum" sz="quarter" idx="11"/>
          </p:nvPr>
        </p:nvSpPr>
        <p:spPr/>
        <p:txBody>
          <a:bodyPr/>
          <a:lstStyle/>
          <a:p>
            <a:r>
              <a:rPr lang="es-ES_tradnl" sz="1200"/>
              <a:t>|  </a:t>
            </a:r>
            <a:fld id="{9DD0088F-7E4A-9C4B-9ED2-72FAF1293163}" type="slidenum">
              <a:rPr lang="es-ES_tradnl" smtClean="0"/>
              <a:pPr/>
              <a:t>11</a:t>
            </a:fld>
            <a:endParaRPr lang="es-ES_tradnl" dirty="0"/>
          </a:p>
        </p:txBody>
      </p:sp>
      <p:sp>
        <p:nvSpPr>
          <p:cNvPr id="7" name="Fußzeilenplatzhalter 6"/>
          <p:cNvSpPr>
            <a:spLocks noGrp="1"/>
          </p:cNvSpPr>
          <p:nvPr>
            <p:ph type="ftr" sz="quarter" idx="10"/>
          </p:nvPr>
        </p:nvSpPr>
        <p:spPr/>
        <p:txBody>
          <a:bodyPr/>
          <a:lstStyle/>
          <a:p>
            <a:r>
              <a:rPr lang="es-ES">
                <a:solidFill>
                  <a:srgbClr val="CC023B"/>
                </a:solidFill>
              </a:rPr>
              <a:t>RELEVANCE OF LANGUAGE IN SCIENCE EDUCATION</a:t>
            </a:r>
            <a:endParaRPr lang="es-ES_tradnl" dirty="0">
              <a:solidFill>
                <a:srgbClr val="CC023B"/>
              </a:solidFill>
            </a:endParaRPr>
          </a:p>
        </p:txBody>
      </p:sp>
      <p:pic>
        <p:nvPicPr>
          <p:cNvPr id="8" name="Imagen 59" descr="/Users/antquearm/Desktop/IncluSMe icons/Icons as JPEG/4-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5" y="1794933"/>
            <a:ext cx="1060731" cy="1058334"/>
          </a:xfrm>
          <a:prstGeom prst="rect">
            <a:avLst/>
          </a:prstGeom>
          <a:noFill/>
          <a:ln>
            <a:noFill/>
          </a:ln>
        </p:spPr>
      </p:pic>
      <p:pic>
        <p:nvPicPr>
          <p:cNvPr id="9" name="Bild 7" descr="C:\Users\Sophia\AppData\Local\Microsoft\Windows\Temporary Internet Files\Content.Word\3-1_5min_.png.png"/>
          <p:cNvPicPr/>
          <p:nvPr/>
        </p:nvPicPr>
        <p:blipFill>
          <a:blip r:embed="rId4" cstate="print"/>
          <a:stretch>
            <a:fillRect/>
          </a:stretch>
        </p:blipFill>
        <p:spPr bwMode="auto">
          <a:xfrm>
            <a:off x="395535" y="3063403"/>
            <a:ext cx="1060730" cy="1036649"/>
          </a:xfrm>
          <a:prstGeom prst="rect">
            <a:avLst/>
          </a:prstGeom>
          <a:noFill/>
          <a:ln w="9525">
            <a:noFill/>
            <a:miter lim="800000"/>
            <a:headEnd/>
            <a:tailEnd/>
          </a:ln>
        </p:spPr>
      </p:pic>
    </p:spTree>
    <p:extLst>
      <p:ext uri="{BB962C8B-B14F-4D97-AF65-F5344CB8AC3E}">
        <p14:creationId xmlns:p14="http://schemas.microsoft.com/office/powerpoint/2010/main" val="3175601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 Different forms of language in science</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73452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latin typeface="Avenir Book"/>
              </a:rPr>
              <a:t>Different </a:t>
            </a:r>
            <a:r>
              <a:rPr lang="de-DE" dirty="0" err="1">
                <a:latin typeface="Avenir Book"/>
              </a:rPr>
              <a:t>forms</a:t>
            </a:r>
            <a:r>
              <a:rPr lang="de-DE" dirty="0">
                <a:latin typeface="Avenir Book"/>
              </a:rPr>
              <a:t> of </a:t>
            </a:r>
            <a:r>
              <a:rPr lang="de-DE" dirty="0" err="1">
                <a:latin typeface="Avenir Book"/>
              </a:rPr>
              <a:t>language</a:t>
            </a:r>
            <a:r>
              <a:rPr lang="de-DE" dirty="0">
                <a:latin typeface="Avenir Book"/>
              </a:rPr>
              <a:t> in </a:t>
            </a:r>
            <a:r>
              <a:rPr lang="de-DE" dirty="0" err="1">
                <a:latin typeface="Avenir Book"/>
              </a:rPr>
              <a:t>the</a:t>
            </a:r>
            <a:r>
              <a:rPr lang="de-DE" dirty="0">
                <a:latin typeface="Avenir Book"/>
              </a:rPr>
              <a:t> </a:t>
            </a:r>
            <a:r>
              <a:rPr lang="de-DE" dirty="0" err="1">
                <a:latin typeface="Avenir Book"/>
              </a:rPr>
              <a:t>classroom</a:t>
            </a:r>
            <a:endParaRPr lang="de-DE" dirty="0">
              <a:latin typeface="Avenir Book"/>
            </a:endParaRPr>
          </a:p>
        </p:txBody>
      </p:sp>
      <p:sp>
        <p:nvSpPr>
          <p:cNvPr id="4" name="Fußzeilenplatzhalter 3"/>
          <p:cNvSpPr>
            <a:spLocks noGrp="1"/>
          </p:cNvSpPr>
          <p:nvPr>
            <p:ph type="ftr" sz="quarter" idx="10"/>
          </p:nvPr>
        </p:nvSpPr>
        <p:spPr/>
        <p:txBody>
          <a:bodyPr/>
          <a:lstStyle/>
          <a:p>
            <a:r>
              <a:rPr lang="es-ES">
                <a:solidFill>
                  <a:srgbClr val="CC023B"/>
                </a:solidFill>
              </a:rPr>
              <a:t>RELEVANCE OF LANGUAGE IN SCIENCE EDUCATION</a:t>
            </a:r>
            <a:endParaRPr lang="es-ES_tradnl" dirty="0">
              <a:solidFill>
                <a:srgbClr val="CC023B"/>
              </a:solidFill>
            </a:endParaRPr>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13</a:t>
            </a:fld>
            <a:endParaRPr lang="es-ES_tradnl" dirty="0"/>
          </a:p>
        </p:txBody>
      </p:sp>
      <p:sp>
        <p:nvSpPr>
          <p:cNvPr id="9" name="Content Placeholder 2">
            <a:extLst>
              <a:ext uri="{FF2B5EF4-FFF2-40B4-BE49-F238E27FC236}">
                <a16:creationId xmlns:a16="http://schemas.microsoft.com/office/drawing/2014/main" id="{5DD5E5E7-0326-6A47-A350-B2FFB22A2C55}"/>
              </a:ext>
            </a:extLst>
          </p:cNvPr>
          <p:cNvSpPr>
            <a:spLocks noGrp="1"/>
          </p:cNvSpPr>
          <p:nvPr>
            <p:ph idx="1"/>
          </p:nvPr>
        </p:nvSpPr>
        <p:spPr>
          <a:xfrm>
            <a:off x="457200" y="1600200"/>
            <a:ext cx="8229600" cy="4525963"/>
          </a:xfrm>
        </p:spPr>
        <p:txBody>
          <a:bodyPr>
            <a:normAutofit fontScale="92500" lnSpcReduction="10000"/>
          </a:bodyPr>
          <a:lstStyle/>
          <a:p>
            <a:pPr marL="0" indent="0">
              <a:buNone/>
            </a:pPr>
            <a:r>
              <a:rPr lang="en-US" sz="2400" b="1" dirty="0"/>
              <a:t>Forms of language</a:t>
            </a:r>
          </a:p>
          <a:p>
            <a:pPr marL="457200" indent="-457200">
              <a:buFont typeface="Arial" charset="0"/>
              <a:buChar char="•"/>
            </a:pPr>
            <a:r>
              <a:rPr lang="en-US" sz="2400" dirty="0"/>
              <a:t>Talk (e.g. exchanging ideas, communicating during investigations)</a:t>
            </a:r>
          </a:p>
          <a:p>
            <a:pPr marL="457200" indent="-457200">
              <a:buFont typeface="Arial" charset="0"/>
              <a:buChar char="•"/>
            </a:pPr>
            <a:r>
              <a:rPr lang="en-US" sz="2400" dirty="0"/>
              <a:t>Writing (e.g. explaining ideas, presenting outcomes of investigations)</a:t>
            </a:r>
          </a:p>
          <a:p>
            <a:pPr marL="457200" indent="-457200">
              <a:buFont typeface="Arial" charset="0"/>
              <a:buChar char="•"/>
            </a:pPr>
            <a:r>
              <a:rPr lang="en-US" sz="2400" dirty="0"/>
              <a:t>Reading (e.g. understanding instructions, understanding visuals)</a:t>
            </a:r>
          </a:p>
          <a:p>
            <a:endParaRPr lang="en-US" sz="2400" dirty="0"/>
          </a:p>
          <a:p>
            <a:pPr marL="0" indent="0">
              <a:buNone/>
            </a:pPr>
            <a:r>
              <a:rPr lang="en-US" sz="2400" b="1" dirty="0"/>
              <a:t>Types of language</a:t>
            </a:r>
          </a:p>
          <a:p>
            <a:pPr marL="457200" indent="-457200">
              <a:buFont typeface="Arial" charset="0"/>
              <a:buChar char="•"/>
            </a:pPr>
            <a:r>
              <a:rPr lang="en-US" sz="2400" dirty="0"/>
              <a:t>Words/letters</a:t>
            </a:r>
          </a:p>
          <a:p>
            <a:pPr marL="457200" indent="-457200">
              <a:buFont typeface="Arial" charset="0"/>
              <a:buChar char="•"/>
            </a:pPr>
            <a:r>
              <a:rPr lang="en-US" sz="2400" dirty="0"/>
              <a:t>Numbers</a:t>
            </a:r>
          </a:p>
          <a:p>
            <a:pPr marL="457200" indent="-457200">
              <a:buFont typeface="Arial" charset="0"/>
              <a:buChar char="•"/>
            </a:pPr>
            <a:r>
              <a:rPr lang="en-US" sz="2400" dirty="0"/>
              <a:t>Visuals (graphs, diagrams, pictures, videos of experiments)</a:t>
            </a:r>
          </a:p>
          <a:p>
            <a:endParaRPr lang="en-US" dirty="0"/>
          </a:p>
        </p:txBody>
      </p:sp>
    </p:spTree>
    <p:extLst>
      <p:ext uri="{BB962C8B-B14F-4D97-AF65-F5344CB8AC3E}">
        <p14:creationId xmlns:p14="http://schemas.microsoft.com/office/powerpoint/2010/main" val="3810420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err="1">
                <a:latin typeface="Avenir Book"/>
              </a:rPr>
              <a:t>Activity</a:t>
            </a:r>
            <a:r>
              <a:rPr lang="de-DE" dirty="0">
                <a:latin typeface="Avenir Book"/>
              </a:rPr>
              <a:t> 3.1 : </a:t>
            </a:r>
            <a:r>
              <a:rPr lang="de-DE" dirty="0" err="1">
                <a:latin typeface="Avenir Book"/>
              </a:rPr>
              <a:t>Activities</a:t>
            </a:r>
            <a:r>
              <a:rPr lang="de-DE" dirty="0">
                <a:latin typeface="Avenir Book"/>
              </a:rPr>
              <a:t> </a:t>
            </a:r>
            <a:r>
              <a:rPr lang="de-DE" dirty="0" err="1">
                <a:latin typeface="Avenir Book"/>
              </a:rPr>
              <a:t>to</a:t>
            </a:r>
            <a:r>
              <a:rPr lang="de-DE" dirty="0">
                <a:latin typeface="Avenir Book"/>
              </a:rPr>
              <a:t> </a:t>
            </a:r>
            <a:r>
              <a:rPr lang="de-DE" dirty="0" err="1">
                <a:latin typeface="Avenir Book"/>
              </a:rPr>
              <a:t>support</a:t>
            </a:r>
            <a:r>
              <a:rPr lang="de-DE" dirty="0">
                <a:latin typeface="Avenir Book"/>
              </a:rPr>
              <a:t> </a:t>
            </a:r>
            <a:r>
              <a:rPr lang="de-DE" dirty="0" err="1">
                <a:latin typeface="Avenir Book"/>
              </a:rPr>
              <a:t>students</a:t>
            </a:r>
            <a:endParaRPr lang="de-DE" dirty="0">
              <a:latin typeface="Avenir Book"/>
            </a:endParaRPr>
          </a:p>
        </p:txBody>
      </p:sp>
      <p:sp>
        <p:nvSpPr>
          <p:cNvPr id="3" name="Inhaltsplatzhalter 2"/>
          <p:cNvSpPr>
            <a:spLocks noGrp="1"/>
          </p:cNvSpPr>
          <p:nvPr>
            <p:ph idx="1"/>
          </p:nvPr>
        </p:nvSpPr>
        <p:spPr>
          <a:xfrm>
            <a:off x="1763688" y="1700808"/>
            <a:ext cx="6923112" cy="1235596"/>
          </a:xfrm>
        </p:spPr>
        <p:txBody>
          <a:bodyPr>
            <a:normAutofit fontScale="25000" lnSpcReduction="20000"/>
          </a:bodyPr>
          <a:lstStyle/>
          <a:p>
            <a:pPr marL="0" indent="0">
              <a:buNone/>
            </a:pPr>
            <a:r>
              <a:rPr lang="de-DE" sz="9600" b="1" dirty="0">
                <a:latin typeface="Avenir Book"/>
              </a:rPr>
              <a:t>Work in Groups</a:t>
            </a:r>
            <a:r>
              <a:rPr lang="de-DE" sz="9600" dirty="0">
                <a:latin typeface="Avenir Book"/>
              </a:rPr>
              <a:t>: </a:t>
            </a:r>
          </a:p>
          <a:p>
            <a:pPr marL="0" indent="0">
              <a:buNone/>
            </a:pPr>
            <a:r>
              <a:rPr lang="de-DE" sz="9600" dirty="0">
                <a:latin typeface="Avenir Book"/>
              </a:rPr>
              <a:t>Read </a:t>
            </a:r>
            <a:r>
              <a:rPr lang="de-DE" sz="9600" dirty="0" err="1">
                <a:latin typeface="Avenir Book"/>
              </a:rPr>
              <a:t>the</a:t>
            </a:r>
            <a:r>
              <a:rPr lang="de-DE" sz="9600" dirty="0">
                <a:latin typeface="Avenir Book"/>
              </a:rPr>
              <a:t> </a:t>
            </a:r>
            <a:r>
              <a:rPr lang="de-DE" sz="9600" dirty="0" err="1">
                <a:latin typeface="Avenir Book"/>
              </a:rPr>
              <a:t>short</a:t>
            </a:r>
            <a:r>
              <a:rPr lang="de-DE" sz="9600" dirty="0">
                <a:latin typeface="Avenir Book"/>
              </a:rPr>
              <a:t> </a:t>
            </a:r>
            <a:r>
              <a:rPr lang="de-DE" sz="9600" dirty="0" err="1">
                <a:latin typeface="Avenir Book"/>
              </a:rPr>
              <a:t>report</a:t>
            </a:r>
            <a:r>
              <a:rPr lang="de-DE" sz="9600" dirty="0">
                <a:latin typeface="Avenir Book"/>
              </a:rPr>
              <a:t> </a:t>
            </a:r>
            <a:r>
              <a:rPr lang="de-DE" sz="9600" dirty="0" err="1">
                <a:latin typeface="Avenir Book"/>
              </a:rPr>
              <a:t>by</a:t>
            </a:r>
            <a:r>
              <a:rPr lang="de-DE" sz="9600" dirty="0">
                <a:latin typeface="Avenir Book"/>
              </a:rPr>
              <a:t> Evagorou (2018) </a:t>
            </a:r>
            <a:r>
              <a:rPr lang="en-US" sz="9600" dirty="0"/>
              <a:t>presenting activities to support the different forms of language in science. Note 3 activities that you can use in your classroom to support students. </a:t>
            </a:r>
          </a:p>
          <a:p>
            <a:pPr marL="0" indent="0">
              <a:buNone/>
            </a:pPr>
            <a:endParaRPr lang="de-DE" sz="9600" dirty="0">
              <a:latin typeface="Avenir Book"/>
            </a:endParaRPr>
          </a:p>
          <a:p>
            <a:pPr marL="0" indent="0">
              <a:buNone/>
            </a:pPr>
            <a:r>
              <a:rPr lang="de-DE" sz="9600" dirty="0" err="1">
                <a:latin typeface="Avenir Book"/>
              </a:rPr>
              <a:t>Afterwards</a:t>
            </a:r>
            <a:r>
              <a:rPr lang="de-DE" sz="9600" dirty="0">
                <a:latin typeface="Avenir Book"/>
              </a:rPr>
              <a:t> </a:t>
            </a:r>
            <a:r>
              <a:rPr lang="de-DE" sz="9600" dirty="0" err="1">
                <a:latin typeface="Avenir Book"/>
              </a:rPr>
              <a:t>we</a:t>
            </a:r>
            <a:r>
              <a:rPr lang="de-DE" sz="9600" dirty="0">
                <a:latin typeface="Avenir Book"/>
              </a:rPr>
              <a:t> will </a:t>
            </a:r>
            <a:r>
              <a:rPr lang="de-DE" sz="9600" dirty="0" err="1">
                <a:latin typeface="Avenir Book"/>
              </a:rPr>
              <a:t>briefly</a:t>
            </a:r>
            <a:r>
              <a:rPr lang="de-DE" sz="9600" dirty="0">
                <a:latin typeface="Avenir Book"/>
              </a:rPr>
              <a:t> </a:t>
            </a:r>
            <a:r>
              <a:rPr lang="de-DE" sz="9600" dirty="0" err="1">
                <a:latin typeface="Avenir Book"/>
              </a:rPr>
              <a:t>discuss</a:t>
            </a:r>
            <a:r>
              <a:rPr lang="de-DE" sz="9600" dirty="0">
                <a:latin typeface="Avenir Book"/>
              </a:rPr>
              <a:t> </a:t>
            </a:r>
            <a:r>
              <a:rPr lang="de-DE" sz="9600" dirty="0" err="1">
                <a:latin typeface="Avenir Book"/>
              </a:rPr>
              <a:t>your</a:t>
            </a:r>
            <a:r>
              <a:rPr lang="de-DE" sz="9600" dirty="0">
                <a:latin typeface="Avenir Book"/>
              </a:rPr>
              <a:t> </a:t>
            </a:r>
            <a:r>
              <a:rPr lang="de-DE" sz="9600" dirty="0" err="1">
                <a:latin typeface="Avenir Book"/>
              </a:rPr>
              <a:t>descriptions</a:t>
            </a:r>
            <a:r>
              <a:rPr lang="de-DE" sz="9600" dirty="0">
                <a:latin typeface="Avenir Book"/>
              </a:rPr>
              <a:t> of </a:t>
            </a:r>
            <a:r>
              <a:rPr lang="de-DE" sz="9600" dirty="0" err="1">
                <a:latin typeface="Avenir Book"/>
              </a:rPr>
              <a:t>the</a:t>
            </a:r>
            <a:r>
              <a:rPr lang="de-DE" sz="9600" dirty="0">
                <a:latin typeface="Avenir Book"/>
              </a:rPr>
              <a:t> </a:t>
            </a:r>
            <a:r>
              <a:rPr lang="de-DE" sz="9600" dirty="0" err="1">
                <a:latin typeface="Avenir Book"/>
              </a:rPr>
              <a:t>activities</a:t>
            </a:r>
            <a:r>
              <a:rPr lang="de-DE" sz="9600" dirty="0">
                <a:latin typeface="Avenir Book"/>
              </a:rPr>
              <a:t>.</a:t>
            </a:r>
          </a:p>
          <a:p>
            <a:pPr marL="0" indent="0">
              <a:buNone/>
            </a:pPr>
            <a:endParaRPr lang="de-DE" sz="9600" dirty="0">
              <a:latin typeface="Avenir Book"/>
            </a:endParaRPr>
          </a:p>
          <a:p>
            <a:pPr marL="0" indent="0">
              <a:buNone/>
            </a:pPr>
            <a:r>
              <a:rPr lang="de-DE" sz="8000" dirty="0">
                <a:latin typeface="Avenir Book"/>
                <a:hlinkClick r:id="rId2"/>
              </a:rPr>
              <a:t>Evagorou, M. (2018). Short </a:t>
            </a:r>
            <a:r>
              <a:rPr lang="de-DE" sz="8000" dirty="0" err="1">
                <a:latin typeface="Avenir Book"/>
                <a:hlinkClick r:id="rId2"/>
              </a:rPr>
              <a:t>report</a:t>
            </a:r>
            <a:r>
              <a:rPr lang="de-DE" sz="8000" dirty="0">
                <a:latin typeface="Avenir Book"/>
                <a:hlinkClick r:id="rId2"/>
              </a:rPr>
              <a:t> of </a:t>
            </a:r>
            <a:r>
              <a:rPr lang="de-DE" sz="8000" dirty="0" err="1">
                <a:latin typeface="Avenir Book"/>
                <a:hlinkClick r:id="rId2"/>
              </a:rPr>
              <a:t>the</a:t>
            </a:r>
            <a:r>
              <a:rPr lang="de-DE" sz="8000" dirty="0">
                <a:latin typeface="Avenir Book"/>
                <a:hlinkClick r:id="rId2"/>
              </a:rPr>
              <a:t> </a:t>
            </a:r>
            <a:r>
              <a:rPr lang="de-DE" sz="8000" dirty="0" err="1">
                <a:latin typeface="Avenir Book"/>
                <a:hlinkClick r:id="rId2"/>
              </a:rPr>
              <a:t>relevance</a:t>
            </a:r>
            <a:r>
              <a:rPr lang="de-DE" sz="8000" dirty="0">
                <a:latin typeface="Avenir Book"/>
                <a:hlinkClick r:id="rId2"/>
              </a:rPr>
              <a:t> of </a:t>
            </a:r>
            <a:r>
              <a:rPr lang="de-DE" sz="8000" dirty="0" err="1">
                <a:latin typeface="Avenir Book"/>
                <a:hlinkClick r:id="rId2"/>
              </a:rPr>
              <a:t>language</a:t>
            </a:r>
            <a:r>
              <a:rPr lang="de-DE" sz="8000" dirty="0">
                <a:latin typeface="Avenir Book"/>
                <a:hlinkClick r:id="rId2"/>
              </a:rPr>
              <a:t> in </a:t>
            </a:r>
            <a:r>
              <a:rPr lang="de-DE" sz="8000" dirty="0" err="1">
                <a:latin typeface="Avenir Book"/>
                <a:hlinkClick r:id="rId2"/>
              </a:rPr>
              <a:t>science</a:t>
            </a:r>
            <a:r>
              <a:rPr lang="de-DE" sz="8000" dirty="0">
                <a:latin typeface="Avenir Book"/>
              </a:rPr>
              <a:t>. </a:t>
            </a:r>
          </a:p>
          <a:p>
            <a:pPr marL="0" indent="0">
              <a:buNone/>
            </a:pPr>
            <a:endParaRPr lang="de-DE" dirty="0"/>
          </a:p>
          <a:p>
            <a:pPr marL="0" indent="0">
              <a:buNone/>
            </a:pPr>
            <a:endParaRPr lang="de-DE" dirty="0"/>
          </a:p>
          <a:p>
            <a:endParaRPr lang="de-DE" dirty="0"/>
          </a:p>
          <a:p>
            <a:endParaRPr lang="de-DE" dirty="0"/>
          </a:p>
          <a:p>
            <a:endParaRPr lang="de-DE" dirty="0"/>
          </a:p>
          <a:p>
            <a:endParaRPr lang="de-DE" dirty="0"/>
          </a:p>
        </p:txBody>
      </p:sp>
      <p:sp>
        <p:nvSpPr>
          <p:cNvPr id="6" name="Foliennummernplatzhalter 5"/>
          <p:cNvSpPr>
            <a:spLocks noGrp="1"/>
          </p:cNvSpPr>
          <p:nvPr>
            <p:ph type="sldNum" sz="quarter" idx="11"/>
          </p:nvPr>
        </p:nvSpPr>
        <p:spPr/>
        <p:txBody>
          <a:bodyPr/>
          <a:lstStyle/>
          <a:p>
            <a:r>
              <a:rPr lang="es-ES_tradnl" sz="1200"/>
              <a:t>|  </a:t>
            </a:r>
            <a:fld id="{9DD0088F-7E4A-9C4B-9ED2-72FAF1293163}" type="slidenum">
              <a:rPr lang="es-ES_tradnl" smtClean="0"/>
              <a:pPr/>
              <a:t>14</a:t>
            </a:fld>
            <a:endParaRPr lang="es-ES_tradnl" dirty="0"/>
          </a:p>
        </p:txBody>
      </p:sp>
      <p:sp>
        <p:nvSpPr>
          <p:cNvPr id="7" name="Fußzeilenplatzhalter 6"/>
          <p:cNvSpPr>
            <a:spLocks noGrp="1"/>
          </p:cNvSpPr>
          <p:nvPr>
            <p:ph type="ftr" sz="quarter" idx="10"/>
          </p:nvPr>
        </p:nvSpPr>
        <p:spPr/>
        <p:txBody>
          <a:bodyPr/>
          <a:lstStyle/>
          <a:p>
            <a:r>
              <a:rPr lang="es-ES">
                <a:solidFill>
                  <a:srgbClr val="CC023B"/>
                </a:solidFill>
              </a:rPr>
              <a:t>RELEVANCE OF LANGUAGE IN SCIENCE EDUCATION</a:t>
            </a:r>
            <a:endParaRPr lang="es-ES_tradnl" dirty="0">
              <a:solidFill>
                <a:srgbClr val="CC023B"/>
              </a:solidFill>
            </a:endParaRPr>
          </a:p>
        </p:txBody>
      </p:sp>
      <p:pic>
        <p:nvPicPr>
          <p:cNvPr id="9" name="Imagen 59" descr="/Users/antquearm/Desktop/IncluSMe icons/Icons as JPEG/4-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472" y="1879600"/>
            <a:ext cx="810858" cy="685800"/>
          </a:xfrm>
          <a:prstGeom prst="rect">
            <a:avLst/>
          </a:prstGeom>
          <a:noFill/>
          <a:ln>
            <a:noFill/>
          </a:ln>
        </p:spPr>
      </p:pic>
      <p:pic>
        <p:nvPicPr>
          <p:cNvPr id="10" name="Bild 7" descr="C:\Users\Sophia\AppData\Local\Microsoft\Windows\Temporary Internet Files\Content.Word\3-1_5min_.png.png"/>
          <p:cNvPicPr/>
          <p:nvPr/>
        </p:nvPicPr>
        <p:blipFill>
          <a:blip r:embed="rId4" cstate="print"/>
          <a:stretch>
            <a:fillRect/>
          </a:stretch>
        </p:blipFill>
        <p:spPr bwMode="auto">
          <a:xfrm>
            <a:off x="520472" y="2698826"/>
            <a:ext cx="810858" cy="747395"/>
          </a:xfrm>
          <a:prstGeom prst="rect">
            <a:avLst/>
          </a:prstGeom>
          <a:noFill/>
          <a:ln>
            <a:noFill/>
          </a:ln>
        </p:spPr>
      </p:pic>
      <p:pic>
        <p:nvPicPr>
          <p:cNvPr id="11" name="Bild 7" descr="C:\Users\Sophia\AppData\Local\Microsoft\Windows\Temporary Internet Files\Content.Word\3-1_5min_.png.png"/>
          <p:cNvPicPr/>
          <p:nvPr/>
        </p:nvPicPr>
        <p:blipFill>
          <a:blip r:embed="rId5" cstate="print"/>
          <a:stretch>
            <a:fillRect/>
          </a:stretch>
        </p:blipFill>
        <p:spPr bwMode="auto">
          <a:xfrm>
            <a:off x="520472" y="4097867"/>
            <a:ext cx="810858" cy="757965"/>
          </a:xfrm>
          <a:prstGeom prst="rect">
            <a:avLst/>
          </a:prstGeom>
          <a:noFill/>
          <a:ln w="9525">
            <a:noFill/>
            <a:miter lim="800000"/>
            <a:headEnd/>
            <a:tailEnd/>
          </a:ln>
        </p:spPr>
      </p:pic>
    </p:spTree>
    <p:extLst>
      <p:ext uri="{BB962C8B-B14F-4D97-AF65-F5344CB8AC3E}">
        <p14:creationId xmlns:p14="http://schemas.microsoft.com/office/powerpoint/2010/main" val="1454415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4. Students’ difficulties with language in science</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64743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Difficulties</a:t>
            </a:r>
            <a:r>
              <a:rPr lang="de-DE" dirty="0"/>
              <a:t> </a:t>
            </a:r>
            <a:r>
              <a:rPr lang="de-DE" dirty="0" err="1"/>
              <a:t>students</a:t>
            </a:r>
            <a:r>
              <a:rPr lang="de-DE" dirty="0"/>
              <a:t> </a:t>
            </a:r>
            <a:r>
              <a:rPr lang="de-DE" dirty="0" err="1"/>
              <a:t>face</a:t>
            </a:r>
            <a:r>
              <a:rPr lang="de-DE" dirty="0"/>
              <a:t> </a:t>
            </a:r>
            <a:r>
              <a:rPr lang="de-DE" dirty="0" err="1"/>
              <a:t>with</a:t>
            </a:r>
            <a:r>
              <a:rPr lang="de-DE" dirty="0"/>
              <a:t> </a:t>
            </a:r>
            <a:r>
              <a:rPr lang="de-DE" dirty="0" err="1"/>
              <a:t>language</a:t>
            </a:r>
            <a:r>
              <a:rPr lang="de-DE" dirty="0"/>
              <a:t> in </a:t>
            </a:r>
            <a:r>
              <a:rPr lang="de-DE" dirty="0" err="1"/>
              <a:t>science</a:t>
            </a:r>
            <a:endParaRPr lang="en-US" dirty="0"/>
          </a:p>
        </p:txBody>
      </p:sp>
      <p:sp>
        <p:nvSpPr>
          <p:cNvPr id="3" name="Content Placeholder 2"/>
          <p:cNvSpPr>
            <a:spLocks noGrp="1"/>
          </p:cNvSpPr>
          <p:nvPr>
            <p:ph idx="1"/>
          </p:nvPr>
        </p:nvSpPr>
        <p:spPr>
          <a:xfrm>
            <a:off x="457200" y="1289950"/>
            <a:ext cx="8229600" cy="2971800"/>
          </a:xfrm>
        </p:spPr>
        <p:txBody>
          <a:bodyPr>
            <a:normAutofit fontScale="92500" lnSpcReduction="10000"/>
          </a:bodyPr>
          <a:lstStyle/>
          <a:p>
            <a:endParaRPr lang="en-US" dirty="0"/>
          </a:p>
          <a:p>
            <a:pPr marL="457200" indent="-457200">
              <a:buFont typeface="Arial" charset="0"/>
              <a:buChar char="•"/>
            </a:pPr>
            <a:r>
              <a:rPr lang="en-US" sz="2400" dirty="0"/>
              <a:t>Everyday language and science language might be different (Evagorou &amp; Osborne, 2010) </a:t>
            </a:r>
          </a:p>
          <a:p>
            <a:pPr marL="800100" lvl="1" indent="-342900">
              <a:buFont typeface="Arial" charset="0"/>
              <a:buChar char="•"/>
            </a:pPr>
            <a:r>
              <a:rPr lang="en-US" dirty="0"/>
              <a:t>e.g. turn on the light means close the circuit</a:t>
            </a:r>
          </a:p>
          <a:p>
            <a:pPr marL="800100" lvl="1" indent="-342900">
              <a:buFont typeface="Arial" charset="0"/>
              <a:buChar char="•"/>
            </a:pPr>
            <a:r>
              <a:rPr lang="en-US" dirty="0"/>
              <a:t>different examples in different languages ?</a:t>
            </a:r>
          </a:p>
          <a:p>
            <a:pPr marL="800100" lvl="1" indent="-342900">
              <a:buFont typeface="Arial" charset="0"/>
              <a:buChar char="•"/>
            </a:pPr>
            <a:endParaRPr lang="en-US" dirty="0"/>
          </a:p>
          <a:p>
            <a:pPr marL="457200" indent="-457200">
              <a:buFont typeface="Arial" charset="0"/>
              <a:buChar char="•"/>
            </a:pPr>
            <a:r>
              <a:rPr lang="en-US" sz="2400" dirty="0"/>
              <a:t>Difficult “words” that have no meaning for students (e.g. photosynthesis) (Wellington &amp; Osborne, 2001)</a:t>
            </a:r>
          </a:p>
          <a:p>
            <a:pPr marL="457200" indent="-457200">
              <a:buFont typeface="Arial" charset="0"/>
              <a:buChar char="•"/>
            </a:pPr>
            <a:endParaRPr lang="en-US" dirty="0"/>
          </a:p>
          <a:p>
            <a:pPr marL="457200" indent="-457200">
              <a:buFont typeface="Arial" charset="0"/>
              <a:buChar char="•"/>
            </a:pPr>
            <a:endParaRPr lang="en-US" dirty="0"/>
          </a:p>
          <a:p>
            <a:pPr marL="457200" indent="-457200">
              <a:buFont typeface="Arial" charset="0"/>
              <a:buChar char="•"/>
            </a:pPr>
            <a:endParaRPr lang="en-US" dirty="0"/>
          </a:p>
          <a:p>
            <a:pPr lvl="1"/>
            <a:endParaRPr lang="en-US" dirty="0"/>
          </a:p>
          <a:p>
            <a:endParaRPr lang="en-US" dirty="0"/>
          </a:p>
        </p:txBody>
      </p:sp>
      <p:sp>
        <p:nvSpPr>
          <p:cNvPr id="5" name="Slide Number Placeholder 4"/>
          <p:cNvSpPr>
            <a:spLocks noGrp="1"/>
          </p:cNvSpPr>
          <p:nvPr>
            <p:ph type="sldNum" sz="quarter" idx="11"/>
          </p:nvPr>
        </p:nvSpPr>
        <p:spPr/>
        <p:txBody>
          <a:bodyPr/>
          <a:lstStyle/>
          <a:p>
            <a:r>
              <a:rPr lang="es-ES_tradnl" sz="1200"/>
              <a:t>|  </a:t>
            </a:r>
            <a:fld id="{9DD0088F-7E4A-9C4B-9ED2-72FAF1293163}" type="slidenum">
              <a:rPr lang="es-ES_tradnl" smtClean="0"/>
              <a:pPr/>
              <a:t>16</a:t>
            </a:fld>
            <a:endParaRPr lang="es-ES_tradnl" dirty="0"/>
          </a:p>
        </p:txBody>
      </p:sp>
      <p:sp>
        <p:nvSpPr>
          <p:cNvPr id="6" name="Marcador de pie de página 3"/>
          <p:cNvSpPr>
            <a:spLocks noGrp="1"/>
          </p:cNvSpPr>
          <p:nvPr>
            <p:ph type="ftr" sz="quarter" idx="10"/>
          </p:nvPr>
        </p:nvSpPr>
        <p:spPr>
          <a:xfrm>
            <a:off x="5315920" y="55319"/>
            <a:ext cx="3104182" cy="365124"/>
          </a:xfrm>
        </p:spPr>
        <p:txBody>
          <a:bodyPr/>
          <a:lstStyle/>
          <a:p>
            <a:r>
              <a:rPr lang="es-ES" dirty="0">
                <a:solidFill>
                  <a:srgbClr val="CC023B"/>
                </a:solidFill>
              </a:rPr>
              <a:t>RELEVANCE OF LANGUAGE IN SCIENCE EDUCATION</a:t>
            </a:r>
            <a:endParaRPr lang="es-ES_tradnl" dirty="0">
              <a:solidFill>
                <a:srgbClr val="CC023B"/>
              </a:solidFill>
            </a:endParaRPr>
          </a:p>
        </p:txBody>
      </p:sp>
      <p:sp>
        <p:nvSpPr>
          <p:cNvPr id="7" name="Rechteck 4">
            <a:extLst>
              <a:ext uri="{FF2B5EF4-FFF2-40B4-BE49-F238E27FC236}">
                <a16:creationId xmlns:a16="http://schemas.microsoft.com/office/drawing/2014/main" id="{1E839789-AFC8-004C-A6E2-B77E9D8968C6}"/>
              </a:ext>
            </a:extLst>
          </p:cNvPr>
          <p:cNvSpPr/>
          <p:nvPr/>
        </p:nvSpPr>
        <p:spPr>
          <a:xfrm>
            <a:off x="556497" y="4381493"/>
            <a:ext cx="8136904" cy="2585323"/>
          </a:xfrm>
          <a:prstGeom prst="rect">
            <a:avLst/>
          </a:prstGeom>
        </p:spPr>
        <p:txBody>
          <a:bodyPr wrap="square">
            <a:spAutoFit/>
          </a:bodyPr>
          <a:lstStyle/>
          <a:p>
            <a:r>
              <a:rPr lang="en-US" dirty="0" err="1">
                <a:latin typeface="Avenir Roman" panose="02000503020000020003" pitchFamily="2" charset="0"/>
              </a:rPr>
              <a:t>Evagorou</a:t>
            </a:r>
            <a:r>
              <a:rPr lang="en-US" dirty="0">
                <a:latin typeface="Avenir Roman" panose="02000503020000020003" pitchFamily="2" charset="0"/>
              </a:rPr>
              <a:t>, M. &amp; Osborne, J. (2010). The role of language in the learning and teaching of science (pp. 135-157). </a:t>
            </a:r>
            <a:r>
              <a:rPr lang="en-US" i="1" dirty="0">
                <a:latin typeface="Avenir Roman" panose="02000503020000020003" pitchFamily="2" charset="0"/>
              </a:rPr>
              <a:t>In J. Osborne and J. Dillon (</a:t>
            </a:r>
            <a:r>
              <a:rPr lang="en-US" i="1" dirty="0" err="1">
                <a:latin typeface="Avenir Roman" panose="02000503020000020003" pitchFamily="2" charset="0"/>
              </a:rPr>
              <a:t>eds</a:t>
            </a:r>
            <a:r>
              <a:rPr lang="en-US" i="1" dirty="0">
                <a:latin typeface="Avenir Roman" panose="02000503020000020003" pitchFamily="2" charset="0"/>
              </a:rPr>
              <a:t>), Good Practice in Science Teaching</a:t>
            </a:r>
            <a:r>
              <a:rPr lang="en-US" dirty="0">
                <a:latin typeface="Avenir Roman" panose="02000503020000020003" pitchFamily="2" charset="0"/>
              </a:rPr>
              <a:t>, 2nd edition. McGraw Hill. </a:t>
            </a:r>
          </a:p>
          <a:p>
            <a:endParaRPr lang="en-US" dirty="0">
              <a:latin typeface="Avenir Roman" panose="02000503020000020003" pitchFamily="2" charset="0"/>
            </a:endParaRPr>
          </a:p>
          <a:p>
            <a:r>
              <a:rPr lang="en-US" dirty="0">
                <a:latin typeface="Avenir Roman" panose="02000503020000020003" pitchFamily="2" charset="0"/>
              </a:rPr>
              <a:t>Wellington, J., &amp; Osborne, J. F. (2001). </a:t>
            </a:r>
            <a:r>
              <a:rPr lang="en-US" i="1" dirty="0">
                <a:latin typeface="Avenir Roman" panose="02000503020000020003" pitchFamily="2" charset="0"/>
              </a:rPr>
              <a:t>Language and Literacy in Science Education</a:t>
            </a:r>
            <a:r>
              <a:rPr lang="en-US" dirty="0">
                <a:latin typeface="Avenir Roman" panose="02000503020000020003" pitchFamily="2" charset="0"/>
              </a:rPr>
              <a:t>. Buckingham: Open University Press.</a:t>
            </a:r>
          </a:p>
          <a:p>
            <a:endParaRPr lang="en-US" dirty="0">
              <a:latin typeface="Avenir Roman" panose="02000503020000020003" pitchFamily="2" charset="0"/>
            </a:endParaRPr>
          </a:p>
          <a:p>
            <a:pPr marL="0" indent="0">
              <a:buNone/>
            </a:pPr>
            <a:endParaRPr lang="en-US" i="1" dirty="0">
              <a:latin typeface="Avenir Book"/>
            </a:endParaRPr>
          </a:p>
          <a:p>
            <a:pPr marL="0" indent="0">
              <a:buNone/>
            </a:pPr>
            <a:endParaRPr lang="de-DE" dirty="0">
              <a:latin typeface="Avenir Book"/>
            </a:endParaRPr>
          </a:p>
        </p:txBody>
      </p:sp>
    </p:spTree>
    <p:extLst>
      <p:ext uri="{BB962C8B-B14F-4D97-AF65-F5344CB8AC3E}">
        <p14:creationId xmlns:p14="http://schemas.microsoft.com/office/powerpoint/2010/main" val="2728869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Difficulties</a:t>
            </a:r>
            <a:r>
              <a:rPr lang="de-DE" dirty="0"/>
              <a:t> </a:t>
            </a:r>
            <a:r>
              <a:rPr lang="de-DE" dirty="0" err="1"/>
              <a:t>students</a:t>
            </a:r>
            <a:r>
              <a:rPr lang="de-DE" dirty="0"/>
              <a:t> </a:t>
            </a:r>
            <a:r>
              <a:rPr lang="de-DE" dirty="0" err="1"/>
              <a:t>face</a:t>
            </a:r>
            <a:r>
              <a:rPr lang="de-DE" dirty="0"/>
              <a:t> </a:t>
            </a:r>
            <a:r>
              <a:rPr lang="de-DE" dirty="0" err="1"/>
              <a:t>with</a:t>
            </a:r>
            <a:r>
              <a:rPr lang="de-DE" dirty="0"/>
              <a:t> </a:t>
            </a:r>
            <a:r>
              <a:rPr lang="de-DE" dirty="0" err="1"/>
              <a:t>language</a:t>
            </a:r>
            <a:r>
              <a:rPr lang="de-DE" dirty="0"/>
              <a:t> in </a:t>
            </a:r>
            <a:r>
              <a:rPr lang="de-DE" dirty="0" err="1"/>
              <a:t>science</a:t>
            </a:r>
            <a:endParaRPr lang="en-US" dirty="0"/>
          </a:p>
        </p:txBody>
      </p:sp>
      <p:sp>
        <p:nvSpPr>
          <p:cNvPr id="3" name="Content Placeholder 2"/>
          <p:cNvSpPr>
            <a:spLocks noGrp="1"/>
          </p:cNvSpPr>
          <p:nvPr>
            <p:ph idx="1"/>
          </p:nvPr>
        </p:nvSpPr>
        <p:spPr>
          <a:xfrm>
            <a:off x="457200" y="1600201"/>
            <a:ext cx="8229600" cy="2237014"/>
          </a:xfrm>
        </p:spPr>
        <p:txBody>
          <a:bodyPr>
            <a:normAutofit/>
          </a:bodyPr>
          <a:lstStyle/>
          <a:p>
            <a:pPr marL="457200" indent="-457200">
              <a:buFont typeface="Arial" panose="020B0604020202020204" pitchFamily="34" charset="0"/>
              <a:buChar char="•"/>
            </a:pPr>
            <a:r>
              <a:rPr lang="en-US" sz="2000" dirty="0"/>
              <a:t>Difficulty “reading” visuals (Evagorou, </a:t>
            </a:r>
            <a:r>
              <a:rPr lang="en-US" sz="2000" dirty="0" err="1"/>
              <a:t>Erduran</a:t>
            </a:r>
            <a:r>
              <a:rPr lang="en-US" sz="2000" dirty="0"/>
              <a:t> &amp; </a:t>
            </a:r>
            <a:r>
              <a:rPr lang="en-US" sz="2000" dirty="0" err="1"/>
              <a:t>Mantyla</a:t>
            </a:r>
            <a:r>
              <a:rPr lang="en-US" sz="2000" dirty="0"/>
              <a:t>, 2015)</a:t>
            </a:r>
          </a:p>
          <a:p>
            <a:pPr marL="800100" lvl="1" indent="-342900">
              <a:buFont typeface="Arial" charset="0"/>
              <a:buChar char="•"/>
            </a:pPr>
            <a:r>
              <a:rPr lang="en-US" sz="2000" dirty="0"/>
              <a:t>Not easy to interpret graphs and other visuals</a:t>
            </a:r>
          </a:p>
          <a:p>
            <a:pPr marL="800100" lvl="1" indent="-342900">
              <a:buFont typeface="Arial" charset="0"/>
              <a:buChar char="•"/>
            </a:pPr>
            <a:endParaRPr lang="en-US" sz="2000" dirty="0"/>
          </a:p>
          <a:p>
            <a:pPr marL="457200" indent="-457200">
              <a:buFont typeface="Arial" charset="0"/>
              <a:buChar char="•"/>
            </a:pPr>
            <a:r>
              <a:rPr lang="en-US" sz="2000" dirty="0"/>
              <a:t>Difficulty following instructions (reading) and writing (explaining ideas) (Wellington &amp; Osborne, 2001)</a:t>
            </a:r>
          </a:p>
          <a:p>
            <a:pPr lvl="1"/>
            <a:endParaRPr lang="en-US" dirty="0"/>
          </a:p>
          <a:p>
            <a:endParaRPr lang="en-US" dirty="0"/>
          </a:p>
        </p:txBody>
      </p:sp>
      <p:sp>
        <p:nvSpPr>
          <p:cNvPr id="5" name="Slide Number Placeholder 4"/>
          <p:cNvSpPr>
            <a:spLocks noGrp="1"/>
          </p:cNvSpPr>
          <p:nvPr>
            <p:ph type="sldNum" sz="quarter" idx="11"/>
          </p:nvPr>
        </p:nvSpPr>
        <p:spPr/>
        <p:txBody>
          <a:bodyPr/>
          <a:lstStyle/>
          <a:p>
            <a:r>
              <a:rPr lang="es-ES_tradnl" sz="1200"/>
              <a:t>|  </a:t>
            </a:r>
            <a:fld id="{9DD0088F-7E4A-9C4B-9ED2-72FAF1293163}" type="slidenum">
              <a:rPr lang="es-ES_tradnl" smtClean="0"/>
              <a:pPr/>
              <a:t>17</a:t>
            </a:fld>
            <a:endParaRPr lang="es-ES_tradnl" dirty="0"/>
          </a:p>
        </p:txBody>
      </p:sp>
      <p:sp>
        <p:nvSpPr>
          <p:cNvPr id="6" name="Marcador de pie de página 3"/>
          <p:cNvSpPr>
            <a:spLocks noGrp="1"/>
          </p:cNvSpPr>
          <p:nvPr>
            <p:ph type="ftr" sz="quarter" idx="10"/>
          </p:nvPr>
        </p:nvSpPr>
        <p:spPr>
          <a:xfrm>
            <a:off x="5315920" y="55319"/>
            <a:ext cx="3104182" cy="365124"/>
          </a:xfrm>
        </p:spPr>
        <p:txBody>
          <a:bodyPr/>
          <a:lstStyle/>
          <a:p>
            <a:r>
              <a:rPr lang="es-ES" dirty="0">
                <a:solidFill>
                  <a:srgbClr val="CC023B"/>
                </a:solidFill>
              </a:rPr>
              <a:t>RELEVANCE OF LANGUAGE IN SCIENCE EDUCATION</a:t>
            </a:r>
            <a:endParaRPr lang="es-ES_tradnl" dirty="0">
              <a:solidFill>
                <a:srgbClr val="CC023B"/>
              </a:solidFill>
            </a:endParaRPr>
          </a:p>
        </p:txBody>
      </p:sp>
      <p:sp>
        <p:nvSpPr>
          <p:cNvPr id="7" name="Rechteck 4">
            <a:extLst>
              <a:ext uri="{FF2B5EF4-FFF2-40B4-BE49-F238E27FC236}">
                <a16:creationId xmlns:a16="http://schemas.microsoft.com/office/drawing/2014/main" id="{6428B1BA-16F0-7A4F-8548-EF2C5AB8B23E}"/>
              </a:ext>
            </a:extLst>
          </p:cNvPr>
          <p:cNvSpPr/>
          <p:nvPr/>
        </p:nvSpPr>
        <p:spPr>
          <a:xfrm>
            <a:off x="549896" y="3837215"/>
            <a:ext cx="8136904" cy="2862322"/>
          </a:xfrm>
          <a:prstGeom prst="rect">
            <a:avLst/>
          </a:prstGeom>
        </p:spPr>
        <p:txBody>
          <a:bodyPr wrap="square">
            <a:spAutoFit/>
          </a:bodyPr>
          <a:lstStyle/>
          <a:p>
            <a:r>
              <a:rPr lang="en-US" dirty="0" err="1">
                <a:latin typeface="Avenir Roman" panose="02000503020000020003" pitchFamily="2" charset="0"/>
              </a:rPr>
              <a:t>Evagorou</a:t>
            </a:r>
            <a:r>
              <a:rPr lang="en-US" dirty="0">
                <a:latin typeface="Avenir Roman" panose="02000503020000020003" pitchFamily="2" charset="0"/>
              </a:rPr>
              <a:t>, M., </a:t>
            </a:r>
            <a:r>
              <a:rPr lang="en-US" dirty="0" err="1">
                <a:latin typeface="Avenir Roman" panose="02000503020000020003" pitchFamily="2" charset="0"/>
              </a:rPr>
              <a:t>Erduran</a:t>
            </a:r>
            <a:r>
              <a:rPr lang="en-US" dirty="0">
                <a:latin typeface="Avenir Roman" panose="02000503020000020003" pitchFamily="2" charset="0"/>
              </a:rPr>
              <a:t>, S. &amp; </a:t>
            </a:r>
            <a:r>
              <a:rPr lang="en-US" dirty="0" err="1">
                <a:latin typeface="Avenir Roman" panose="02000503020000020003" pitchFamily="2" charset="0"/>
              </a:rPr>
              <a:t>Mantyla</a:t>
            </a:r>
            <a:r>
              <a:rPr lang="en-US" dirty="0">
                <a:latin typeface="Avenir Roman" panose="02000503020000020003" pitchFamily="2" charset="0"/>
              </a:rPr>
              <a:t>, T. (2015). Knowledge Generation and Communication through ‘Seeing’ Science: The Role of Visual Representations in Scientific Practices. </a:t>
            </a:r>
            <a:r>
              <a:rPr lang="en-US" i="1" dirty="0">
                <a:latin typeface="Avenir Roman" panose="02000503020000020003" pitchFamily="2" charset="0"/>
              </a:rPr>
              <a:t>Journal of STEM Education</a:t>
            </a:r>
            <a:r>
              <a:rPr lang="en-US" dirty="0">
                <a:latin typeface="Avenir Roman" panose="02000503020000020003" pitchFamily="2" charset="0"/>
              </a:rPr>
              <a:t>, 2(1), 1-13. doi:10.1186/s40594-015-0024-x</a:t>
            </a:r>
          </a:p>
          <a:p>
            <a:endParaRPr lang="en-US" dirty="0">
              <a:latin typeface="Avenir Roman" panose="02000503020000020003" pitchFamily="2" charset="0"/>
            </a:endParaRPr>
          </a:p>
          <a:p>
            <a:r>
              <a:rPr lang="en-US" dirty="0">
                <a:latin typeface="Avenir Roman" panose="02000503020000020003" pitchFamily="2" charset="0"/>
              </a:rPr>
              <a:t>Wellington, J., &amp; Osborne, J. F. (2001). </a:t>
            </a:r>
            <a:r>
              <a:rPr lang="en-US" i="1" dirty="0">
                <a:latin typeface="Avenir Roman" panose="02000503020000020003" pitchFamily="2" charset="0"/>
              </a:rPr>
              <a:t>Language and Literacy in Science Education</a:t>
            </a:r>
            <a:r>
              <a:rPr lang="en-US" dirty="0">
                <a:latin typeface="Avenir Roman" panose="02000503020000020003" pitchFamily="2" charset="0"/>
              </a:rPr>
              <a:t>. Buckingham: Open University Press.</a:t>
            </a:r>
          </a:p>
          <a:p>
            <a:endParaRPr lang="en-US" dirty="0">
              <a:latin typeface="Avenir Roman" panose="02000503020000020003" pitchFamily="2" charset="0"/>
            </a:endParaRPr>
          </a:p>
          <a:p>
            <a:pPr marL="0" indent="0">
              <a:buNone/>
            </a:pPr>
            <a:endParaRPr lang="en-US" i="1" dirty="0">
              <a:latin typeface="Avenir Book"/>
            </a:endParaRPr>
          </a:p>
          <a:p>
            <a:pPr marL="0" indent="0">
              <a:buNone/>
            </a:pPr>
            <a:endParaRPr lang="de-DE" dirty="0">
              <a:latin typeface="Avenir Book"/>
            </a:endParaRPr>
          </a:p>
        </p:txBody>
      </p:sp>
    </p:spTree>
    <p:extLst>
      <p:ext uri="{BB962C8B-B14F-4D97-AF65-F5344CB8AC3E}">
        <p14:creationId xmlns:p14="http://schemas.microsoft.com/office/powerpoint/2010/main" val="4088846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err="1">
                <a:latin typeface="Avenir Book"/>
              </a:rPr>
              <a:t>Activity</a:t>
            </a:r>
            <a:r>
              <a:rPr lang="de-DE" dirty="0">
                <a:latin typeface="Avenir Book"/>
              </a:rPr>
              <a:t> 4.1: Case </a:t>
            </a:r>
            <a:r>
              <a:rPr lang="de-DE" dirty="0" err="1">
                <a:latin typeface="Avenir Book"/>
              </a:rPr>
              <a:t>study</a:t>
            </a:r>
            <a:endParaRPr lang="de-DE" dirty="0">
              <a:latin typeface="Avenir Book"/>
            </a:endParaRPr>
          </a:p>
        </p:txBody>
      </p:sp>
      <p:sp>
        <p:nvSpPr>
          <p:cNvPr id="3" name="Inhaltsplatzhalter 2"/>
          <p:cNvSpPr>
            <a:spLocks noGrp="1"/>
          </p:cNvSpPr>
          <p:nvPr>
            <p:ph idx="1"/>
          </p:nvPr>
        </p:nvSpPr>
        <p:spPr>
          <a:xfrm>
            <a:off x="1763688" y="1700808"/>
            <a:ext cx="6923112" cy="1235596"/>
          </a:xfrm>
        </p:spPr>
        <p:txBody>
          <a:bodyPr>
            <a:noAutofit/>
          </a:bodyPr>
          <a:lstStyle/>
          <a:p>
            <a:pPr marL="0" indent="0">
              <a:buNone/>
            </a:pPr>
            <a:r>
              <a:rPr lang="de-DE" sz="2000" b="1" dirty="0">
                <a:latin typeface="Avenir Book"/>
              </a:rPr>
              <a:t>Work in Groups</a:t>
            </a:r>
            <a:r>
              <a:rPr lang="de-DE" sz="2000" dirty="0">
                <a:latin typeface="Avenir Book"/>
              </a:rPr>
              <a:t>: </a:t>
            </a:r>
          </a:p>
          <a:p>
            <a:pPr marL="0" indent="0">
              <a:buNone/>
            </a:pPr>
            <a:r>
              <a:rPr lang="en-US" sz="2000" dirty="0"/>
              <a:t>” You are a first year science teacher at a multicultural school. You have three students who do not speak the local language, and two students who can communicate orally but cannot read or write. On the first day you plan to teach kinematics and do group work and experiments.”</a:t>
            </a:r>
          </a:p>
          <a:p>
            <a:pPr marL="0" indent="0">
              <a:buNone/>
            </a:pPr>
            <a:r>
              <a:rPr lang="en-US" sz="2000" dirty="0">
                <a:hlinkClick r:id="rId2"/>
              </a:rPr>
              <a:t>Click here for content of the lesson</a:t>
            </a:r>
            <a:r>
              <a:rPr lang="en-US" sz="2000" dirty="0"/>
              <a:t> that you will teach. </a:t>
            </a:r>
          </a:p>
          <a:p>
            <a:pPr marL="0" indent="0" algn="just">
              <a:buNone/>
            </a:pPr>
            <a:endParaRPr lang="en-US" sz="2000" dirty="0"/>
          </a:p>
          <a:p>
            <a:pPr marL="0" indent="0" algn="just">
              <a:buNone/>
            </a:pPr>
            <a:r>
              <a:rPr lang="en-US" sz="2000" dirty="0"/>
              <a:t>In your groups identify difficulties that speakers of the language might have with the topic you are teaching, and the difficulties of the 5 students who are not native speakers might have. Suggest ways support the students. </a:t>
            </a:r>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endParaRPr lang="de-DE" sz="2000" dirty="0"/>
          </a:p>
          <a:p>
            <a:endParaRPr lang="de-DE" sz="2000" dirty="0"/>
          </a:p>
          <a:p>
            <a:endParaRPr lang="de-DE" sz="2000" dirty="0"/>
          </a:p>
        </p:txBody>
      </p:sp>
      <p:sp>
        <p:nvSpPr>
          <p:cNvPr id="6" name="Foliennummernplatzhalter 5"/>
          <p:cNvSpPr>
            <a:spLocks noGrp="1"/>
          </p:cNvSpPr>
          <p:nvPr>
            <p:ph type="sldNum" sz="quarter" idx="11"/>
          </p:nvPr>
        </p:nvSpPr>
        <p:spPr/>
        <p:txBody>
          <a:bodyPr/>
          <a:lstStyle/>
          <a:p>
            <a:r>
              <a:rPr lang="es-ES_tradnl" sz="1200"/>
              <a:t>|  </a:t>
            </a:r>
            <a:fld id="{9DD0088F-7E4A-9C4B-9ED2-72FAF1293163}" type="slidenum">
              <a:rPr lang="es-ES_tradnl" smtClean="0"/>
              <a:pPr/>
              <a:t>18</a:t>
            </a:fld>
            <a:endParaRPr lang="es-ES_tradnl" dirty="0"/>
          </a:p>
        </p:txBody>
      </p:sp>
      <p:sp>
        <p:nvSpPr>
          <p:cNvPr id="7" name="Fußzeilenplatzhalter 6"/>
          <p:cNvSpPr>
            <a:spLocks noGrp="1"/>
          </p:cNvSpPr>
          <p:nvPr>
            <p:ph type="ftr" sz="quarter" idx="10"/>
          </p:nvPr>
        </p:nvSpPr>
        <p:spPr/>
        <p:txBody>
          <a:bodyPr/>
          <a:lstStyle/>
          <a:p>
            <a:r>
              <a:rPr lang="es-ES">
                <a:solidFill>
                  <a:srgbClr val="CC023B"/>
                </a:solidFill>
              </a:rPr>
              <a:t>RELEVANCE OF LANGUAGE IN SCIENCE EDUCATION</a:t>
            </a:r>
            <a:endParaRPr lang="es-ES_tradnl" dirty="0">
              <a:solidFill>
                <a:srgbClr val="CC023B"/>
              </a:solidFill>
            </a:endParaRPr>
          </a:p>
        </p:txBody>
      </p:sp>
      <p:pic>
        <p:nvPicPr>
          <p:cNvPr id="8" name="Imagen 59" descr="/Users/antquearm/Desktop/IncluSMe icons/Icons as JPEG/4-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5" y="1794933"/>
            <a:ext cx="1060731" cy="1058334"/>
          </a:xfrm>
          <a:prstGeom prst="rect">
            <a:avLst/>
          </a:prstGeom>
          <a:noFill/>
          <a:ln>
            <a:noFill/>
          </a:ln>
        </p:spPr>
      </p:pic>
      <p:pic>
        <p:nvPicPr>
          <p:cNvPr id="9" name="Bild 7" descr="C:\Users\Sophia\AppData\Local\Microsoft\Windows\Temporary Internet Files\Content.Word\3-1_5min_.png.png"/>
          <p:cNvPicPr/>
          <p:nvPr/>
        </p:nvPicPr>
        <p:blipFill>
          <a:blip r:embed="rId4" cstate="print"/>
          <a:stretch>
            <a:fillRect/>
          </a:stretch>
        </p:blipFill>
        <p:spPr bwMode="auto">
          <a:xfrm>
            <a:off x="395535" y="3063403"/>
            <a:ext cx="1060730" cy="1036649"/>
          </a:xfrm>
          <a:prstGeom prst="rect">
            <a:avLst/>
          </a:prstGeom>
          <a:noFill/>
          <a:ln w="9525">
            <a:noFill/>
            <a:miter lim="800000"/>
            <a:headEnd/>
            <a:tailEnd/>
          </a:ln>
        </p:spPr>
      </p:pic>
    </p:spTree>
    <p:extLst>
      <p:ext uri="{BB962C8B-B14F-4D97-AF65-F5344CB8AC3E}">
        <p14:creationId xmlns:p14="http://schemas.microsoft.com/office/powerpoint/2010/main" val="1046947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5. Instructional Strategies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0890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Aims</a:t>
            </a:r>
            <a:endParaRPr lang="de-DE" dirty="0"/>
          </a:p>
        </p:txBody>
      </p:sp>
      <p:sp>
        <p:nvSpPr>
          <p:cNvPr id="3" name="Inhaltsplatzhalter 2"/>
          <p:cNvSpPr>
            <a:spLocks noGrp="1"/>
          </p:cNvSpPr>
          <p:nvPr>
            <p:ph idx="1"/>
          </p:nvPr>
        </p:nvSpPr>
        <p:spPr/>
        <p:txBody>
          <a:bodyPr>
            <a:normAutofit/>
          </a:bodyPr>
          <a:lstStyle/>
          <a:p>
            <a:r>
              <a:rPr lang="de-DE" dirty="0" err="1">
                <a:latin typeface="Avenir Book"/>
              </a:rPr>
              <a:t>Investigate</a:t>
            </a:r>
            <a:r>
              <a:rPr lang="de-DE" dirty="0">
                <a:latin typeface="Avenir Book"/>
              </a:rPr>
              <a:t> </a:t>
            </a:r>
            <a:r>
              <a:rPr lang="de-DE" dirty="0" err="1">
                <a:latin typeface="Avenir Book"/>
              </a:rPr>
              <a:t>the</a:t>
            </a:r>
            <a:r>
              <a:rPr lang="de-DE" dirty="0">
                <a:latin typeface="Avenir Book"/>
              </a:rPr>
              <a:t> </a:t>
            </a:r>
            <a:r>
              <a:rPr lang="de-DE" dirty="0" err="1">
                <a:latin typeface="Avenir Book"/>
              </a:rPr>
              <a:t>role</a:t>
            </a:r>
            <a:r>
              <a:rPr lang="de-DE" dirty="0">
                <a:latin typeface="Avenir Book"/>
              </a:rPr>
              <a:t> of </a:t>
            </a:r>
            <a:r>
              <a:rPr lang="de-DE" dirty="0" err="1">
                <a:latin typeface="Avenir Book"/>
              </a:rPr>
              <a:t>language</a:t>
            </a:r>
            <a:r>
              <a:rPr lang="de-DE" dirty="0">
                <a:latin typeface="Avenir Book"/>
              </a:rPr>
              <a:t> in </a:t>
            </a:r>
            <a:r>
              <a:rPr lang="de-DE" dirty="0" err="1">
                <a:latin typeface="Avenir Book"/>
              </a:rPr>
              <a:t>science</a:t>
            </a:r>
            <a:r>
              <a:rPr lang="de-DE" dirty="0">
                <a:latin typeface="Avenir Book"/>
              </a:rPr>
              <a:t>:</a:t>
            </a:r>
          </a:p>
          <a:p>
            <a:pPr lvl="1"/>
            <a:r>
              <a:rPr lang="de-DE" dirty="0" err="1">
                <a:latin typeface="Avenir Book"/>
              </a:rPr>
              <a:t>Differences</a:t>
            </a:r>
            <a:r>
              <a:rPr lang="de-DE" dirty="0">
                <a:latin typeface="Avenir Book"/>
              </a:rPr>
              <a:t> </a:t>
            </a:r>
            <a:r>
              <a:rPr lang="de-DE" dirty="0" err="1">
                <a:latin typeface="Avenir Book"/>
              </a:rPr>
              <a:t>between</a:t>
            </a:r>
            <a:r>
              <a:rPr lang="de-DE" dirty="0">
                <a:latin typeface="Avenir Book"/>
              </a:rPr>
              <a:t> </a:t>
            </a:r>
            <a:r>
              <a:rPr lang="de-DE" dirty="0" err="1">
                <a:latin typeface="Avenir Book"/>
              </a:rPr>
              <a:t>street</a:t>
            </a:r>
            <a:r>
              <a:rPr lang="de-DE" dirty="0">
                <a:latin typeface="Avenir Book"/>
              </a:rPr>
              <a:t>, </a:t>
            </a:r>
            <a:r>
              <a:rPr lang="de-DE" dirty="0" err="1">
                <a:latin typeface="Avenir Book"/>
              </a:rPr>
              <a:t>school</a:t>
            </a:r>
            <a:r>
              <a:rPr lang="de-DE" dirty="0">
                <a:latin typeface="Avenir Book"/>
              </a:rPr>
              <a:t> </a:t>
            </a:r>
            <a:r>
              <a:rPr lang="de-DE" dirty="0" err="1">
                <a:latin typeface="Avenir Book"/>
              </a:rPr>
              <a:t>and</a:t>
            </a:r>
            <a:r>
              <a:rPr lang="de-DE" dirty="0">
                <a:latin typeface="Avenir Book"/>
              </a:rPr>
              <a:t> formal </a:t>
            </a:r>
            <a:r>
              <a:rPr lang="de-DE" dirty="0" err="1">
                <a:latin typeface="Avenir Book"/>
              </a:rPr>
              <a:t>scientific</a:t>
            </a:r>
            <a:r>
              <a:rPr lang="de-DE" dirty="0">
                <a:latin typeface="Avenir Book"/>
              </a:rPr>
              <a:t> </a:t>
            </a:r>
            <a:r>
              <a:rPr lang="de-DE" dirty="0" err="1">
                <a:latin typeface="Avenir Book"/>
              </a:rPr>
              <a:t>language</a:t>
            </a:r>
            <a:endParaRPr lang="de-DE" dirty="0">
              <a:latin typeface="Avenir Book"/>
            </a:endParaRPr>
          </a:p>
          <a:p>
            <a:pPr lvl="1"/>
            <a:r>
              <a:rPr lang="de-DE" dirty="0" err="1">
                <a:latin typeface="Avenir Book"/>
              </a:rPr>
              <a:t>Difficulties</a:t>
            </a:r>
            <a:r>
              <a:rPr lang="de-DE" dirty="0">
                <a:latin typeface="Avenir Book"/>
              </a:rPr>
              <a:t> </a:t>
            </a:r>
            <a:r>
              <a:rPr lang="de-DE" dirty="0" err="1">
                <a:latin typeface="Avenir Book"/>
              </a:rPr>
              <a:t>pupils</a:t>
            </a:r>
            <a:r>
              <a:rPr lang="de-DE" dirty="0">
                <a:latin typeface="Avenir Book"/>
              </a:rPr>
              <a:t> </a:t>
            </a:r>
            <a:r>
              <a:rPr lang="de-DE" dirty="0" err="1">
                <a:latin typeface="Avenir Book"/>
              </a:rPr>
              <a:t>face</a:t>
            </a:r>
            <a:r>
              <a:rPr lang="de-DE" dirty="0">
                <a:latin typeface="Avenir Book"/>
              </a:rPr>
              <a:t> in </a:t>
            </a:r>
            <a:r>
              <a:rPr lang="de-DE" dirty="0" err="1">
                <a:latin typeface="Avenir Book"/>
              </a:rPr>
              <a:t>the</a:t>
            </a:r>
            <a:r>
              <a:rPr lang="de-DE" dirty="0">
                <a:latin typeface="Avenir Book"/>
              </a:rPr>
              <a:t> </a:t>
            </a:r>
            <a:r>
              <a:rPr lang="de-DE" dirty="0" err="1">
                <a:latin typeface="Avenir Book"/>
              </a:rPr>
              <a:t>learning</a:t>
            </a:r>
            <a:r>
              <a:rPr lang="de-DE" dirty="0">
                <a:latin typeface="Avenir Book"/>
              </a:rPr>
              <a:t> of </a:t>
            </a:r>
            <a:r>
              <a:rPr lang="de-DE" dirty="0" err="1">
                <a:latin typeface="Avenir Book"/>
              </a:rPr>
              <a:t>science</a:t>
            </a:r>
            <a:r>
              <a:rPr lang="de-DE" dirty="0">
                <a:latin typeface="Avenir Book"/>
              </a:rPr>
              <a:t> </a:t>
            </a:r>
            <a:r>
              <a:rPr lang="de-DE" dirty="0" err="1">
                <a:latin typeface="Avenir Book"/>
              </a:rPr>
              <a:t>when</a:t>
            </a:r>
            <a:r>
              <a:rPr lang="de-DE" dirty="0">
                <a:latin typeface="Avenir Book"/>
              </a:rPr>
              <a:t> </a:t>
            </a:r>
            <a:r>
              <a:rPr lang="de-DE" dirty="0" err="1">
                <a:latin typeface="Avenir Book"/>
              </a:rPr>
              <a:t>teaching</a:t>
            </a:r>
            <a:r>
              <a:rPr lang="de-DE" dirty="0">
                <a:latin typeface="Avenir Book"/>
              </a:rPr>
              <a:t> (</a:t>
            </a:r>
            <a:r>
              <a:rPr lang="de-DE" dirty="0" err="1">
                <a:latin typeface="Avenir Book"/>
              </a:rPr>
              <a:t>local</a:t>
            </a:r>
            <a:r>
              <a:rPr lang="de-DE" dirty="0">
                <a:latin typeface="Avenir Book"/>
              </a:rPr>
              <a:t>) </a:t>
            </a:r>
            <a:r>
              <a:rPr lang="de-DE" dirty="0" err="1">
                <a:latin typeface="Avenir Book"/>
              </a:rPr>
              <a:t>language</a:t>
            </a:r>
            <a:r>
              <a:rPr lang="de-DE" dirty="0">
                <a:latin typeface="Avenir Book"/>
              </a:rPr>
              <a:t> in not </a:t>
            </a:r>
            <a:r>
              <a:rPr lang="de-DE" dirty="0" err="1">
                <a:latin typeface="Avenir Book"/>
              </a:rPr>
              <a:t>their</a:t>
            </a:r>
            <a:r>
              <a:rPr lang="de-DE" dirty="0">
                <a:latin typeface="Avenir Book"/>
              </a:rPr>
              <a:t> </a:t>
            </a:r>
            <a:r>
              <a:rPr lang="de-DE" dirty="0" err="1">
                <a:latin typeface="Avenir Book"/>
              </a:rPr>
              <a:t>mother</a:t>
            </a:r>
            <a:r>
              <a:rPr lang="de-DE" dirty="0">
                <a:latin typeface="Avenir Book"/>
              </a:rPr>
              <a:t> </a:t>
            </a:r>
            <a:r>
              <a:rPr lang="de-DE" dirty="0" err="1">
                <a:latin typeface="Avenir Book"/>
              </a:rPr>
              <a:t>tonguel</a:t>
            </a:r>
            <a:r>
              <a:rPr lang="de-DE" dirty="0">
                <a:latin typeface="Avenir Book"/>
              </a:rPr>
              <a:t> </a:t>
            </a:r>
          </a:p>
          <a:p>
            <a:r>
              <a:rPr lang="de-DE" dirty="0" err="1">
                <a:latin typeface="Avenir Book"/>
              </a:rPr>
              <a:t>Develop</a:t>
            </a:r>
            <a:r>
              <a:rPr lang="de-DE" dirty="0">
                <a:latin typeface="Avenir Book"/>
              </a:rPr>
              <a:t> </a:t>
            </a:r>
            <a:r>
              <a:rPr lang="de-DE" dirty="0" err="1">
                <a:latin typeface="Avenir Book"/>
              </a:rPr>
              <a:t>scaffolding</a:t>
            </a:r>
            <a:r>
              <a:rPr lang="de-DE" dirty="0">
                <a:latin typeface="Avenir Book"/>
              </a:rPr>
              <a:t> </a:t>
            </a:r>
            <a:r>
              <a:rPr lang="de-DE" dirty="0" err="1">
                <a:latin typeface="Avenir Book"/>
              </a:rPr>
              <a:t>strategies</a:t>
            </a:r>
            <a:r>
              <a:rPr lang="de-DE" dirty="0">
                <a:latin typeface="Avenir Book"/>
              </a:rPr>
              <a:t> </a:t>
            </a:r>
            <a:r>
              <a:rPr lang="de-DE" dirty="0" err="1">
                <a:latin typeface="Avenir Book"/>
              </a:rPr>
              <a:t>and</a:t>
            </a:r>
            <a:r>
              <a:rPr lang="de-DE" dirty="0">
                <a:latin typeface="Avenir Book"/>
              </a:rPr>
              <a:t> </a:t>
            </a:r>
            <a:r>
              <a:rPr lang="de-DE" dirty="0" err="1">
                <a:latin typeface="Avenir Book"/>
              </a:rPr>
              <a:t>pedagogical</a:t>
            </a:r>
            <a:r>
              <a:rPr lang="de-DE" dirty="0">
                <a:latin typeface="Avenir Book"/>
              </a:rPr>
              <a:t> </a:t>
            </a:r>
            <a:r>
              <a:rPr lang="de-DE" dirty="0" err="1">
                <a:latin typeface="Avenir Book"/>
              </a:rPr>
              <a:t>approaches</a:t>
            </a:r>
            <a:r>
              <a:rPr lang="de-DE" dirty="0">
                <a:latin typeface="Avenir Book"/>
              </a:rPr>
              <a:t> </a:t>
            </a:r>
            <a:r>
              <a:rPr lang="de-DE" dirty="0" err="1">
                <a:latin typeface="Avenir Book"/>
              </a:rPr>
              <a:t>for</a:t>
            </a:r>
            <a:r>
              <a:rPr lang="de-DE" dirty="0">
                <a:latin typeface="Avenir Book"/>
              </a:rPr>
              <a:t> </a:t>
            </a:r>
            <a:r>
              <a:rPr lang="de-DE" dirty="0" err="1">
                <a:latin typeface="Avenir Book"/>
              </a:rPr>
              <a:t>pupils</a:t>
            </a:r>
            <a:r>
              <a:rPr lang="de-DE" dirty="0">
                <a:latin typeface="Avenir Book"/>
              </a:rPr>
              <a:t> in </a:t>
            </a:r>
            <a:r>
              <a:rPr lang="de-DE" dirty="0" err="1">
                <a:latin typeface="Avenir Book"/>
              </a:rPr>
              <a:t>language-oriented</a:t>
            </a:r>
            <a:r>
              <a:rPr lang="de-DE" dirty="0">
                <a:latin typeface="Avenir Book"/>
              </a:rPr>
              <a:t> </a:t>
            </a:r>
            <a:r>
              <a:rPr lang="de-DE" dirty="0" err="1">
                <a:latin typeface="Avenir Book"/>
              </a:rPr>
              <a:t>science</a:t>
            </a:r>
            <a:r>
              <a:rPr lang="de-DE" dirty="0">
                <a:latin typeface="Avenir Book"/>
              </a:rPr>
              <a:t> </a:t>
            </a:r>
            <a:r>
              <a:rPr lang="de-DE" dirty="0" err="1">
                <a:latin typeface="Avenir Book"/>
              </a:rPr>
              <a:t>lessons</a:t>
            </a:r>
            <a:r>
              <a:rPr lang="de-DE" dirty="0">
                <a:latin typeface="Avenir Book"/>
              </a:rPr>
              <a:t>. </a:t>
            </a:r>
          </a:p>
        </p:txBody>
      </p:sp>
      <p:sp>
        <p:nvSpPr>
          <p:cNvPr id="6" name="Foliennummernplatzhalter 5"/>
          <p:cNvSpPr>
            <a:spLocks noGrp="1"/>
          </p:cNvSpPr>
          <p:nvPr>
            <p:ph type="sldNum" sz="quarter" idx="11"/>
          </p:nvPr>
        </p:nvSpPr>
        <p:spPr/>
        <p:txBody>
          <a:bodyPr/>
          <a:lstStyle/>
          <a:p>
            <a:r>
              <a:rPr lang="es-ES_tradnl" sz="1200"/>
              <a:t>|  </a:t>
            </a:r>
            <a:fld id="{9DD0088F-7E4A-9C4B-9ED2-72FAF1293163}" type="slidenum">
              <a:rPr lang="es-ES_tradnl" smtClean="0"/>
              <a:pPr/>
              <a:t>2</a:t>
            </a:fld>
            <a:endParaRPr lang="es-ES_tradnl" dirty="0"/>
          </a:p>
        </p:txBody>
      </p:sp>
      <p:sp>
        <p:nvSpPr>
          <p:cNvPr id="7" name="Fußzeilenplatzhalter 6"/>
          <p:cNvSpPr>
            <a:spLocks noGrp="1"/>
          </p:cNvSpPr>
          <p:nvPr>
            <p:ph type="ftr" sz="quarter" idx="10"/>
          </p:nvPr>
        </p:nvSpPr>
        <p:spPr>
          <a:xfrm>
            <a:off x="5355772" y="55319"/>
            <a:ext cx="3064330" cy="365124"/>
          </a:xfrm>
        </p:spPr>
        <p:txBody>
          <a:bodyPr/>
          <a:lstStyle/>
          <a:p>
            <a:r>
              <a:rPr lang="es-ES" dirty="0">
                <a:solidFill>
                  <a:srgbClr val="CC023B"/>
                </a:solidFill>
              </a:rPr>
              <a:t>RELEVANCE OF LANGUAGE IN SCIENCE EDUCATION</a:t>
            </a:r>
            <a:endParaRPr lang="es-ES_tradnl" dirty="0">
              <a:solidFill>
                <a:srgbClr val="CC023B"/>
              </a:solidFill>
            </a:endParaRPr>
          </a:p>
        </p:txBody>
      </p:sp>
    </p:spTree>
    <p:extLst>
      <p:ext uri="{BB962C8B-B14F-4D97-AF65-F5344CB8AC3E}">
        <p14:creationId xmlns:p14="http://schemas.microsoft.com/office/powerpoint/2010/main" val="446530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Instructional Strategies </a:t>
            </a:r>
          </a:p>
        </p:txBody>
      </p:sp>
      <p:sp>
        <p:nvSpPr>
          <p:cNvPr id="3" name="Content Placeholder 2"/>
          <p:cNvSpPr>
            <a:spLocks noGrp="1"/>
          </p:cNvSpPr>
          <p:nvPr>
            <p:ph idx="1"/>
          </p:nvPr>
        </p:nvSpPr>
        <p:spPr>
          <a:xfrm>
            <a:off x="457200" y="1600200"/>
            <a:ext cx="8229600" cy="2694213"/>
          </a:xfrm>
        </p:spPr>
        <p:txBody>
          <a:bodyPr>
            <a:normAutofit/>
          </a:bodyPr>
          <a:lstStyle/>
          <a:p>
            <a:pPr marL="457200" indent="-457200">
              <a:buFont typeface="Arial" charset="0"/>
              <a:buChar char="•"/>
            </a:pPr>
            <a:r>
              <a:rPr lang="en-US" sz="2000" dirty="0"/>
              <a:t>Other than the linguistic issues that students might have in science, there are also the cultural challenges to science learning (Meyer &amp; Crawford, 2011). </a:t>
            </a:r>
          </a:p>
          <a:p>
            <a:pPr marL="457200" indent="-457200">
              <a:buFont typeface="Arial" charset="0"/>
              <a:buChar char="•"/>
            </a:pPr>
            <a:endParaRPr lang="en-US" sz="2000" dirty="0"/>
          </a:p>
          <a:p>
            <a:pPr marL="457200" indent="-457200">
              <a:buFont typeface="Arial" charset="0"/>
              <a:buChar char="•"/>
            </a:pPr>
            <a:r>
              <a:rPr lang="en-US" sz="2000" dirty="0"/>
              <a:t>Science learning in challenging when the culture in which learning occurs is very different in terms of their own culture (Lee, 2003). </a:t>
            </a:r>
          </a:p>
          <a:p>
            <a:pPr marL="457200" indent="-457200">
              <a:buFont typeface="Arial" charset="0"/>
              <a:buChar char="•"/>
            </a:pPr>
            <a:endParaRPr lang="en-US" sz="2200" dirty="0"/>
          </a:p>
          <a:p>
            <a:endParaRPr lang="en-US" dirty="0"/>
          </a:p>
        </p:txBody>
      </p:sp>
      <p:sp>
        <p:nvSpPr>
          <p:cNvPr id="5" name="Slide Number Placeholder 4"/>
          <p:cNvSpPr>
            <a:spLocks noGrp="1"/>
          </p:cNvSpPr>
          <p:nvPr>
            <p:ph type="sldNum" sz="quarter" idx="11"/>
          </p:nvPr>
        </p:nvSpPr>
        <p:spPr/>
        <p:txBody>
          <a:bodyPr/>
          <a:lstStyle/>
          <a:p>
            <a:r>
              <a:rPr lang="es-ES_tradnl" sz="1200"/>
              <a:t>|  </a:t>
            </a:r>
            <a:fld id="{9DD0088F-7E4A-9C4B-9ED2-72FAF1293163}" type="slidenum">
              <a:rPr lang="es-ES_tradnl" smtClean="0"/>
              <a:pPr/>
              <a:t>20</a:t>
            </a:fld>
            <a:endParaRPr lang="es-ES_tradnl" dirty="0"/>
          </a:p>
        </p:txBody>
      </p:sp>
      <p:sp>
        <p:nvSpPr>
          <p:cNvPr id="6" name="Marcador de pie de página 3"/>
          <p:cNvSpPr>
            <a:spLocks noGrp="1"/>
          </p:cNvSpPr>
          <p:nvPr>
            <p:ph type="ftr" sz="quarter" idx="10"/>
          </p:nvPr>
        </p:nvSpPr>
        <p:spPr>
          <a:xfrm>
            <a:off x="5315920" y="55319"/>
            <a:ext cx="3104182" cy="365124"/>
          </a:xfrm>
        </p:spPr>
        <p:txBody>
          <a:bodyPr/>
          <a:lstStyle/>
          <a:p>
            <a:r>
              <a:rPr lang="es-ES" dirty="0">
                <a:solidFill>
                  <a:srgbClr val="CC023B"/>
                </a:solidFill>
              </a:rPr>
              <a:t>RELEVANCE OF LANGUAGE IN SCIENCE EDUCATION</a:t>
            </a:r>
            <a:endParaRPr lang="es-ES_tradnl" dirty="0">
              <a:solidFill>
                <a:srgbClr val="CC023B"/>
              </a:solidFill>
            </a:endParaRPr>
          </a:p>
        </p:txBody>
      </p:sp>
      <p:sp>
        <p:nvSpPr>
          <p:cNvPr id="7" name="Rechteck 4">
            <a:extLst>
              <a:ext uri="{FF2B5EF4-FFF2-40B4-BE49-F238E27FC236}">
                <a16:creationId xmlns:a16="http://schemas.microsoft.com/office/drawing/2014/main" id="{C1AE101C-7810-D944-9A40-96DC679CED36}"/>
              </a:ext>
            </a:extLst>
          </p:cNvPr>
          <p:cNvSpPr/>
          <p:nvPr/>
        </p:nvSpPr>
        <p:spPr>
          <a:xfrm>
            <a:off x="556497" y="3734414"/>
            <a:ext cx="8136904" cy="3693319"/>
          </a:xfrm>
          <a:prstGeom prst="rect">
            <a:avLst/>
          </a:prstGeom>
        </p:spPr>
        <p:txBody>
          <a:bodyPr wrap="square">
            <a:spAutoFit/>
          </a:bodyPr>
          <a:lstStyle/>
          <a:p>
            <a:endParaRPr lang="en-US" dirty="0">
              <a:latin typeface="Avenir Roman" panose="02000503020000020003" pitchFamily="2" charset="0"/>
            </a:endParaRPr>
          </a:p>
          <a:p>
            <a:r>
              <a:rPr lang="en-US" dirty="0">
                <a:latin typeface="Avenir Roman" panose="02000503020000020003" pitchFamily="2" charset="0"/>
              </a:rPr>
              <a:t>Lee, O. (2003). Equity for linguistically and culturally diverse students in science education A research agenda. Teachers College Record, 105, 465-489.</a:t>
            </a:r>
          </a:p>
          <a:p>
            <a:endParaRPr lang="en-US" dirty="0">
              <a:latin typeface="Avenir Roman" panose="02000503020000020003" pitchFamily="2" charset="0"/>
            </a:endParaRPr>
          </a:p>
          <a:p>
            <a:r>
              <a:rPr lang="en-US" dirty="0">
                <a:latin typeface="Avenir Roman" panose="02000503020000020003" pitchFamily="2" charset="0"/>
              </a:rPr>
              <a:t>Meyer, X. &amp; Crawford, B. (2011). Teaching science as a cultural way of knowing: merging authentic inquiry, nature of science, and multicultural strategies. </a:t>
            </a:r>
            <a:r>
              <a:rPr lang="en-US" i="1" dirty="0">
                <a:latin typeface="Avenir Roman" panose="02000503020000020003" pitchFamily="2" charset="0"/>
              </a:rPr>
              <a:t>Cultural Studies of Science Education</a:t>
            </a:r>
            <a:r>
              <a:rPr lang="en-US" dirty="0">
                <a:latin typeface="Avenir Roman" panose="02000503020000020003" pitchFamily="2" charset="0"/>
              </a:rPr>
              <a:t>.</a:t>
            </a:r>
          </a:p>
          <a:p>
            <a:endParaRPr lang="en-US" dirty="0">
              <a:latin typeface="Avenir Roman" panose="02000503020000020003" pitchFamily="2" charset="0"/>
            </a:endParaRPr>
          </a:p>
          <a:p>
            <a:r>
              <a:rPr lang="en-US" dirty="0">
                <a:latin typeface="Avenir Roman" panose="02000503020000020003" pitchFamily="2" charset="0"/>
              </a:rPr>
              <a:t>.</a:t>
            </a:r>
          </a:p>
          <a:p>
            <a:endParaRPr lang="en-US" dirty="0">
              <a:latin typeface="Avenir Roman" panose="02000503020000020003" pitchFamily="2" charset="0"/>
            </a:endParaRPr>
          </a:p>
          <a:p>
            <a:pPr marL="0" indent="0">
              <a:buNone/>
            </a:pPr>
            <a:endParaRPr lang="en-US" i="1" dirty="0">
              <a:latin typeface="Avenir Book"/>
            </a:endParaRPr>
          </a:p>
          <a:p>
            <a:pPr marL="0" indent="0">
              <a:buNone/>
            </a:pPr>
            <a:endParaRPr lang="de-DE" dirty="0">
              <a:latin typeface="Avenir Book"/>
            </a:endParaRPr>
          </a:p>
        </p:txBody>
      </p:sp>
    </p:spTree>
    <p:extLst>
      <p:ext uri="{BB962C8B-B14F-4D97-AF65-F5344CB8AC3E}">
        <p14:creationId xmlns:p14="http://schemas.microsoft.com/office/powerpoint/2010/main" val="2397541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Instructional Strategies </a:t>
            </a:r>
          </a:p>
        </p:txBody>
      </p:sp>
      <p:sp>
        <p:nvSpPr>
          <p:cNvPr id="3" name="Content Placeholder 2"/>
          <p:cNvSpPr>
            <a:spLocks noGrp="1"/>
          </p:cNvSpPr>
          <p:nvPr>
            <p:ph idx="1"/>
          </p:nvPr>
        </p:nvSpPr>
        <p:spPr>
          <a:xfrm>
            <a:off x="457200" y="1600200"/>
            <a:ext cx="8229600" cy="2694213"/>
          </a:xfrm>
        </p:spPr>
        <p:txBody>
          <a:bodyPr>
            <a:normAutofit/>
          </a:bodyPr>
          <a:lstStyle/>
          <a:p>
            <a:pPr marL="342900" indent="-342900">
              <a:buFont typeface="Arial" panose="020B0604020202020204" pitchFamily="34" charset="0"/>
              <a:buChar char="•"/>
            </a:pPr>
            <a:r>
              <a:rPr lang="en-US" sz="2200" dirty="0"/>
              <a:t>Therefore, science learning is more accessible to students whose cultural background is western, since science is closer to western ways of knowing, and becomes abstract to students from different cultures (</a:t>
            </a:r>
            <a:r>
              <a:rPr lang="en-US" sz="2200" dirty="0" err="1"/>
              <a:t>Aikenhead</a:t>
            </a:r>
            <a:r>
              <a:rPr lang="en-US" sz="2200" dirty="0"/>
              <a:t>, 1996).</a:t>
            </a:r>
            <a:endParaRPr lang="en-GB" sz="2200" dirty="0"/>
          </a:p>
          <a:p>
            <a:endParaRPr lang="en-US" dirty="0"/>
          </a:p>
        </p:txBody>
      </p:sp>
      <p:sp>
        <p:nvSpPr>
          <p:cNvPr id="5" name="Slide Number Placeholder 4"/>
          <p:cNvSpPr>
            <a:spLocks noGrp="1"/>
          </p:cNvSpPr>
          <p:nvPr>
            <p:ph type="sldNum" sz="quarter" idx="11"/>
          </p:nvPr>
        </p:nvSpPr>
        <p:spPr/>
        <p:txBody>
          <a:bodyPr/>
          <a:lstStyle/>
          <a:p>
            <a:r>
              <a:rPr lang="es-ES_tradnl" sz="1200"/>
              <a:t>|  </a:t>
            </a:r>
            <a:fld id="{9DD0088F-7E4A-9C4B-9ED2-72FAF1293163}" type="slidenum">
              <a:rPr lang="es-ES_tradnl" smtClean="0"/>
              <a:pPr/>
              <a:t>21</a:t>
            </a:fld>
            <a:endParaRPr lang="es-ES_tradnl" dirty="0"/>
          </a:p>
        </p:txBody>
      </p:sp>
      <p:sp>
        <p:nvSpPr>
          <p:cNvPr id="6" name="Marcador de pie de página 3"/>
          <p:cNvSpPr>
            <a:spLocks noGrp="1"/>
          </p:cNvSpPr>
          <p:nvPr>
            <p:ph type="ftr" sz="quarter" idx="10"/>
          </p:nvPr>
        </p:nvSpPr>
        <p:spPr>
          <a:xfrm>
            <a:off x="5315920" y="55319"/>
            <a:ext cx="3104182" cy="365124"/>
          </a:xfrm>
        </p:spPr>
        <p:txBody>
          <a:bodyPr/>
          <a:lstStyle/>
          <a:p>
            <a:r>
              <a:rPr lang="es-ES" dirty="0">
                <a:solidFill>
                  <a:srgbClr val="CC023B"/>
                </a:solidFill>
              </a:rPr>
              <a:t>RELEVANCE OF LANGUAGE IN SCIENCE EDUCATION</a:t>
            </a:r>
            <a:endParaRPr lang="es-ES_tradnl" dirty="0">
              <a:solidFill>
                <a:srgbClr val="CC023B"/>
              </a:solidFill>
            </a:endParaRPr>
          </a:p>
        </p:txBody>
      </p:sp>
      <p:sp>
        <p:nvSpPr>
          <p:cNvPr id="7" name="Rechteck 4">
            <a:extLst>
              <a:ext uri="{FF2B5EF4-FFF2-40B4-BE49-F238E27FC236}">
                <a16:creationId xmlns:a16="http://schemas.microsoft.com/office/drawing/2014/main" id="{C1AE101C-7810-D944-9A40-96DC679CED36}"/>
              </a:ext>
            </a:extLst>
          </p:cNvPr>
          <p:cNvSpPr/>
          <p:nvPr/>
        </p:nvSpPr>
        <p:spPr>
          <a:xfrm>
            <a:off x="556497" y="3995678"/>
            <a:ext cx="8136904" cy="646331"/>
          </a:xfrm>
          <a:prstGeom prst="rect">
            <a:avLst/>
          </a:prstGeom>
        </p:spPr>
        <p:txBody>
          <a:bodyPr wrap="square">
            <a:spAutoFit/>
          </a:bodyPr>
          <a:lstStyle/>
          <a:p>
            <a:r>
              <a:rPr lang="en-US" dirty="0" err="1">
                <a:latin typeface="Avenir Roman" panose="02000503020000020003" pitchFamily="2" charset="0"/>
              </a:rPr>
              <a:t>Aikenhead</a:t>
            </a:r>
            <a:r>
              <a:rPr lang="en-US" dirty="0">
                <a:latin typeface="Avenir Roman" panose="02000503020000020003" pitchFamily="2" charset="0"/>
              </a:rPr>
              <a:t>, G.S. (1996). Science Education: Border crossing into the subculture of science. </a:t>
            </a:r>
            <a:r>
              <a:rPr lang="en-US" i="1" dirty="0">
                <a:latin typeface="Avenir Roman" panose="02000503020000020003" pitchFamily="2" charset="0"/>
              </a:rPr>
              <a:t>Studies in Science Education</a:t>
            </a:r>
            <a:r>
              <a:rPr lang="en-US" dirty="0">
                <a:latin typeface="Avenir Roman" panose="02000503020000020003" pitchFamily="2" charset="0"/>
              </a:rPr>
              <a:t>. </a:t>
            </a:r>
          </a:p>
        </p:txBody>
      </p:sp>
    </p:spTree>
    <p:extLst>
      <p:ext uri="{BB962C8B-B14F-4D97-AF65-F5344CB8AC3E}">
        <p14:creationId xmlns:p14="http://schemas.microsoft.com/office/powerpoint/2010/main" val="3167768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Framework to support learners in science</a:t>
            </a:r>
          </a:p>
        </p:txBody>
      </p:sp>
      <p:sp>
        <p:nvSpPr>
          <p:cNvPr id="3" name="Content Placeholder 2"/>
          <p:cNvSpPr>
            <a:spLocks noGrp="1"/>
          </p:cNvSpPr>
          <p:nvPr>
            <p:ph idx="1"/>
          </p:nvPr>
        </p:nvSpPr>
        <p:spPr/>
        <p:txBody>
          <a:bodyPr>
            <a:normAutofit fontScale="92500" lnSpcReduction="20000"/>
          </a:bodyPr>
          <a:lstStyle/>
          <a:p>
            <a:pPr marL="514350" indent="-514350">
              <a:buAutoNum type="arabicParenBoth"/>
            </a:pPr>
            <a:r>
              <a:rPr lang="en-US" dirty="0"/>
              <a:t>a sharing of scientific authority, </a:t>
            </a:r>
          </a:p>
          <a:p>
            <a:pPr marL="971550" lvl="1" indent="-514350">
              <a:buAutoNum type="arabicParenBoth"/>
            </a:pPr>
            <a:r>
              <a:rPr lang="en-US" dirty="0"/>
              <a:t>Do we all understand the same things with the terms used? If not, then how do we make terms explicit?</a:t>
            </a:r>
          </a:p>
          <a:p>
            <a:pPr marL="514350" indent="-514350">
              <a:buAutoNum type="arabicParenBoth"/>
            </a:pPr>
            <a:r>
              <a:rPr lang="en-US" dirty="0"/>
              <a:t>a diversity of cultural experiences and materials, </a:t>
            </a:r>
          </a:p>
          <a:p>
            <a:pPr marL="971550" lvl="1" indent="-514350">
              <a:buAutoNum type="arabicParenBoth"/>
            </a:pPr>
            <a:r>
              <a:rPr lang="en-US" dirty="0"/>
              <a:t>Does our culture allow us to understand the provided materials? If not, then how do we change them?</a:t>
            </a:r>
          </a:p>
          <a:p>
            <a:pPr marL="514350" indent="-514350">
              <a:buAutoNum type="arabicParenBoth"/>
            </a:pPr>
            <a:r>
              <a:rPr lang="en-US" dirty="0"/>
              <a:t>the use of students’ home languages in classrooms, and </a:t>
            </a:r>
          </a:p>
          <a:p>
            <a:pPr marL="971550" lvl="1" indent="-514350">
              <a:buAutoNum type="arabicParenBoth"/>
            </a:pPr>
            <a:r>
              <a:rPr lang="en-US" dirty="0"/>
              <a:t>Can we help the students by using terms from their languages?</a:t>
            </a:r>
          </a:p>
          <a:p>
            <a:pPr marL="514350" indent="-514350">
              <a:buAutoNum type="arabicParenBoth"/>
            </a:pPr>
            <a:r>
              <a:rPr lang="en-US" dirty="0"/>
              <a:t>the use of linguistic scaffolding to enhance meaning. </a:t>
            </a:r>
          </a:p>
          <a:p>
            <a:pPr marL="971550" lvl="1" indent="-514350">
              <a:buAutoNum type="arabicParenBoth"/>
            </a:pPr>
            <a:r>
              <a:rPr lang="en-US" dirty="0"/>
              <a:t>Can we use visuals to support the students?</a:t>
            </a:r>
          </a:p>
          <a:p>
            <a:endParaRPr lang="en-US" dirty="0"/>
          </a:p>
        </p:txBody>
      </p:sp>
      <p:sp>
        <p:nvSpPr>
          <p:cNvPr id="5" name="Slide Number Placeholder 4"/>
          <p:cNvSpPr>
            <a:spLocks noGrp="1"/>
          </p:cNvSpPr>
          <p:nvPr>
            <p:ph type="sldNum" sz="quarter" idx="11"/>
          </p:nvPr>
        </p:nvSpPr>
        <p:spPr/>
        <p:txBody>
          <a:bodyPr/>
          <a:lstStyle/>
          <a:p>
            <a:r>
              <a:rPr lang="es-ES_tradnl" sz="1200"/>
              <a:t>|  </a:t>
            </a:r>
            <a:fld id="{9DD0088F-7E4A-9C4B-9ED2-72FAF1293163}" type="slidenum">
              <a:rPr lang="es-ES_tradnl" smtClean="0"/>
              <a:pPr/>
              <a:t>22</a:t>
            </a:fld>
            <a:endParaRPr lang="es-ES_tradnl" dirty="0"/>
          </a:p>
        </p:txBody>
      </p:sp>
      <p:sp>
        <p:nvSpPr>
          <p:cNvPr id="6" name="Marcador de pie de página 3"/>
          <p:cNvSpPr>
            <a:spLocks noGrp="1"/>
          </p:cNvSpPr>
          <p:nvPr>
            <p:ph type="ftr" sz="quarter" idx="10"/>
          </p:nvPr>
        </p:nvSpPr>
        <p:spPr>
          <a:xfrm>
            <a:off x="5315920" y="55319"/>
            <a:ext cx="3104182" cy="365124"/>
          </a:xfrm>
        </p:spPr>
        <p:txBody>
          <a:bodyPr/>
          <a:lstStyle/>
          <a:p>
            <a:r>
              <a:rPr lang="es-ES" dirty="0">
                <a:solidFill>
                  <a:srgbClr val="CC023B"/>
                </a:solidFill>
              </a:rPr>
              <a:t>RELEVANCE OF LANGUAGE IN SCIENCE EDUCATION</a:t>
            </a:r>
            <a:endParaRPr lang="es-ES_tradnl" dirty="0">
              <a:solidFill>
                <a:srgbClr val="CC023B"/>
              </a:solidFill>
            </a:endParaRPr>
          </a:p>
        </p:txBody>
      </p:sp>
    </p:spTree>
    <p:extLst>
      <p:ext uri="{BB962C8B-B14F-4D97-AF65-F5344CB8AC3E}">
        <p14:creationId xmlns:p14="http://schemas.microsoft.com/office/powerpoint/2010/main" val="2699404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Reading</a:t>
            </a:r>
          </a:p>
        </p:txBody>
      </p:sp>
      <p:sp>
        <p:nvSpPr>
          <p:cNvPr id="3" name="Content Placeholder 2"/>
          <p:cNvSpPr>
            <a:spLocks noGrp="1"/>
          </p:cNvSpPr>
          <p:nvPr>
            <p:ph idx="1"/>
          </p:nvPr>
        </p:nvSpPr>
        <p:spPr>
          <a:xfrm>
            <a:off x="762001" y="1825625"/>
            <a:ext cx="7598228" cy="3409763"/>
          </a:xfrm>
        </p:spPr>
        <p:txBody>
          <a:bodyPr>
            <a:normAutofit fontScale="92500"/>
          </a:bodyPr>
          <a:lstStyle/>
          <a:p>
            <a:r>
              <a:rPr lang="en-US" dirty="0"/>
              <a:t>‘Directed Activities Related to Texts’ (DARTS)</a:t>
            </a:r>
            <a:r>
              <a:rPr lang="el-GR" dirty="0"/>
              <a:t> : </a:t>
            </a:r>
            <a:endParaRPr lang="en-US" dirty="0"/>
          </a:p>
          <a:p>
            <a:pPr lvl="1"/>
            <a:r>
              <a:rPr lang="en-US" dirty="0"/>
              <a:t>Reading and understanding text</a:t>
            </a:r>
            <a:endParaRPr lang="el-GR" dirty="0"/>
          </a:p>
          <a:p>
            <a:pPr lvl="1"/>
            <a:r>
              <a:rPr lang="en-US" dirty="0"/>
              <a:t>Reading and understanding graphs</a:t>
            </a:r>
            <a:endParaRPr lang="el-GR" dirty="0"/>
          </a:p>
          <a:p>
            <a:pPr lvl="1"/>
            <a:r>
              <a:rPr lang="en-US" dirty="0"/>
              <a:t>Synthesizing information from the text</a:t>
            </a:r>
            <a:endParaRPr lang="el-GR" dirty="0"/>
          </a:p>
          <a:p>
            <a:pPr marL="457200" lvl="1" indent="0">
              <a:buNone/>
            </a:pPr>
            <a:r>
              <a:rPr lang="el-GR" dirty="0"/>
              <a:t>				</a:t>
            </a:r>
          </a:p>
          <a:p>
            <a:pPr marL="457200" lvl="1" indent="0">
              <a:buNone/>
            </a:pPr>
            <a:endParaRPr lang="el-GR" dirty="0"/>
          </a:p>
          <a:p>
            <a:pPr marL="457200" lvl="1" indent="0">
              <a:buNone/>
            </a:pPr>
            <a:r>
              <a:rPr lang="el-GR" dirty="0"/>
              <a:t>(</a:t>
            </a:r>
            <a:r>
              <a:rPr lang="en-US" dirty="0"/>
              <a:t>Davies &amp; Green</a:t>
            </a:r>
            <a:r>
              <a:rPr lang="el-GR" dirty="0"/>
              <a:t>, </a:t>
            </a:r>
            <a:r>
              <a:rPr lang="en-US" dirty="0"/>
              <a:t>1984; Wellington &amp; Osborne, 2001)</a:t>
            </a:r>
          </a:p>
          <a:p>
            <a:endParaRPr lang="en-US" dirty="0"/>
          </a:p>
          <a:p>
            <a:endParaRPr lang="en-US" dirty="0"/>
          </a:p>
          <a:p>
            <a:endParaRPr lang="en-US" dirty="0"/>
          </a:p>
        </p:txBody>
      </p:sp>
    </p:spTree>
    <p:extLst>
      <p:ext uri="{BB962C8B-B14F-4D97-AF65-F5344CB8AC3E}">
        <p14:creationId xmlns:p14="http://schemas.microsoft.com/office/powerpoint/2010/main" val="3659725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using the framework</a:t>
            </a:r>
          </a:p>
        </p:txBody>
      </p:sp>
      <p:sp>
        <p:nvSpPr>
          <p:cNvPr id="3" name="Content Placeholder 2"/>
          <p:cNvSpPr>
            <a:spLocks noGrp="1"/>
          </p:cNvSpPr>
          <p:nvPr>
            <p:ph idx="1"/>
          </p:nvPr>
        </p:nvSpPr>
        <p:spPr/>
        <p:txBody>
          <a:bodyPr>
            <a:normAutofit fontScale="92500" lnSpcReduction="10000"/>
          </a:bodyPr>
          <a:lstStyle/>
          <a:p>
            <a:pPr marL="457200" indent="-457200">
              <a:buFontTx/>
              <a:buChar char="-"/>
            </a:pPr>
            <a:r>
              <a:rPr lang="en-US" dirty="0"/>
              <a:t>Find a topic that also allows for discussions about similarities and differences (e.g. DNA) and explore it in the classroom, thinking about the issue of language as well. </a:t>
            </a:r>
          </a:p>
          <a:p>
            <a:pPr marL="457200" indent="-457200">
              <a:buFontTx/>
              <a:buChar char="-"/>
            </a:pPr>
            <a:r>
              <a:rPr lang="en-US" dirty="0">
                <a:hlinkClick r:id="rId3"/>
              </a:rPr>
              <a:t>https://ed.ted.com/lessons/the-immortal-cells-of-henrietta-lacks-robin-bulleri</a:t>
            </a:r>
            <a:r>
              <a:rPr lang="en-US" dirty="0"/>
              <a:t> </a:t>
            </a:r>
          </a:p>
          <a:p>
            <a:pPr marL="457200" indent="-457200">
              <a:buFontTx/>
              <a:buChar char="-"/>
            </a:pPr>
            <a:r>
              <a:rPr lang="en-US" dirty="0">
                <a:hlinkClick r:id="rId4"/>
              </a:rPr>
              <a:t>https://www.hopkinsmedicine.org/henriettalacks/index.html</a:t>
            </a:r>
            <a:r>
              <a:rPr lang="en-US" dirty="0"/>
              <a:t> </a:t>
            </a:r>
          </a:p>
          <a:p>
            <a:pPr marL="914400" lvl="1" indent="-457200">
              <a:buFontTx/>
              <a:buChar char="-"/>
            </a:pPr>
            <a:r>
              <a:rPr lang="en-US" dirty="0">
                <a:hlinkClick r:id="rId5"/>
              </a:rPr>
              <a:t>Immortal Life of Henrietta Lack </a:t>
            </a:r>
            <a:endParaRPr lang="en-US" dirty="0"/>
          </a:p>
          <a:p>
            <a:endParaRPr lang="en-US" dirty="0"/>
          </a:p>
          <a:p>
            <a:r>
              <a:rPr lang="en-US" dirty="0"/>
              <a:t>(</a:t>
            </a:r>
            <a:r>
              <a:rPr lang="en-US" dirty="0">
                <a:hlinkClick r:id="rId6"/>
              </a:rPr>
              <a:t>Click link here for more information</a:t>
            </a:r>
            <a:r>
              <a:rPr lang="en-US" dirty="0"/>
              <a:t>)</a:t>
            </a:r>
          </a:p>
        </p:txBody>
      </p:sp>
      <p:sp>
        <p:nvSpPr>
          <p:cNvPr id="5" name="Slide Number Placeholder 4"/>
          <p:cNvSpPr>
            <a:spLocks noGrp="1"/>
          </p:cNvSpPr>
          <p:nvPr>
            <p:ph type="sldNum" sz="quarter" idx="11"/>
          </p:nvPr>
        </p:nvSpPr>
        <p:spPr/>
        <p:txBody>
          <a:bodyPr/>
          <a:lstStyle/>
          <a:p>
            <a:r>
              <a:rPr lang="es-ES_tradnl" sz="1200"/>
              <a:t>|  </a:t>
            </a:r>
            <a:fld id="{9DD0088F-7E4A-9C4B-9ED2-72FAF1293163}" type="slidenum">
              <a:rPr lang="es-ES_tradnl" smtClean="0"/>
              <a:pPr/>
              <a:t>24</a:t>
            </a:fld>
            <a:endParaRPr lang="es-ES_tradnl" dirty="0"/>
          </a:p>
        </p:txBody>
      </p:sp>
      <p:sp>
        <p:nvSpPr>
          <p:cNvPr id="6" name="Marcador de pie de página 3"/>
          <p:cNvSpPr>
            <a:spLocks noGrp="1"/>
          </p:cNvSpPr>
          <p:nvPr>
            <p:ph type="ftr" sz="quarter" idx="10"/>
          </p:nvPr>
        </p:nvSpPr>
        <p:spPr>
          <a:xfrm>
            <a:off x="5315920" y="55319"/>
            <a:ext cx="3104182" cy="365124"/>
          </a:xfrm>
        </p:spPr>
        <p:txBody>
          <a:bodyPr/>
          <a:lstStyle/>
          <a:p>
            <a:r>
              <a:rPr lang="es-ES" dirty="0">
                <a:solidFill>
                  <a:srgbClr val="CC023B"/>
                </a:solidFill>
              </a:rPr>
              <a:t>RELEVANCE OF LANGUAGE IN SCIENCE EDUCATION</a:t>
            </a:r>
            <a:endParaRPr lang="es-ES_tradnl" dirty="0">
              <a:solidFill>
                <a:srgbClr val="CC023B"/>
              </a:solidFill>
            </a:endParaRPr>
          </a:p>
        </p:txBody>
      </p:sp>
    </p:spTree>
    <p:extLst>
      <p:ext uri="{BB962C8B-B14F-4D97-AF65-F5344CB8AC3E}">
        <p14:creationId xmlns:p14="http://schemas.microsoft.com/office/powerpoint/2010/main" val="2607543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latin typeface="Avenir Book"/>
              </a:rPr>
              <a:t>Activity</a:t>
            </a:r>
            <a:r>
              <a:rPr lang="de-DE" dirty="0">
                <a:latin typeface="Avenir Book"/>
              </a:rPr>
              <a:t> 5.1: </a:t>
            </a:r>
            <a:r>
              <a:rPr lang="de-DE" dirty="0" err="1">
                <a:latin typeface="Avenir Book"/>
              </a:rPr>
              <a:t>Examples</a:t>
            </a:r>
            <a:r>
              <a:rPr lang="de-DE" dirty="0">
                <a:latin typeface="Avenir Book"/>
              </a:rPr>
              <a:t> of </a:t>
            </a:r>
            <a:r>
              <a:rPr lang="de-DE" dirty="0" err="1">
                <a:latin typeface="Avenir Book"/>
              </a:rPr>
              <a:t>using</a:t>
            </a:r>
            <a:r>
              <a:rPr lang="de-DE" dirty="0">
                <a:latin typeface="Avenir Book"/>
              </a:rPr>
              <a:t> </a:t>
            </a:r>
            <a:r>
              <a:rPr lang="de-DE" dirty="0" err="1">
                <a:latin typeface="Avenir Book"/>
              </a:rPr>
              <a:t>the</a:t>
            </a:r>
            <a:r>
              <a:rPr lang="de-DE" dirty="0">
                <a:latin typeface="Avenir Book"/>
              </a:rPr>
              <a:t> </a:t>
            </a:r>
            <a:r>
              <a:rPr lang="de-DE" dirty="0" err="1">
                <a:latin typeface="Avenir Book"/>
              </a:rPr>
              <a:t>framework</a:t>
            </a:r>
            <a:endParaRPr lang="de-DE" dirty="0">
              <a:latin typeface="Avenir Book"/>
            </a:endParaRPr>
          </a:p>
        </p:txBody>
      </p:sp>
      <p:sp>
        <p:nvSpPr>
          <p:cNvPr id="3" name="Inhaltsplatzhalter 2"/>
          <p:cNvSpPr>
            <a:spLocks noGrp="1"/>
          </p:cNvSpPr>
          <p:nvPr>
            <p:ph idx="1"/>
          </p:nvPr>
        </p:nvSpPr>
        <p:spPr>
          <a:xfrm>
            <a:off x="1470858" y="1600200"/>
            <a:ext cx="7215942" cy="4876800"/>
          </a:xfrm>
        </p:spPr>
        <p:txBody>
          <a:bodyPr>
            <a:normAutofit lnSpcReduction="10000"/>
          </a:bodyPr>
          <a:lstStyle/>
          <a:p>
            <a:pPr marL="0" indent="0">
              <a:buNone/>
            </a:pPr>
            <a:r>
              <a:rPr lang="en-US" dirty="0"/>
              <a:t>Find a topic that also allows for discussions about similarities and differences (e.g. DNA) and explore it in the classroom, thinking about the issue of language as well. You can see an example here.</a:t>
            </a:r>
          </a:p>
          <a:p>
            <a:pPr marL="0" indent="0">
              <a:buNone/>
            </a:pPr>
            <a:r>
              <a:rPr lang="en-US" dirty="0">
                <a:hlinkClick r:id="rId2"/>
              </a:rPr>
              <a:t>https://ed.ted.com/lessons/the-immortal-cells-of-henrietta-lacks-robin-bulleri</a:t>
            </a:r>
            <a:r>
              <a:rPr lang="en-US" dirty="0"/>
              <a:t> </a:t>
            </a:r>
          </a:p>
          <a:p>
            <a:pPr marL="0" indent="0">
              <a:buNone/>
            </a:pPr>
            <a:r>
              <a:rPr lang="en-US" dirty="0">
                <a:hlinkClick r:id="rId3"/>
              </a:rPr>
              <a:t>https://www.hopkinsmedicine.org/henriettalacks/index.html</a:t>
            </a:r>
            <a:r>
              <a:rPr lang="en-US" dirty="0"/>
              <a:t> </a:t>
            </a:r>
          </a:p>
          <a:p>
            <a:pPr marL="0" indent="0">
              <a:buNone/>
            </a:pPr>
            <a:endParaRPr lang="en-US" dirty="0"/>
          </a:p>
          <a:p>
            <a:pPr marL="0" indent="0">
              <a:buNone/>
            </a:pPr>
            <a:r>
              <a:rPr lang="en-US" dirty="0"/>
              <a:t>(</a:t>
            </a:r>
            <a:r>
              <a:rPr lang="en-US" dirty="0">
                <a:hlinkClick r:id="rId4"/>
              </a:rPr>
              <a:t>Click link here for more information</a:t>
            </a:r>
            <a:r>
              <a:rPr lang="en-US" dirty="0"/>
              <a:t>)</a:t>
            </a:r>
          </a:p>
          <a:p>
            <a:pPr marL="0" indent="0">
              <a:buNone/>
            </a:pPr>
            <a:endParaRPr lang="de-DE" sz="2200" dirty="0">
              <a:latin typeface="Avenir Book"/>
            </a:endParaRPr>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25</a:t>
            </a:fld>
            <a:endParaRPr lang="es-ES_tradnl" dirty="0"/>
          </a:p>
        </p:txBody>
      </p:sp>
      <p:sp>
        <p:nvSpPr>
          <p:cNvPr id="7" name="Fußzeilenplatzhalter 6"/>
          <p:cNvSpPr>
            <a:spLocks noGrp="1"/>
          </p:cNvSpPr>
          <p:nvPr>
            <p:ph type="ftr" sz="quarter" idx="10"/>
          </p:nvPr>
        </p:nvSpPr>
        <p:spPr/>
        <p:txBody>
          <a:bodyPr/>
          <a:lstStyle/>
          <a:p>
            <a:r>
              <a:rPr lang="es-ES">
                <a:solidFill>
                  <a:srgbClr val="CC023B"/>
                </a:solidFill>
              </a:rPr>
              <a:t>RELEVANCE OF LANGUAGE IN SCIENCE EDUCATION</a:t>
            </a:r>
            <a:endParaRPr lang="es-ES_tradnl" dirty="0">
              <a:solidFill>
                <a:srgbClr val="CC023B"/>
              </a:solidFill>
            </a:endParaRPr>
          </a:p>
        </p:txBody>
      </p:sp>
      <p:pic>
        <p:nvPicPr>
          <p:cNvPr id="9" name="Bild 13" descr="C:\Users\Sophia\AppData\Local\Microsoft\Windows\Temporary Internet Files\Content.Word\4-2_pair_work_.png.png"/>
          <p:cNvPicPr/>
          <p:nvPr/>
        </p:nvPicPr>
        <p:blipFill>
          <a:blip r:embed="rId5" cstate="print"/>
          <a:srcRect/>
          <a:stretch>
            <a:fillRect/>
          </a:stretch>
        </p:blipFill>
        <p:spPr bwMode="auto">
          <a:xfrm>
            <a:off x="578195" y="3684477"/>
            <a:ext cx="676886" cy="651192"/>
          </a:xfrm>
          <a:prstGeom prst="rect">
            <a:avLst/>
          </a:prstGeom>
          <a:noFill/>
          <a:ln w="9525">
            <a:noFill/>
            <a:miter lim="800000"/>
            <a:headEnd/>
            <a:tailEnd/>
          </a:ln>
        </p:spPr>
      </p:pic>
      <p:pic>
        <p:nvPicPr>
          <p:cNvPr id="10" name="image7.png"/>
          <p:cNvPicPr/>
          <p:nvPr/>
        </p:nvPicPr>
        <p:blipFill>
          <a:blip r:embed="rId6" cstate="print"/>
          <a:stretch>
            <a:fillRect/>
          </a:stretch>
        </p:blipFill>
        <p:spPr>
          <a:xfrm>
            <a:off x="578195" y="4598504"/>
            <a:ext cx="676886" cy="674991"/>
          </a:xfrm>
          <a:prstGeom prst="rect">
            <a:avLst/>
          </a:prstGeom>
        </p:spPr>
      </p:pic>
      <p:pic>
        <p:nvPicPr>
          <p:cNvPr id="11" name="image7.png"/>
          <p:cNvPicPr/>
          <p:nvPr/>
        </p:nvPicPr>
        <p:blipFill>
          <a:blip r:embed="rId6" cstate="print"/>
          <a:stretch>
            <a:fillRect/>
          </a:stretch>
        </p:blipFill>
        <p:spPr>
          <a:xfrm>
            <a:off x="578195" y="5425895"/>
            <a:ext cx="676886" cy="674991"/>
          </a:xfrm>
          <a:prstGeom prst="rect">
            <a:avLst/>
          </a:prstGeom>
        </p:spPr>
      </p:pic>
    </p:spTree>
    <p:extLst>
      <p:ext uri="{BB962C8B-B14F-4D97-AF65-F5344CB8AC3E}">
        <p14:creationId xmlns:p14="http://schemas.microsoft.com/office/powerpoint/2010/main" val="4101801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6. Designing Teaching Activities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54225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093" y="404664"/>
            <a:ext cx="8229600" cy="990600"/>
          </a:xfrm>
        </p:spPr>
        <p:txBody>
          <a:bodyPr>
            <a:noAutofit/>
          </a:bodyPr>
          <a:lstStyle/>
          <a:p>
            <a:r>
              <a:rPr lang="de-DE" sz="2800" dirty="0" err="1">
                <a:latin typeface="Avenir Book"/>
              </a:rPr>
              <a:t>Activity</a:t>
            </a:r>
            <a:r>
              <a:rPr lang="de-DE" sz="2800">
                <a:latin typeface="Avenir Book"/>
              </a:rPr>
              <a:t> 6.1 </a:t>
            </a:r>
            <a:r>
              <a:rPr lang="de-DE" sz="2800" dirty="0" err="1">
                <a:latin typeface="Avenir Book"/>
              </a:rPr>
              <a:t>Homework</a:t>
            </a:r>
            <a:r>
              <a:rPr lang="de-DE" sz="2800" dirty="0">
                <a:latin typeface="Avenir Book"/>
              </a:rPr>
              <a:t> – Design a </a:t>
            </a:r>
            <a:r>
              <a:rPr lang="de-DE" sz="2800" dirty="0" err="1">
                <a:latin typeface="Avenir Book"/>
              </a:rPr>
              <a:t>lesson</a:t>
            </a:r>
            <a:r>
              <a:rPr lang="de-DE" sz="2800" dirty="0">
                <a:latin typeface="Avenir Book"/>
              </a:rPr>
              <a:t> plan</a:t>
            </a:r>
          </a:p>
        </p:txBody>
      </p:sp>
      <p:sp>
        <p:nvSpPr>
          <p:cNvPr id="3" name="Inhaltsplatzhalter 2"/>
          <p:cNvSpPr>
            <a:spLocks noGrp="1"/>
          </p:cNvSpPr>
          <p:nvPr>
            <p:ph idx="1"/>
          </p:nvPr>
        </p:nvSpPr>
        <p:spPr>
          <a:xfrm>
            <a:off x="1556461" y="1395264"/>
            <a:ext cx="6583533" cy="2409293"/>
          </a:xfrm>
        </p:spPr>
        <p:txBody>
          <a:bodyPr>
            <a:normAutofit/>
          </a:bodyPr>
          <a:lstStyle/>
          <a:p>
            <a:pPr marL="0" indent="0">
              <a:buNone/>
            </a:pPr>
            <a:r>
              <a:rPr lang="en-US" sz="2400" dirty="0"/>
              <a:t>Based on the scenario from Activity 2.1, and the framework from the previous slide, design a lesson plan to teach sound to this specific class. Describe the challenges you are facing as a teacher. </a:t>
            </a:r>
          </a:p>
          <a:p>
            <a:pPr marL="0" indent="0">
              <a:buNone/>
            </a:pPr>
            <a:endParaRPr lang="de-DE" sz="2400" dirty="0"/>
          </a:p>
          <a:p>
            <a:endParaRPr lang="de-DE" sz="2000" dirty="0"/>
          </a:p>
        </p:txBody>
      </p:sp>
      <p:sp>
        <p:nvSpPr>
          <p:cNvPr id="7" name="Foliennummernplatzhalter 6"/>
          <p:cNvSpPr>
            <a:spLocks noGrp="1"/>
          </p:cNvSpPr>
          <p:nvPr>
            <p:ph type="sldNum" sz="quarter" idx="11"/>
          </p:nvPr>
        </p:nvSpPr>
        <p:spPr/>
        <p:txBody>
          <a:bodyPr/>
          <a:lstStyle/>
          <a:p>
            <a:r>
              <a:rPr lang="es-ES_tradnl" sz="1200"/>
              <a:t>|  </a:t>
            </a:r>
            <a:fld id="{9DD0088F-7E4A-9C4B-9ED2-72FAF1293163}" type="slidenum">
              <a:rPr lang="es-ES_tradnl" smtClean="0"/>
              <a:pPr/>
              <a:t>27</a:t>
            </a:fld>
            <a:endParaRPr lang="es-ES_tradnl" dirty="0"/>
          </a:p>
        </p:txBody>
      </p:sp>
      <p:sp>
        <p:nvSpPr>
          <p:cNvPr id="8" name="Fußzeilenplatzhalter 7"/>
          <p:cNvSpPr>
            <a:spLocks noGrp="1"/>
          </p:cNvSpPr>
          <p:nvPr>
            <p:ph type="ftr" sz="quarter" idx="10"/>
          </p:nvPr>
        </p:nvSpPr>
        <p:spPr/>
        <p:txBody>
          <a:bodyPr/>
          <a:lstStyle/>
          <a:p>
            <a:r>
              <a:rPr lang="es-ES">
                <a:solidFill>
                  <a:srgbClr val="CC023B"/>
                </a:solidFill>
              </a:rPr>
              <a:t>RELEVANCE OF LANGUAGE IN SCIENCE EDUCATION</a:t>
            </a:r>
            <a:endParaRPr lang="es-ES_tradnl" dirty="0">
              <a:solidFill>
                <a:srgbClr val="CC023B"/>
              </a:solidFill>
            </a:endParaRPr>
          </a:p>
        </p:txBody>
      </p:sp>
      <p:pic>
        <p:nvPicPr>
          <p:cNvPr id="13" name="Imagen 59" descr="/Users/antquearm/Desktop/IncluSMe icons/Icons as JPEG/4-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904" y="1395264"/>
            <a:ext cx="810858" cy="779005"/>
          </a:xfrm>
          <a:prstGeom prst="rect">
            <a:avLst/>
          </a:prstGeom>
          <a:noFill/>
          <a:ln>
            <a:noFill/>
          </a:ln>
        </p:spPr>
      </p:pic>
      <p:pic>
        <p:nvPicPr>
          <p:cNvPr id="11" name="Bild 7" descr="C:\Users\Sophia\AppData\Local\Microsoft\Windows\Temporary Internet Files\Content.Word\3-1_5min_.png.png"/>
          <p:cNvPicPr/>
          <p:nvPr/>
        </p:nvPicPr>
        <p:blipFill>
          <a:blip r:embed="rId3" cstate="print"/>
          <a:stretch>
            <a:fillRect/>
          </a:stretch>
        </p:blipFill>
        <p:spPr bwMode="auto">
          <a:xfrm>
            <a:off x="260904" y="2269067"/>
            <a:ext cx="810858" cy="747394"/>
          </a:xfrm>
          <a:prstGeom prst="rect">
            <a:avLst/>
          </a:prstGeom>
          <a:noFill/>
          <a:ln w="9525">
            <a:noFill/>
            <a:miter lim="800000"/>
            <a:headEnd/>
            <a:tailEnd/>
          </a:ln>
        </p:spPr>
      </p:pic>
      <p:sp>
        <p:nvSpPr>
          <p:cNvPr id="4" name="TextBox 3">
            <a:extLst>
              <a:ext uri="{FF2B5EF4-FFF2-40B4-BE49-F238E27FC236}">
                <a16:creationId xmlns:a16="http://schemas.microsoft.com/office/drawing/2014/main" id="{74FE891B-170C-6546-99EA-F5D91301AFF2}"/>
              </a:ext>
            </a:extLst>
          </p:cNvPr>
          <p:cNvSpPr txBox="1"/>
          <p:nvPr/>
        </p:nvSpPr>
        <p:spPr>
          <a:xfrm>
            <a:off x="2596243" y="4767943"/>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357911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383822" y="677200"/>
            <a:ext cx="8376356" cy="3539430"/>
          </a:xfrm>
          <a:prstGeom prst="rect">
            <a:avLst/>
          </a:prstGeom>
        </p:spPr>
        <p:txBody>
          <a:bodyPr wrap="square">
            <a:spAutoFit/>
          </a:bodyPr>
          <a:lstStyle/>
          <a:p>
            <a:pPr algn="just">
              <a:spcAft>
                <a:spcPts val="0"/>
              </a:spcAft>
            </a:pPr>
            <a:r>
              <a:rPr lang="en-US" sz="1600" dirty="0">
                <a:solidFill>
                  <a:srgbClr val="34698C"/>
                </a:solidFill>
                <a:latin typeface="Avenir Book" charset="0"/>
                <a:ea typeface="Calibri" charset="0"/>
                <a:cs typeface="Times New Roman" charset="0"/>
              </a:rPr>
              <a:t>This presentation is based on the work within the project Intercultural learning in mathematics and science initial teacher education (</a:t>
            </a:r>
            <a:r>
              <a:rPr lang="en-US" sz="1600" dirty="0" err="1">
                <a:solidFill>
                  <a:srgbClr val="34698C"/>
                </a:solidFill>
                <a:latin typeface="Avenir Book" charset="0"/>
                <a:ea typeface="Calibri" charset="0"/>
                <a:cs typeface="Times New Roman" charset="0"/>
              </a:rPr>
              <a:t>IncluSMe</a:t>
            </a:r>
            <a:r>
              <a:rPr lang="en-US" sz="1600" dirty="0">
                <a:solidFill>
                  <a:srgbClr val="34698C"/>
                </a:solidFill>
                <a:latin typeface="Avenir Book" charset="0"/>
                <a:ea typeface="Calibri" charset="0"/>
                <a:cs typeface="Times New Roman" charset="0"/>
              </a:rPr>
              <a:t>). </a:t>
            </a:r>
            <a:r>
              <a:rPr lang="en-GB" sz="1600" dirty="0">
                <a:solidFill>
                  <a:srgbClr val="34698C"/>
                </a:solidFill>
                <a:latin typeface="Avenir Book" charset="0"/>
                <a:ea typeface="Calibri" charset="0"/>
                <a:cs typeface="Times New Roman" charset="0"/>
              </a:rPr>
              <a:t>Coordination: </a:t>
            </a:r>
            <a:r>
              <a:rPr lang="en-GB" sz="1600" dirty="0" err="1">
                <a:solidFill>
                  <a:srgbClr val="34698C"/>
                </a:solidFill>
                <a:latin typeface="Avenir Book" charset="0"/>
                <a:ea typeface="Calibri" charset="0"/>
                <a:cs typeface="Times New Roman" charset="0"/>
              </a:rPr>
              <a:t>Prof.</a:t>
            </a:r>
            <a:r>
              <a:rPr lang="en-GB" sz="1600" dirty="0">
                <a:solidFill>
                  <a:srgbClr val="34698C"/>
                </a:solidFill>
                <a:latin typeface="Avenir Book" charset="0"/>
                <a:ea typeface="Calibri" charset="0"/>
                <a:cs typeface="Times New Roman" charset="0"/>
              </a:rPr>
              <a:t> </a:t>
            </a:r>
            <a:r>
              <a:rPr lang="en-GB" sz="1600" dirty="0" err="1">
                <a:solidFill>
                  <a:srgbClr val="34698C"/>
                </a:solidFill>
                <a:latin typeface="Avenir Book" charset="0"/>
                <a:ea typeface="Calibri" charset="0"/>
                <a:cs typeface="Times New Roman" charset="0"/>
              </a:rPr>
              <a:t>Dr.</a:t>
            </a:r>
            <a:r>
              <a:rPr lang="en-GB" sz="1600" dirty="0">
                <a:solidFill>
                  <a:srgbClr val="34698C"/>
                </a:solidFill>
                <a:latin typeface="Avenir Book" charset="0"/>
                <a:ea typeface="Calibri" charset="0"/>
                <a:cs typeface="Times New Roman" charset="0"/>
              </a:rPr>
              <a:t> </a:t>
            </a:r>
            <a:r>
              <a:rPr lang="en-GB" sz="1600" dirty="0" err="1">
                <a:solidFill>
                  <a:srgbClr val="34698C"/>
                </a:solidFill>
                <a:latin typeface="Avenir Book" charset="0"/>
                <a:ea typeface="Calibri" charset="0"/>
                <a:cs typeface="Times New Roman" charset="0"/>
              </a:rPr>
              <a:t>Katja</a:t>
            </a:r>
            <a:r>
              <a:rPr lang="en-GB" sz="1600" dirty="0">
                <a:solidFill>
                  <a:srgbClr val="34698C"/>
                </a:solidFill>
                <a:latin typeface="Avenir Book" charset="0"/>
                <a:ea typeface="Calibri" charset="0"/>
                <a:cs typeface="Times New Roman" charset="0"/>
              </a:rPr>
              <a:t> </a:t>
            </a:r>
            <a:r>
              <a:rPr lang="en-GB" sz="1600" dirty="0" err="1">
                <a:solidFill>
                  <a:srgbClr val="34698C"/>
                </a:solidFill>
                <a:latin typeface="Avenir Book" charset="0"/>
                <a:ea typeface="Calibri" charset="0"/>
                <a:cs typeface="Times New Roman" charset="0"/>
              </a:rPr>
              <a:t>Maaß</a:t>
            </a:r>
            <a:r>
              <a:rPr lang="en-GB" sz="1600" dirty="0">
                <a:solidFill>
                  <a:srgbClr val="34698C"/>
                </a:solidFill>
                <a:latin typeface="Avenir Book" charset="0"/>
                <a:ea typeface="Calibri" charset="0"/>
                <a:cs typeface="Times New Roman" charset="0"/>
              </a:rPr>
              <a:t>, International Centre for STEM Education (ICSE) at the University of Education Freiburg, Germany. Partners: University of Nicosia, Cyprus; University of Hradec </a:t>
            </a:r>
            <a:r>
              <a:rPr lang="en-GB" sz="1600" dirty="0" err="1">
                <a:solidFill>
                  <a:srgbClr val="34698C"/>
                </a:solidFill>
                <a:latin typeface="Avenir Book" charset="0"/>
                <a:ea typeface="Calibri" charset="0"/>
                <a:cs typeface="Times New Roman" charset="0"/>
              </a:rPr>
              <a:t>Králové</a:t>
            </a:r>
            <a:r>
              <a:rPr lang="en-GB" sz="1600" dirty="0">
                <a:solidFill>
                  <a:srgbClr val="34698C"/>
                </a:solidFill>
                <a:latin typeface="Avenir Book" charset="0"/>
                <a:ea typeface="Calibri" charset="0"/>
                <a:cs typeface="Times New Roman" charset="0"/>
              </a:rPr>
              <a:t>, Czech Republic; University of Jaen, Spain; National and </a:t>
            </a:r>
            <a:r>
              <a:rPr lang="en-GB" sz="1600" dirty="0" err="1">
                <a:solidFill>
                  <a:srgbClr val="34698C"/>
                </a:solidFill>
                <a:latin typeface="Avenir Book" charset="0"/>
                <a:ea typeface="Calibri" charset="0"/>
                <a:cs typeface="Times New Roman" charset="0"/>
              </a:rPr>
              <a:t>Kapodistrian</a:t>
            </a:r>
            <a:r>
              <a:rPr lang="en-GB" sz="1600" dirty="0">
                <a:solidFill>
                  <a:srgbClr val="34698C"/>
                </a:solidFill>
                <a:latin typeface="Avenir Book" charset="0"/>
                <a:ea typeface="Calibri" charset="0"/>
                <a:cs typeface="Times New Roman" charset="0"/>
              </a:rPr>
              <a:t> University of Athens, Greece; Vilnius University, Lithuania; University of Malta, Malta; Utrecht University, Netherlands; Norwegian University of Science and Technology, Norway; Jönköping University, Sweden; Constantine the Philosopher University, Slovakia.</a:t>
            </a:r>
            <a:endParaRPr lang="es-ES_tradnl" sz="1600" dirty="0">
              <a:latin typeface="Calibri" charset="0"/>
              <a:ea typeface="Calibri" charset="0"/>
              <a:cs typeface="Times New Roman" charset="0"/>
            </a:endParaRPr>
          </a:p>
          <a:p>
            <a:pPr algn="just">
              <a:spcAft>
                <a:spcPts val="0"/>
              </a:spcAft>
            </a:pPr>
            <a:r>
              <a:rPr lang="en-US" sz="1600" dirty="0">
                <a:solidFill>
                  <a:srgbClr val="25487B"/>
                </a:solidFill>
                <a:latin typeface="Avenir Book" charset="0"/>
                <a:ea typeface="Calibri" charset="0"/>
                <a:cs typeface="Times New Roman" charset="0"/>
              </a:rPr>
              <a:t> </a:t>
            </a:r>
            <a:endParaRPr lang="es-ES_tradnl" sz="1600" dirty="0">
              <a:solidFill>
                <a:srgbClr val="25487B"/>
              </a:solidFill>
              <a:latin typeface="Calibri" charset="0"/>
              <a:ea typeface="Calibri" charset="0"/>
              <a:cs typeface="Times New Roman" charset="0"/>
            </a:endParaRPr>
          </a:p>
          <a:p>
            <a:pPr algn="just">
              <a:spcAft>
                <a:spcPts val="0"/>
              </a:spcAft>
            </a:pPr>
            <a:r>
              <a:rPr lang="en-GB" sz="1600" dirty="0">
                <a:solidFill>
                  <a:srgbClr val="34698C"/>
                </a:solidFill>
                <a:latin typeface="Avenir Book" charset="0"/>
                <a:ea typeface="Calibri" charset="0"/>
                <a:cs typeface="Times New Roman" charset="0"/>
              </a:rPr>
              <a:t>The project Intercultural learning in mathematics and </a:t>
            </a:r>
            <a:r>
              <a:rPr lang="en-US" sz="1600" dirty="0">
                <a:solidFill>
                  <a:srgbClr val="34698C"/>
                </a:solidFill>
                <a:latin typeface="Avenir Book" charset="0"/>
                <a:ea typeface="Calibri" charset="0"/>
                <a:cs typeface="Times New Roman" charset="0"/>
              </a:rPr>
              <a:t>science initial teacher education </a:t>
            </a:r>
            <a:r>
              <a:rPr lang="en-GB" sz="1600" dirty="0">
                <a:solidFill>
                  <a:srgbClr val="34698C"/>
                </a:solidFill>
                <a:latin typeface="Avenir Book" charset="0"/>
                <a:ea typeface="Calibri" charset="0"/>
                <a:cs typeface="Times New Roman" charset="0"/>
              </a:rPr>
              <a:t>(</a:t>
            </a:r>
            <a:r>
              <a:rPr lang="en-GB" sz="1600" dirty="0" err="1">
                <a:solidFill>
                  <a:srgbClr val="34698C"/>
                </a:solidFill>
                <a:latin typeface="Avenir Book" charset="0"/>
                <a:ea typeface="Calibri" charset="0"/>
                <a:cs typeface="Times New Roman" charset="0"/>
              </a:rPr>
              <a:t>IncluSMe</a:t>
            </a:r>
            <a:r>
              <a:rPr lang="en-GB" sz="1600" dirty="0">
                <a:solidFill>
                  <a:srgbClr val="34698C"/>
                </a:solidFill>
                <a:latin typeface="Avenir Book" charset="0"/>
                <a:ea typeface="Calibri" charset="0"/>
                <a:cs typeface="Times New Roman" charset="0"/>
              </a:rPr>
              <a:t>) has received co-funding by the Erasmus+ programme of the European Union under grant no. 2016-1-DE01-KA203-002910. Neither the European Union/European Commission nor the project's national funding agency DAAD are responsible for the content or liable for any losses or damage resulting of the use of these resources.</a:t>
            </a:r>
            <a:endParaRPr lang="es-ES_tradnl" sz="1600" dirty="0">
              <a:solidFill>
                <a:srgbClr val="34698C"/>
              </a:solidFill>
              <a:latin typeface="Avenir Book" charset="0"/>
              <a:ea typeface="Calibri" charset="0"/>
              <a:cs typeface="Times New Roman" charset="0"/>
            </a:endParaRPr>
          </a:p>
        </p:txBody>
      </p:sp>
      <p:pic>
        <p:nvPicPr>
          <p:cNvPr id="9" name="Grafik 25" descr="Y:\Gruppen\PRIMAS\MASCIL\Work_packages\WP1_Management\IPR_Foreground_Publications_ECAS\CSSA Lizenz_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2253" y="4802332"/>
            <a:ext cx="1411148" cy="498087"/>
          </a:xfrm>
          <a:prstGeom prst="rect">
            <a:avLst/>
          </a:prstGeom>
          <a:noFill/>
          <a:ln>
            <a:noFill/>
          </a:ln>
        </p:spPr>
      </p:pic>
      <p:sp>
        <p:nvSpPr>
          <p:cNvPr id="11" name="Rectángulo 10"/>
          <p:cNvSpPr/>
          <p:nvPr/>
        </p:nvSpPr>
        <p:spPr>
          <a:xfrm>
            <a:off x="383822" y="4638699"/>
            <a:ext cx="6760094" cy="1323439"/>
          </a:xfrm>
          <a:prstGeom prst="rect">
            <a:avLst/>
          </a:prstGeom>
        </p:spPr>
        <p:txBody>
          <a:bodyPr wrap="square">
            <a:spAutoFit/>
          </a:bodyPr>
          <a:lstStyle/>
          <a:p>
            <a:pPr algn="just"/>
            <a:r>
              <a:rPr lang="en-GB" sz="1600" dirty="0" err="1">
                <a:solidFill>
                  <a:srgbClr val="34698C"/>
                </a:solidFill>
                <a:latin typeface="Avenir Book" charset="0"/>
                <a:ea typeface="Calibri" charset="0"/>
                <a:cs typeface="Times New Roman" charset="0"/>
              </a:rPr>
              <a:t>IncluSMe</a:t>
            </a:r>
            <a:r>
              <a:rPr lang="en-GB" sz="1600" dirty="0">
                <a:solidFill>
                  <a:srgbClr val="34698C"/>
                </a:solidFill>
                <a:latin typeface="Avenir Book" charset="0"/>
                <a:ea typeface="Calibri" charset="0"/>
                <a:cs typeface="Times New Roman" charset="0"/>
              </a:rPr>
              <a:t> project (grant no. 2016-1-DE01-KA203-002910) 2016-2019, lead contributions by </a:t>
            </a:r>
            <a:r>
              <a:rPr lang="en-GB" sz="1600" dirty="0" err="1">
                <a:solidFill>
                  <a:srgbClr val="34698C"/>
                </a:solidFill>
                <a:latin typeface="Avenir Book" charset="0"/>
                <a:ea typeface="Calibri" charset="0"/>
                <a:cs typeface="Times New Roman" charset="0"/>
              </a:rPr>
              <a:t>Evagorou</a:t>
            </a:r>
            <a:r>
              <a:rPr lang="en-GB" sz="1600" dirty="0">
                <a:solidFill>
                  <a:srgbClr val="34698C"/>
                </a:solidFill>
                <a:latin typeface="Avenir Book" charset="0"/>
                <a:ea typeface="Calibri" charset="0"/>
                <a:cs typeface="Times New Roman" charset="0"/>
              </a:rPr>
              <a:t>, M. &amp; </a:t>
            </a:r>
            <a:r>
              <a:rPr lang="en-GB" sz="1600" dirty="0" err="1">
                <a:solidFill>
                  <a:srgbClr val="34698C"/>
                </a:solidFill>
                <a:latin typeface="Avenir Book" charset="0"/>
                <a:ea typeface="Calibri" charset="0"/>
                <a:cs typeface="Times New Roman" charset="0"/>
              </a:rPr>
              <a:t>Mousoulides</a:t>
            </a:r>
            <a:r>
              <a:rPr lang="en-GB" sz="1600" dirty="0">
                <a:solidFill>
                  <a:srgbClr val="34698C"/>
                </a:solidFill>
                <a:latin typeface="Avenir Book" charset="0"/>
                <a:ea typeface="Calibri" charset="0"/>
                <a:cs typeface="Times New Roman" charset="0"/>
              </a:rPr>
              <a:t>, N., University of Nicosia, Nicosia, Cyprus. </a:t>
            </a:r>
          </a:p>
          <a:p>
            <a:pPr algn="just"/>
            <a:r>
              <a:rPr lang="de-DE" sz="1600" dirty="0">
                <a:solidFill>
                  <a:srgbClr val="34698C"/>
                </a:solidFill>
                <a:latin typeface="Avenir Book" charset="0"/>
                <a:ea typeface="Calibri" charset="0"/>
                <a:cs typeface="Times New Roman" charset="0"/>
              </a:rPr>
              <a:t>CC-BY-NC-SA 4.0 </a:t>
            </a:r>
            <a:r>
              <a:rPr lang="de-DE" sz="1600" dirty="0" err="1">
                <a:solidFill>
                  <a:srgbClr val="34698C"/>
                </a:solidFill>
                <a:latin typeface="Avenir Book" charset="0"/>
                <a:ea typeface="Calibri" charset="0"/>
                <a:cs typeface="Times New Roman" charset="0"/>
              </a:rPr>
              <a:t>license</a:t>
            </a:r>
            <a:r>
              <a:rPr lang="de-DE" sz="1600" dirty="0">
                <a:solidFill>
                  <a:srgbClr val="34698C"/>
                </a:solidFill>
                <a:latin typeface="Avenir Book" charset="0"/>
                <a:ea typeface="Calibri" charset="0"/>
                <a:cs typeface="Times New Roman" charset="0"/>
              </a:rPr>
              <a:t> </a:t>
            </a:r>
            <a:r>
              <a:rPr lang="de-DE" sz="1600" dirty="0" err="1">
                <a:solidFill>
                  <a:srgbClr val="34698C"/>
                </a:solidFill>
                <a:latin typeface="Avenir Book" charset="0"/>
                <a:ea typeface="Calibri" charset="0"/>
                <a:cs typeface="Times New Roman" charset="0"/>
              </a:rPr>
              <a:t>granted</a:t>
            </a:r>
            <a:r>
              <a:rPr lang="de-DE" sz="1600" dirty="0">
                <a:solidFill>
                  <a:srgbClr val="34698C"/>
                </a:solidFill>
                <a:latin typeface="Avenir Book" charset="0"/>
                <a:ea typeface="Calibri" charset="0"/>
                <a:cs typeface="Times New Roman" charset="0"/>
              </a:rPr>
              <a:t> (</a:t>
            </a:r>
            <a:r>
              <a:rPr lang="en-US" sz="1600" dirty="0">
                <a:solidFill>
                  <a:srgbClr val="34698C"/>
                </a:solidFill>
                <a:latin typeface="Avenir Book" charset="0"/>
                <a:ea typeface="Calibri" charset="0"/>
                <a:cs typeface="Times New Roman" charset="0"/>
              </a:rPr>
              <a:t>find explicit terms of use at: https://</a:t>
            </a:r>
            <a:r>
              <a:rPr lang="en-US" sz="1600" dirty="0" err="1">
                <a:solidFill>
                  <a:srgbClr val="34698C"/>
                </a:solidFill>
                <a:latin typeface="Avenir Book" charset="0"/>
                <a:ea typeface="Calibri" charset="0"/>
                <a:cs typeface="Times New Roman" charset="0"/>
              </a:rPr>
              <a:t>creativecommons.org</a:t>
            </a:r>
            <a:r>
              <a:rPr lang="en-US" sz="1600" dirty="0">
                <a:solidFill>
                  <a:srgbClr val="34698C"/>
                </a:solidFill>
                <a:latin typeface="Avenir Book" charset="0"/>
                <a:ea typeface="Calibri" charset="0"/>
                <a:cs typeface="Times New Roman" charset="0"/>
              </a:rPr>
              <a:t>/licenses/by-</a:t>
            </a:r>
            <a:r>
              <a:rPr lang="en-US" sz="1600" dirty="0" err="1">
                <a:solidFill>
                  <a:srgbClr val="34698C"/>
                </a:solidFill>
                <a:latin typeface="Avenir Book" charset="0"/>
                <a:ea typeface="Calibri" charset="0"/>
                <a:cs typeface="Times New Roman" charset="0"/>
              </a:rPr>
              <a:t>nc</a:t>
            </a:r>
            <a:r>
              <a:rPr lang="en-US" sz="1600" dirty="0">
                <a:solidFill>
                  <a:srgbClr val="34698C"/>
                </a:solidFill>
                <a:latin typeface="Avenir Book" charset="0"/>
                <a:ea typeface="Calibri" charset="0"/>
                <a:cs typeface="Times New Roman" charset="0"/>
              </a:rPr>
              <a:t>-</a:t>
            </a:r>
            <a:r>
              <a:rPr lang="en-US" sz="1600" dirty="0" err="1">
                <a:solidFill>
                  <a:srgbClr val="34698C"/>
                </a:solidFill>
                <a:latin typeface="Avenir Book" charset="0"/>
                <a:ea typeface="Calibri" charset="0"/>
                <a:cs typeface="Times New Roman" charset="0"/>
              </a:rPr>
              <a:t>sa</a:t>
            </a:r>
            <a:r>
              <a:rPr lang="en-US" sz="1600" dirty="0">
                <a:solidFill>
                  <a:srgbClr val="34698C"/>
                </a:solidFill>
                <a:latin typeface="Avenir Book" charset="0"/>
                <a:ea typeface="Calibri" charset="0"/>
                <a:cs typeface="Times New Roman" charset="0"/>
              </a:rPr>
              <a:t>/4.0/</a:t>
            </a:r>
            <a:r>
              <a:rPr lang="en-US" sz="1600" dirty="0" err="1">
                <a:solidFill>
                  <a:srgbClr val="34698C"/>
                </a:solidFill>
                <a:latin typeface="Avenir Book" charset="0"/>
                <a:ea typeface="Calibri" charset="0"/>
                <a:cs typeface="Times New Roman" charset="0"/>
              </a:rPr>
              <a:t>deed.en</a:t>
            </a:r>
            <a:r>
              <a:rPr lang="en-US" sz="1600" dirty="0">
                <a:solidFill>
                  <a:srgbClr val="34698C"/>
                </a:solidFill>
                <a:latin typeface="Avenir Book" charset="0"/>
                <a:ea typeface="Calibri" charset="0"/>
                <a:cs typeface="Times New Roman" charset="0"/>
              </a:rPr>
              <a:t>)</a:t>
            </a:r>
            <a:endParaRPr lang="es-ES_tradnl" sz="1600" dirty="0">
              <a:solidFill>
                <a:srgbClr val="34698C"/>
              </a:solidFill>
              <a:latin typeface="Avenir Book" charset="0"/>
              <a:ea typeface="Calibri" charset="0"/>
              <a:cs typeface="Times New Roman" charset="0"/>
            </a:endParaRPr>
          </a:p>
        </p:txBody>
      </p:sp>
      <p:sp>
        <p:nvSpPr>
          <p:cNvPr id="2" name="Footer Placeholder 1">
            <a:extLst>
              <a:ext uri="{FF2B5EF4-FFF2-40B4-BE49-F238E27FC236}">
                <a16:creationId xmlns:a16="http://schemas.microsoft.com/office/drawing/2014/main" id="{C06A09C1-4970-8342-8B4E-38D0A9114562}"/>
              </a:ext>
            </a:extLst>
          </p:cNvPr>
          <p:cNvSpPr>
            <a:spLocks noGrp="1"/>
          </p:cNvSpPr>
          <p:nvPr>
            <p:ph type="ftr" sz="quarter" idx="10"/>
          </p:nvPr>
        </p:nvSpPr>
        <p:spPr/>
        <p:txBody>
          <a:bodyPr/>
          <a:lstStyle/>
          <a:p>
            <a:r>
              <a:rPr lang="es-ES">
                <a:solidFill>
                  <a:srgbClr val="CC023B"/>
                </a:solidFill>
              </a:rPr>
              <a:t>RELEVANCE OF LANGUAGE IN SCIENCE EDUCATION</a:t>
            </a:r>
            <a:endParaRPr lang="es-ES_tradnl" dirty="0">
              <a:solidFill>
                <a:srgbClr val="CC023B"/>
              </a:solidFill>
            </a:endParaRPr>
          </a:p>
        </p:txBody>
      </p:sp>
      <p:sp>
        <p:nvSpPr>
          <p:cNvPr id="3" name="Slide Number Placeholder 2">
            <a:extLst>
              <a:ext uri="{FF2B5EF4-FFF2-40B4-BE49-F238E27FC236}">
                <a16:creationId xmlns:a16="http://schemas.microsoft.com/office/drawing/2014/main" id="{ADD59BFF-E494-1B48-85AD-2BEA6758DBB5}"/>
              </a:ext>
            </a:extLst>
          </p:cNvPr>
          <p:cNvSpPr>
            <a:spLocks noGrp="1"/>
          </p:cNvSpPr>
          <p:nvPr>
            <p:ph type="sldNum" sz="quarter" idx="11"/>
          </p:nvPr>
        </p:nvSpPr>
        <p:spPr/>
        <p:txBody>
          <a:bodyPr/>
          <a:lstStyle/>
          <a:p>
            <a:r>
              <a:rPr lang="es-ES_tradnl" sz="1200"/>
              <a:t>|  </a:t>
            </a:r>
            <a:fld id="{9DD0088F-7E4A-9C4B-9ED2-72FAF1293163}" type="slidenum">
              <a:rPr lang="es-ES_tradnl" smtClean="0"/>
              <a:pPr/>
              <a:t>28</a:t>
            </a:fld>
            <a:endParaRPr lang="es-ES_tradnl" dirty="0"/>
          </a:p>
        </p:txBody>
      </p:sp>
    </p:spTree>
    <p:extLst>
      <p:ext uri="{BB962C8B-B14F-4D97-AF65-F5344CB8AC3E}">
        <p14:creationId xmlns:p14="http://schemas.microsoft.com/office/powerpoint/2010/main" val="1456559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latin typeface="Avenir Book"/>
              </a:rPr>
              <a:t>Structure</a:t>
            </a:r>
            <a:r>
              <a:rPr lang="de-DE" dirty="0">
                <a:latin typeface="Avenir Book"/>
              </a:rPr>
              <a:t> of </a:t>
            </a:r>
            <a:r>
              <a:rPr lang="de-DE" dirty="0" err="1">
                <a:latin typeface="Avenir Book"/>
              </a:rPr>
              <a:t>the</a:t>
            </a:r>
            <a:r>
              <a:rPr lang="de-DE" dirty="0">
                <a:latin typeface="Avenir Book"/>
              </a:rPr>
              <a:t> </a:t>
            </a:r>
            <a:r>
              <a:rPr lang="de-DE" dirty="0" err="1">
                <a:latin typeface="Avenir Book"/>
              </a:rPr>
              <a:t>module</a:t>
            </a:r>
            <a:endParaRPr lang="de-DE" dirty="0">
              <a:latin typeface="Avenir Book"/>
            </a:endParaRPr>
          </a:p>
        </p:txBody>
      </p:sp>
      <p:sp>
        <p:nvSpPr>
          <p:cNvPr id="3" name="Inhaltsplatzhalter 2"/>
          <p:cNvSpPr>
            <a:spLocks noGrp="1"/>
          </p:cNvSpPr>
          <p:nvPr>
            <p:ph idx="1"/>
          </p:nvPr>
        </p:nvSpPr>
        <p:spPr/>
        <p:txBody>
          <a:bodyPr/>
          <a:lstStyle/>
          <a:p>
            <a:pPr marL="571500" indent="-571500">
              <a:buFont typeface="+mj-lt"/>
              <a:buAutoNum type="romanUcPeriod"/>
            </a:pPr>
            <a:r>
              <a:rPr lang="de-DE" dirty="0" err="1">
                <a:latin typeface="Avenir Book"/>
              </a:rPr>
              <a:t>Introduction</a:t>
            </a:r>
            <a:r>
              <a:rPr lang="de-DE" dirty="0">
                <a:latin typeface="Avenir Book"/>
              </a:rPr>
              <a:t>: 15 min</a:t>
            </a:r>
          </a:p>
          <a:p>
            <a:pPr marL="571500" indent="-571500">
              <a:buFont typeface="+mj-lt"/>
              <a:buAutoNum type="romanUcPeriod"/>
            </a:pPr>
            <a:r>
              <a:rPr lang="de-DE" dirty="0" err="1">
                <a:latin typeface="Avenir Book"/>
              </a:rPr>
              <a:t>What</a:t>
            </a:r>
            <a:r>
              <a:rPr lang="de-DE" dirty="0">
                <a:latin typeface="Avenir Book"/>
              </a:rPr>
              <a:t> </a:t>
            </a:r>
            <a:r>
              <a:rPr lang="de-DE" dirty="0" err="1">
                <a:latin typeface="Avenir Book"/>
              </a:rPr>
              <a:t>is</a:t>
            </a:r>
            <a:r>
              <a:rPr lang="de-DE" dirty="0">
                <a:latin typeface="Avenir Book"/>
              </a:rPr>
              <a:t> </a:t>
            </a:r>
            <a:r>
              <a:rPr lang="de-DE" dirty="0" err="1">
                <a:latin typeface="Avenir Book"/>
              </a:rPr>
              <a:t>the</a:t>
            </a:r>
            <a:r>
              <a:rPr lang="de-DE" dirty="0">
                <a:latin typeface="Avenir Book"/>
              </a:rPr>
              <a:t> </a:t>
            </a:r>
            <a:r>
              <a:rPr lang="de-DE" dirty="0" err="1">
                <a:latin typeface="Avenir Book"/>
              </a:rPr>
              <a:t>role</a:t>
            </a:r>
            <a:r>
              <a:rPr lang="de-DE" dirty="0">
                <a:latin typeface="Avenir Book"/>
              </a:rPr>
              <a:t> of </a:t>
            </a:r>
            <a:r>
              <a:rPr lang="de-DE" dirty="0" err="1">
                <a:latin typeface="Avenir Book"/>
              </a:rPr>
              <a:t>language</a:t>
            </a:r>
            <a:r>
              <a:rPr lang="de-DE" dirty="0">
                <a:latin typeface="Avenir Book"/>
              </a:rPr>
              <a:t>: 25 min</a:t>
            </a:r>
          </a:p>
          <a:p>
            <a:pPr marL="571500" indent="-571500">
              <a:buFont typeface="+mj-lt"/>
              <a:buAutoNum type="romanUcPeriod"/>
            </a:pPr>
            <a:r>
              <a:rPr lang="de-DE" dirty="0">
                <a:latin typeface="Avenir Book"/>
              </a:rPr>
              <a:t>Different </a:t>
            </a:r>
            <a:r>
              <a:rPr lang="de-DE" dirty="0" err="1">
                <a:latin typeface="Avenir Book"/>
              </a:rPr>
              <a:t>forms</a:t>
            </a:r>
            <a:r>
              <a:rPr lang="de-DE" dirty="0">
                <a:latin typeface="Avenir Book"/>
              </a:rPr>
              <a:t> of </a:t>
            </a:r>
            <a:r>
              <a:rPr lang="de-DE" dirty="0" err="1">
                <a:latin typeface="Avenir Book"/>
              </a:rPr>
              <a:t>language</a:t>
            </a:r>
            <a:r>
              <a:rPr lang="de-DE" dirty="0">
                <a:latin typeface="Avenir Book"/>
              </a:rPr>
              <a:t> in </a:t>
            </a:r>
            <a:r>
              <a:rPr lang="de-DE" dirty="0" err="1">
                <a:latin typeface="Avenir Book"/>
              </a:rPr>
              <a:t>science</a:t>
            </a:r>
            <a:r>
              <a:rPr lang="de-DE" dirty="0">
                <a:latin typeface="Avenir Book"/>
              </a:rPr>
              <a:t>: 30 min</a:t>
            </a:r>
          </a:p>
          <a:p>
            <a:pPr marL="571500" indent="-571500">
              <a:buFont typeface="+mj-lt"/>
              <a:buAutoNum type="romanUcPeriod"/>
            </a:pPr>
            <a:r>
              <a:rPr lang="de-DE" dirty="0" err="1">
                <a:latin typeface="Avenir Book"/>
              </a:rPr>
              <a:t>Difficulties</a:t>
            </a:r>
            <a:r>
              <a:rPr lang="de-DE" dirty="0">
                <a:latin typeface="Avenir Book"/>
              </a:rPr>
              <a:t> </a:t>
            </a:r>
            <a:r>
              <a:rPr lang="de-DE" dirty="0" err="1">
                <a:latin typeface="Avenir Book"/>
              </a:rPr>
              <a:t>students</a:t>
            </a:r>
            <a:r>
              <a:rPr lang="de-DE" dirty="0">
                <a:latin typeface="Avenir Book"/>
              </a:rPr>
              <a:t> </a:t>
            </a:r>
            <a:r>
              <a:rPr lang="de-DE" dirty="0" err="1">
                <a:latin typeface="Avenir Book"/>
              </a:rPr>
              <a:t>face</a:t>
            </a:r>
            <a:r>
              <a:rPr lang="de-DE" dirty="0">
                <a:latin typeface="Avenir Book"/>
              </a:rPr>
              <a:t> </a:t>
            </a:r>
            <a:r>
              <a:rPr lang="de-DE" dirty="0" err="1">
                <a:latin typeface="Avenir Book"/>
              </a:rPr>
              <a:t>with</a:t>
            </a:r>
            <a:r>
              <a:rPr lang="de-DE" dirty="0">
                <a:latin typeface="Avenir Book"/>
              </a:rPr>
              <a:t> </a:t>
            </a:r>
            <a:r>
              <a:rPr lang="de-DE" dirty="0" err="1">
                <a:latin typeface="Avenir Book"/>
              </a:rPr>
              <a:t>language</a:t>
            </a:r>
            <a:r>
              <a:rPr lang="de-DE" dirty="0">
                <a:latin typeface="Avenir Book"/>
              </a:rPr>
              <a:t> in </a:t>
            </a:r>
            <a:r>
              <a:rPr lang="de-DE" dirty="0" err="1">
                <a:latin typeface="Avenir Book"/>
              </a:rPr>
              <a:t>science</a:t>
            </a:r>
            <a:r>
              <a:rPr lang="de-DE" dirty="0">
                <a:latin typeface="Avenir Book"/>
              </a:rPr>
              <a:t>: 30 min</a:t>
            </a:r>
          </a:p>
          <a:p>
            <a:pPr marL="571500" indent="-571500">
              <a:buFont typeface="+mj-lt"/>
              <a:buAutoNum type="romanUcPeriod"/>
            </a:pPr>
            <a:r>
              <a:rPr lang="de-DE" dirty="0" err="1">
                <a:latin typeface="Avenir Book"/>
              </a:rPr>
              <a:t>Instructional</a:t>
            </a:r>
            <a:r>
              <a:rPr lang="de-DE" dirty="0">
                <a:latin typeface="Avenir Book"/>
              </a:rPr>
              <a:t> </a:t>
            </a:r>
            <a:r>
              <a:rPr lang="de-DE" dirty="0" err="1">
                <a:latin typeface="Avenir Book"/>
              </a:rPr>
              <a:t>strategies</a:t>
            </a:r>
            <a:r>
              <a:rPr lang="de-DE" dirty="0">
                <a:latin typeface="Avenir Book"/>
              </a:rPr>
              <a:t>: 30 min</a:t>
            </a:r>
          </a:p>
          <a:p>
            <a:pPr marL="571500" indent="-571500">
              <a:buFont typeface="+mj-lt"/>
              <a:buAutoNum type="romanUcPeriod"/>
            </a:pPr>
            <a:r>
              <a:rPr lang="de-DE" dirty="0" err="1">
                <a:latin typeface="Avenir Book"/>
              </a:rPr>
              <a:t>Designining</a:t>
            </a:r>
            <a:r>
              <a:rPr lang="de-DE" dirty="0">
                <a:latin typeface="Avenir Book"/>
              </a:rPr>
              <a:t> </a:t>
            </a:r>
            <a:r>
              <a:rPr lang="de-DE" dirty="0" err="1">
                <a:latin typeface="Avenir Book"/>
              </a:rPr>
              <a:t>teaching</a:t>
            </a:r>
            <a:r>
              <a:rPr lang="de-DE" dirty="0">
                <a:latin typeface="Avenir Book"/>
              </a:rPr>
              <a:t> </a:t>
            </a:r>
            <a:r>
              <a:rPr lang="de-DE" dirty="0" err="1">
                <a:latin typeface="Avenir Book"/>
              </a:rPr>
              <a:t>activities</a:t>
            </a:r>
            <a:r>
              <a:rPr lang="de-DE" dirty="0">
                <a:latin typeface="Avenir Book"/>
              </a:rPr>
              <a:t> </a:t>
            </a:r>
            <a:r>
              <a:rPr lang="de-DE" dirty="0" err="1">
                <a:latin typeface="Avenir Book"/>
              </a:rPr>
              <a:t>for</a:t>
            </a:r>
            <a:r>
              <a:rPr lang="de-DE" dirty="0">
                <a:latin typeface="Avenir Book"/>
              </a:rPr>
              <a:t> </a:t>
            </a:r>
            <a:r>
              <a:rPr lang="de-DE" dirty="0" err="1">
                <a:latin typeface="Avenir Book"/>
              </a:rPr>
              <a:t>students</a:t>
            </a:r>
            <a:r>
              <a:rPr lang="de-DE" dirty="0">
                <a:latin typeface="Avenir Book"/>
              </a:rPr>
              <a:t> </a:t>
            </a:r>
            <a:r>
              <a:rPr lang="de-DE" dirty="0" err="1">
                <a:latin typeface="Avenir Book"/>
              </a:rPr>
              <a:t>from</a:t>
            </a:r>
            <a:r>
              <a:rPr lang="de-DE" dirty="0">
                <a:latin typeface="Avenir Book"/>
              </a:rPr>
              <a:t> diverse </a:t>
            </a:r>
            <a:r>
              <a:rPr lang="de-DE" dirty="0" err="1">
                <a:latin typeface="Avenir Book"/>
              </a:rPr>
              <a:t>backgrounds</a:t>
            </a:r>
            <a:r>
              <a:rPr lang="de-DE">
                <a:latin typeface="Avenir Book"/>
              </a:rPr>
              <a:t>: 45 </a:t>
            </a:r>
            <a:r>
              <a:rPr lang="de-DE" dirty="0" err="1">
                <a:latin typeface="Avenir Book"/>
              </a:rPr>
              <a:t>mins</a:t>
            </a:r>
            <a:endParaRPr lang="de-DE" dirty="0">
              <a:latin typeface="Avenir Book"/>
            </a:endParaRPr>
          </a:p>
          <a:p>
            <a:pPr marL="0" indent="0">
              <a:buNone/>
            </a:pPr>
            <a:r>
              <a:rPr lang="de-DE" dirty="0">
                <a:latin typeface="Avenir Book"/>
              </a:rPr>
              <a:t> </a:t>
            </a:r>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3</a:t>
            </a:fld>
            <a:endParaRPr lang="es-ES_tradnl" dirty="0"/>
          </a:p>
        </p:txBody>
      </p:sp>
      <p:sp>
        <p:nvSpPr>
          <p:cNvPr id="8" name="Fußzeilenplatzhalter 6">
            <a:extLst>
              <a:ext uri="{FF2B5EF4-FFF2-40B4-BE49-F238E27FC236}">
                <a16:creationId xmlns:a16="http://schemas.microsoft.com/office/drawing/2014/main" id="{437750F8-F3E1-7E4B-9723-067291D4FBD0}"/>
              </a:ext>
            </a:extLst>
          </p:cNvPr>
          <p:cNvSpPr>
            <a:spLocks noGrp="1"/>
          </p:cNvSpPr>
          <p:nvPr>
            <p:ph type="ftr" sz="quarter" idx="10"/>
          </p:nvPr>
        </p:nvSpPr>
        <p:spPr>
          <a:xfrm>
            <a:off x="5355772" y="55319"/>
            <a:ext cx="3064330" cy="365124"/>
          </a:xfrm>
        </p:spPr>
        <p:txBody>
          <a:bodyPr/>
          <a:lstStyle/>
          <a:p>
            <a:r>
              <a:rPr lang="es-ES" dirty="0">
                <a:solidFill>
                  <a:srgbClr val="CC023B"/>
                </a:solidFill>
              </a:rPr>
              <a:t>RELEVANCE OF LANGUAGE IN SCIENCE EDUCATION</a:t>
            </a:r>
            <a:endParaRPr lang="es-ES_tradnl" dirty="0">
              <a:solidFill>
                <a:srgbClr val="CC023B"/>
              </a:solidFill>
            </a:endParaRPr>
          </a:p>
        </p:txBody>
      </p:sp>
    </p:spTree>
    <p:extLst>
      <p:ext uri="{BB962C8B-B14F-4D97-AF65-F5344CB8AC3E}">
        <p14:creationId xmlns:p14="http://schemas.microsoft.com/office/powerpoint/2010/main" val="2490026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lstStyle/>
          <a:p>
            <a:r>
              <a:rPr lang="de-DE" dirty="0">
                <a:latin typeface="Avenir Book"/>
              </a:rPr>
              <a:t>1. </a:t>
            </a:r>
            <a:r>
              <a:rPr lang="de-DE" dirty="0" err="1">
                <a:latin typeface="Avenir Book"/>
              </a:rPr>
              <a:t>Introduction</a:t>
            </a:r>
            <a:endParaRPr lang="de-DE" dirty="0">
              <a:latin typeface="Avenir Book"/>
            </a:endParaRPr>
          </a:p>
        </p:txBody>
      </p:sp>
      <p:sp>
        <p:nvSpPr>
          <p:cNvPr id="7" name="Untertitel 6"/>
          <p:cNvSpPr>
            <a:spLocks noGrp="1"/>
          </p:cNvSpPr>
          <p:nvPr>
            <p:ph type="subTitle" idx="1"/>
          </p:nvPr>
        </p:nvSpPr>
        <p:spPr/>
        <p:txBody>
          <a:bodyPr/>
          <a:lstStyle/>
          <a:p>
            <a:endParaRPr lang="de-DE"/>
          </a:p>
        </p:txBody>
      </p:sp>
      <p:sp>
        <p:nvSpPr>
          <p:cNvPr id="4" name="Fußzeilenplatzhalter 3"/>
          <p:cNvSpPr>
            <a:spLocks noGrp="1"/>
          </p:cNvSpPr>
          <p:nvPr>
            <p:ph type="ftr" sz="quarter" idx="4294967295"/>
          </p:nvPr>
        </p:nvSpPr>
        <p:spPr>
          <a:xfrm>
            <a:off x="5861957" y="55563"/>
            <a:ext cx="2950739" cy="365125"/>
          </a:xfrm>
        </p:spPr>
        <p:txBody>
          <a:bodyPr/>
          <a:lstStyle/>
          <a:p>
            <a:r>
              <a:rPr lang="es-ES" dirty="0">
                <a:solidFill>
                  <a:srgbClr val="CC023B"/>
                </a:solidFill>
              </a:rPr>
              <a:t>RELEVANCE OF LANGUAGE IN SCIENCE EDUCATION</a:t>
            </a:r>
            <a:endParaRPr lang="es-ES_tradnl" dirty="0">
              <a:solidFill>
                <a:srgbClr val="CC023B"/>
              </a:solidFill>
            </a:endParaRPr>
          </a:p>
        </p:txBody>
      </p:sp>
      <p:sp>
        <p:nvSpPr>
          <p:cNvPr id="5" name="Foliennummernplatzhalter 4"/>
          <p:cNvSpPr>
            <a:spLocks noGrp="1"/>
          </p:cNvSpPr>
          <p:nvPr>
            <p:ph type="sldNum" sz="quarter" idx="4294967295"/>
          </p:nvPr>
        </p:nvSpPr>
        <p:spPr>
          <a:xfrm>
            <a:off x="8555038" y="55563"/>
            <a:ext cx="588962" cy="365125"/>
          </a:xfrm>
        </p:spPr>
        <p:txBody>
          <a:bodyPr/>
          <a:lstStyle/>
          <a:p>
            <a:r>
              <a:rPr lang="es-ES_tradnl" sz="1200"/>
              <a:t>|  </a:t>
            </a:r>
            <a:fld id="{9DD0088F-7E4A-9C4B-9ED2-72FAF1293163}" type="slidenum">
              <a:rPr lang="es-ES_tradnl" smtClean="0"/>
              <a:pPr/>
              <a:t>4</a:t>
            </a:fld>
            <a:endParaRPr lang="es-ES_tradnl" dirty="0"/>
          </a:p>
        </p:txBody>
      </p:sp>
    </p:spTree>
    <p:extLst>
      <p:ext uri="{BB962C8B-B14F-4D97-AF65-F5344CB8AC3E}">
        <p14:creationId xmlns:p14="http://schemas.microsoft.com/office/powerpoint/2010/main" val="1008248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latin typeface="Avenir Book"/>
              </a:rPr>
              <a:t>Activity</a:t>
            </a:r>
            <a:r>
              <a:rPr lang="de-DE" dirty="0">
                <a:latin typeface="Avenir Book"/>
              </a:rPr>
              <a:t> 1.1: </a:t>
            </a:r>
            <a:r>
              <a:rPr lang="de-DE" dirty="0" err="1">
                <a:latin typeface="Avenir Book"/>
              </a:rPr>
              <a:t>Why</a:t>
            </a:r>
            <a:r>
              <a:rPr lang="de-DE" dirty="0">
                <a:latin typeface="Avenir Book"/>
              </a:rPr>
              <a:t> </a:t>
            </a:r>
            <a:r>
              <a:rPr lang="de-DE" dirty="0" err="1">
                <a:latin typeface="Avenir Book"/>
              </a:rPr>
              <a:t>is</a:t>
            </a:r>
            <a:r>
              <a:rPr lang="de-DE" dirty="0">
                <a:latin typeface="Avenir Book"/>
              </a:rPr>
              <a:t> </a:t>
            </a:r>
            <a:r>
              <a:rPr lang="de-DE" dirty="0" err="1">
                <a:latin typeface="Avenir Book"/>
              </a:rPr>
              <a:t>the</a:t>
            </a:r>
            <a:r>
              <a:rPr lang="de-DE" dirty="0">
                <a:latin typeface="Avenir Book"/>
              </a:rPr>
              <a:t> </a:t>
            </a:r>
            <a:r>
              <a:rPr lang="de-DE" dirty="0" err="1">
                <a:latin typeface="Avenir Book"/>
              </a:rPr>
              <a:t>role</a:t>
            </a:r>
            <a:r>
              <a:rPr lang="de-DE" dirty="0">
                <a:latin typeface="Avenir Book"/>
              </a:rPr>
              <a:t> of </a:t>
            </a:r>
            <a:r>
              <a:rPr lang="de-DE" dirty="0" err="1">
                <a:latin typeface="Avenir Book"/>
              </a:rPr>
              <a:t>language</a:t>
            </a:r>
            <a:r>
              <a:rPr lang="de-DE" dirty="0">
                <a:latin typeface="Avenir Book"/>
              </a:rPr>
              <a:t> in </a:t>
            </a:r>
            <a:r>
              <a:rPr lang="de-DE" dirty="0" err="1">
                <a:latin typeface="Avenir Book"/>
              </a:rPr>
              <a:t>science</a:t>
            </a:r>
            <a:r>
              <a:rPr lang="de-DE" dirty="0">
                <a:latin typeface="Avenir Book"/>
              </a:rPr>
              <a:t> </a:t>
            </a:r>
            <a:r>
              <a:rPr lang="de-DE" dirty="0" err="1">
                <a:latin typeface="Avenir Book"/>
              </a:rPr>
              <a:t>important</a:t>
            </a:r>
            <a:r>
              <a:rPr lang="de-DE" dirty="0">
                <a:latin typeface="Avenir Book"/>
              </a:rPr>
              <a:t>?</a:t>
            </a:r>
          </a:p>
        </p:txBody>
      </p:sp>
      <p:sp>
        <p:nvSpPr>
          <p:cNvPr id="3" name="Inhaltsplatzhalter 2"/>
          <p:cNvSpPr>
            <a:spLocks noGrp="1"/>
          </p:cNvSpPr>
          <p:nvPr>
            <p:ph idx="1"/>
          </p:nvPr>
        </p:nvSpPr>
        <p:spPr>
          <a:xfrm>
            <a:off x="1256933" y="1461796"/>
            <a:ext cx="7560840" cy="4853136"/>
          </a:xfrm>
        </p:spPr>
        <p:txBody>
          <a:bodyPr>
            <a:normAutofit/>
          </a:bodyPr>
          <a:lstStyle/>
          <a:p>
            <a:pPr marL="0" indent="0">
              <a:buNone/>
            </a:pPr>
            <a:r>
              <a:rPr lang="de-DE" sz="2400" dirty="0" err="1">
                <a:latin typeface="Avenir Book"/>
              </a:rPr>
              <a:t>You</a:t>
            </a:r>
            <a:r>
              <a:rPr lang="de-DE" sz="2400" dirty="0">
                <a:latin typeface="Avenir Book"/>
              </a:rPr>
              <a:t> will </a:t>
            </a:r>
            <a:r>
              <a:rPr lang="de-DE" sz="2400" dirty="0" err="1">
                <a:latin typeface="Avenir Book"/>
              </a:rPr>
              <a:t>read</a:t>
            </a:r>
            <a:r>
              <a:rPr lang="de-DE" sz="2400" dirty="0">
                <a:latin typeface="Avenir Book"/>
              </a:rPr>
              <a:t> </a:t>
            </a:r>
            <a:r>
              <a:rPr lang="de-DE" sz="2400" dirty="0" err="1">
                <a:latin typeface="Avenir Book"/>
              </a:rPr>
              <a:t>two</a:t>
            </a:r>
            <a:r>
              <a:rPr lang="de-DE" sz="2400" dirty="0">
                <a:latin typeface="Avenir Book"/>
              </a:rPr>
              <a:t> </a:t>
            </a:r>
            <a:r>
              <a:rPr lang="de-DE" sz="2400" dirty="0" err="1">
                <a:latin typeface="Avenir Book"/>
              </a:rPr>
              <a:t>vignettes</a:t>
            </a:r>
            <a:r>
              <a:rPr lang="de-DE" sz="2400" dirty="0">
                <a:latin typeface="Avenir Book"/>
              </a:rPr>
              <a:t> </a:t>
            </a:r>
            <a:r>
              <a:rPr lang="de-DE" sz="2400" dirty="0" err="1">
                <a:latin typeface="Avenir Book"/>
              </a:rPr>
              <a:t>as</a:t>
            </a:r>
            <a:r>
              <a:rPr lang="de-DE" sz="2400" dirty="0">
                <a:latin typeface="Avenir Book"/>
              </a:rPr>
              <a:t> an </a:t>
            </a:r>
            <a:r>
              <a:rPr lang="de-DE" sz="2400" dirty="0" err="1">
                <a:latin typeface="Avenir Book"/>
              </a:rPr>
              <a:t>introduction</a:t>
            </a:r>
            <a:r>
              <a:rPr lang="de-DE" sz="2400" dirty="0">
                <a:latin typeface="Avenir Book"/>
              </a:rPr>
              <a:t>.</a:t>
            </a:r>
          </a:p>
          <a:p>
            <a:pPr marL="0" indent="0">
              <a:buNone/>
            </a:pPr>
            <a:endParaRPr lang="de-DE" sz="2400" dirty="0">
              <a:latin typeface="Avenir Book"/>
            </a:endParaRPr>
          </a:p>
          <a:p>
            <a:pPr marL="0" indent="0">
              <a:buNone/>
            </a:pPr>
            <a:r>
              <a:rPr lang="de-DE" sz="2400" dirty="0" err="1">
                <a:latin typeface="Avenir Book"/>
              </a:rPr>
              <a:t>Then</a:t>
            </a:r>
            <a:r>
              <a:rPr lang="de-DE" sz="2400" dirty="0">
                <a:latin typeface="Avenir Book"/>
              </a:rPr>
              <a:t>, </a:t>
            </a:r>
            <a:r>
              <a:rPr lang="de-DE" sz="2400" dirty="0" err="1">
                <a:latin typeface="Avenir Book"/>
              </a:rPr>
              <a:t>discuss</a:t>
            </a:r>
            <a:r>
              <a:rPr lang="de-DE" sz="2400" dirty="0">
                <a:latin typeface="Avenir Book"/>
              </a:rPr>
              <a:t> in </a:t>
            </a:r>
            <a:r>
              <a:rPr lang="de-DE" sz="2400" dirty="0" err="1">
                <a:latin typeface="Avenir Book"/>
              </a:rPr>
              <a:t>groups</a:t>
            </a:r>
            <a:r>
              <a:rPr lang="de-DE" sz="2400" dirty="0">
                <a:latin typeface="Avenir Book"/>
              </a:rPr>
              <a:t> (</a:t>
            </a:r>
            <a:r>
              <a:rPr lang="de-DE" sz="2400" dirty="0" err="1">
                <a:latin typeface="Avenir Book"/>
              </a:rPr>
              <a:t>based</a:t>
            </a:r>
            <a:r>
              <a:rPr lang="de-DE" sz="2400" dirty="0">
                <a:latin typeface="Avenir Book"/>
              </a:rPr>
              <a:t> on </a:t>
            </a:r>
            <a:r>
              <a:rPr lang="de-DE" sz="2400" dirty="0" err="1">
                <a:latin typeface="Avenir Book"/>
              </a:rPr>
              <a:t>your</a:t>
            </a:r>
            <a:r>
              <a:rPr lang="de-DE" sz="2400" dirty="0">
                <a:latin typeface="Avenir Book"/>
              </a:rPr>
              <a:t> </a:t>
            </a:r>
            <a:r>
              <a:rPr lang="de-DE" sz="2400" dirty="0" err="1">
                <a:latin typeface="Avenir Book"/>
              </a:rPr>
              <a:t>experiences</a:t>
            </a:r>
            <a:r>
              <a:rPr lang="de-DE" sz="2400" dirty="0">
                <a:latin typeface="Avenir Book"/>
              </a:rPr>
              <a:t>) and </a:t>
            </a:r>
            <a:r>
              <a:rPr lang="de-DE" sz="2400" dirty="0" err="1">
                <a:latin typeface="Avenir Book"/>
              </a:rPr>
              <a:t>write</a:t>
            </a:r>
            <a:r>
              <a:rPr lang="de-DE" sz="2400" dirty="0">
                <a:latin typeface="Avenir Book"/>
              </a:rPr>
              <a:t> down </a:t>
            </a:r>
            <a:r>
              <a:rPr lang="de-DE" sz="2400" dirty="0" err="1">
                <a:latin typeface="Avenir Book"/>
              </a:rPr>
              <a:t>your</a:t>
            </a:r>
            <a:r>
              <a:rPr lang="de-DE" sz="2400" dirty="0">
                <a:latin typeface="Avenir Book"/>
              </a:rPr>
              <a:t> </a:t>
            </a:r>
            <a:r>
              <a:rPr lang="de-DE" sz="2400" dirty="0" err="1">
                <a:latin typeface="Avenir Book"/>
              </a:rPr>
              <a:t>major</a:t>
            </a:r>
            <a:r>
              <a:rPr lang="de-DE" sz="2400" dirty="0">
                <a:latin typeface="Avenir Book"/>
              </a:rPr>
              <a:t> </a:t>
            </a:r>
            <a:r>
              <a:rPr lang="de-DE" sz="2400" dirty="0" err="1">
                <a:latin typeface="Avenir Book"/>
              </a:rPr>
              <a:t>results</a:t>
            </a:r>
            <a:endParaRPr lang="de-DE" sz="2400" dirty="0">
              <a:latin typeface="Avenir Book"/>
            </a:endParaRPr>
          </a:p>
          <a:p>
            <a:r>
              <a:rPr lang="de-DE" sz="2000" dirty="0" err="1">
                <a:latin typeface="Avenir Book"/>
              </a:rPr>
              <a:t>Why</a:t>
            </a:r>
            <a:r>
              <a:rPr lang="de-DE" sz="2000" dirty="0">
                <a:latin typeface="Avenir Book"/>
              </a:rPr>
              <a:t> </a:t>
            </a:r>
            <a:r>
              <a:rPr lang="de-DE" sz="2000" dirty="0" err="1">
                <a:latin typeface="Avenir Book"/>
              </a:rPr>
              <a:t>is</a:t>
            </a:r>
            <a:r>
              <a:rPr lang="de-DE" sz="2000" dirty="0">
                <a:latin typeface="Avenir Book"/>
              </a:rPr>
              <a:t> </a:t>
            </a:r>
            <a:r>
              <a:rPr lang="de-DE" sz="2000" dirty="0" err="1">
                <a:latin typeface="Avenir Book"/>
              </a:rPr>
              <a:t>the</a:t>
            </a:r>
            <a:r>
              <a:rPr lang="de-DE" sz="2000" dirty="0">
                <a:latin typeface="Avenir Book"/>
              </a:rPr>
              <a:t> </a:t>
            </a:r>
            <a:r>
              <a:rPr lang="de-DE" sz="2000" dirty="0" err="1">
                <a:latin typeface="Avenir Book"/>
              </a:rPr>
              <a:t>role</a:t>
            </a:r>
            <a:r>
              <a:rPr lang="de-DE" sz="2000" dirty="0">
                <a:latin typeface="Avenir Book"/>
              </a:rPr>
              <a:t> of </a:t>
            </a:r>
            <a:r>
              <a:rPr lang="de-DE" sz="2000" dirty="0" err="1">
                <a:latin typeface="Avenir Book"/>
              </a:rPr>
              <a:t>language</a:t>
            </a:r>
            <a:r>
              <a:rPr lang="de-DE" sz="2000" dirty="0">
                <a:latin typeface="Avenir Book"/>
              </a:rPr>
              <a:t> in </a:t>
            </a:r>
            <a:r>
              <a:rPr lang="de-DE" sz="2000" dirty="0" err="1">
                <a:latin typeface="Avenir Book"/>
              </a:rPr>
              <a:t>science</a:t>
            </a:r>
            <a:r>
              <a:rPr lang="de-DE" sz="2000" dirty="0">
                <a:latin typeface="Avenir Book"/>
              </a:rPr>
              <a:t> </a:t>
            </a:r>
            <a:r>
              <a:rPr lang="de-DE" sz="2000" dirty="0" err="1">
                <a:latin typeface="Avenir Book"/>
              </a:rPr>
              <a:t>important</a:t>
            </a:r>
            <a:r>
              <a:rPr lang="de-DE" sz="2000" dirty="0">
                <a:latin typeface="Avenir Book"/>
              </a:rPr>
              <a:t>?</a:t>
            </a:r>
          </a:p>
          <a:p>
            <a:r>
              <a:rPr lang="de-DE" sz="2000" dirty="0" err="1">
                <a:latin typeface="Avenir Book"/>
              </a:rPr>
              <a:t>What</a:t>
            </a:r>
            <a:r>
              <a:rPr lang="de-DE" sz="2000" dirty="0">
                <a:latin typeface="Avenir Book"/>
              </a:rPr>
              <a:t> </a:t>
            </a:r>
            <a:r>
              <a:rPr lang="de-DE" sz="2000" dirty="0" err="1">
                <a:latin typeface="Avenir Book"/>
              </a:rPr>
              <a:t>are</a:t>
            </a:r>
            <a:r>
              <a:rPr lang="de-DE" sz="2000" dirty="0">
                <a:latin typeface="Avenir Book"/>
              </a:rPr>
              <a:t> </a:t>
            </a:r>
            <a:r>
              <a:rPr lang="de-DE" sz="2000" dirty="0" err="1">
                <a:latin typeface="Avenir Book"/>
              </a:rPr>
              <a:t>the</a:t>
            </a:r>
            <a:r>
              <a:rPr lang="de-DE" sz="2000" dirty="0">
                <a:latin typeface="Avenir Book"/>
              </a:rPr>
              <a:t> </a:t>
            </a:r>
            <a:r>
              <a:rPr lang="de-DE" sz="2000" dirty="0" err="1">
                <a:latin typeface="Avenir Book"/>
              </a:rPr>
              <a:t>main</a:t>
            </a:r>
            <a:r>
              <a:rPr lang="de-DE" sz="2000" dirty="0">
                <a:latin typeface="Avenir Book"/>
              </a:rPr>
              <a:t> </a:t>
            </a:r>
            <a:r>
              <a:rPr lang="de-DE" sz="2000" dirty="0" err="1">
                <a:latin typeface="Avenir Book"/>
              </a:rPr>
              <a:t>issues</a:t>
            </a:r>
            <a:r>
              <a:rPr lang="de-DE" sz="2000" dirty="0">
                <a:latin typeface="Avenir Book"/>
              </a:rPr>
              <a:t> </a:t>
            </a:r>
            <a:r>
              <a:rPr lang="de-DE" sz="2000" dirty="0" err="1">
                <a:latin typeface="Avenir Book"/>
              </a:rPr>
              <a:t>identified</a:t>
            </a:r>
            <a:r>
              <a:rPr lang="de-DE" sz="2000" dirty="0">
                <a:latin typeface="Avenir Book"/>
              </a:rPr>
              <a:t> in </a:t>
            </a:r>
            <a:r>
              <a:rPr lang="de-DE" sz="2000" dirty="0" err="1">
                <a:latin typeface="Avenir Book"/>
              </a:rPr>
              <a:t>the</a:t>
            </a:r>
            <a:r>
              <a:rPr lang="de-DE" sz="2000" dirty="0">
                <a:latin typeface="Avenir Book"/>
              </a:rPr>
              <a:t> </a:t>
            </a:r>
            <a:r>
              <a:rPr lang="de-DE" sz="2000" dirty="0" err="1">
                <a:latin typeface="Avenir Book"/>
              </a:rPr>
              <a:t>two</a:t>
            </a:r>
            <a:r>
              <a:rPr lang="de-DE" sz="2000" dirty="0">
                <a:latin typeface="Avenir Book"/>
              </a:rPr>
              <a:t> </a:t>
            </a:r>
            <a:r>
              <a:rPr lang="de-DE" sz="2000" dirty="0" err="1">
                <a:latin typeface="Avenir Book"/>
              </a:rPr>
              <a:t>vignaittes</a:t>
            </a:r>
            <a:r>
              <a:rPr lang="de-DE" sz="2000" dirty="0">
                <a:latin typeface="Avenir Book"/>
              </a:rPr>
              <a:t>?</a:t>
            </a:r>
          </a:p>
          <a:p>
            <a:r>
              <a:rPr lang="de-DE" sz="2000" dirty="0" err="1">
                <a:latin typeface="Avenir Book"/>
              </a:rPr>
              <a:t>What</a:t>
            </a:r>
            <a:r>
              <a:rPr lang="de-DE" sz="2000" dirty="0">
                <a:latin typeface="Avenir Book"/>
              </a:rPr>
              <a:t> </a:t>
            </a:r>
            <a:r>
              <a:rPr lang="de-DE" sz="2000" dirty="0" err="1">
                <a:latin typeface="Avenir Book"/>
              </a:rPr>
              <a:t>should</a:t>
            </a:r>
            <a:r>
              <a:rPr lang="de-DE" sz="2000" dirty="0">
                <a:latin typeface="Avenir Book"/>
              </a:rPr>
              <a:t> a </a:t>
            </a:r>
            <a:r>
              <a:rPr lang="de-DE" sz="2000" dirty="0" err="1">
                <a:latin typeface="Avenir Book"/>
              </a:rPr>
              <a:t>teacher</a:t>
            </a:r>
            <a:r>
              <a:rPr lang="de-DE" sz="2000" dirty="0">
                <a:latin typeface="Avenir Book"/>
              </a:rPr>
              <a:t> </a:t>
            </a:r>
            <a:r>
              <a:rPr lang="de-DE" sz="2000" dirty="0" err="1">
                <a:latin typeface="Avenir Book"/>
              </a:rPr>
              <a:t>teaching</a:t>
            </a:r>
            <a:r>
              <a:rPr lang="de-DE" sz="2000" dirty="0">
                <a:latin typeface="Avenir Book"/>
              </a:rPr>
              <a:t> in a </a:t>
            </a:r>
            <a:r>
              <a:rPr lang="de-DE" sz="2000" dirty="0" err="1">
                <a:latin typeface="Avenir Book"/>
              </a:rPr>
              <a:t>linguistically</a:t>
            </a:r>
            <a:r>
              <a:rPr lang="de-DE" sz="2000" dirty="0">
                <a:latin typeface="Avenir Book"/>
              </a:rPr>
              <a:t> diverse </a:t>
            </a:r>
            <a:r>
              <a:rPr lang="de-DE" sz="2000" dirty="0" err="1">
                <a:latin typeface="Avenir Book"/>
              </a:rPr>
              <a:t>class</a:t>
            </a:r>
            <a:r>
              <a:rPr lang="de-DE" sz="2000" dirty="0">
                <a:latin typeface="Avenir Book"/>
              </a:rPr>
              <a:t> </a:t>
            </a:r>
            <a:r>
              <a:rPr lang="de-DE" sz="2000" dirty="0" err="1">
                <a:latin typeface="Avenir Book"/>
              </a:rPr>
              <a:t>be</a:t>
            </a:r>
            <a:r>
              <a:rPr lang="de-DE" sz="2000" dirty="0">
                <a:latin typeface="Avenir Book"/>
              </a:rPr>
              <a:t> </a:t>
            </a:r>
            <a:r>
              <a:rPr lang="de-DE" sz="2000" dirty="0" err="1">
                <a:latin typeface="Avenir Book"/>
              </a:rPr>
              <a:t>doing</a:t>
            </a:r>
            <a:r>
              <a:rPr lang="de-DE" sz="2000" dirty="0">
                <a:latin typeface="Avenir Book"/>
              </a:rPr>
              <a:t> </a:t>
            </a:r>
            <a:r>
              <a:rPr lang="de-DE" sz="2000" dirty="0" err="1">
                <a:latin typeface="Avenir Book"/>
              </a:rPr>
              <a:t>during</a:t>
            </a:r>
            <a:r>
              <a:rPr lang="de-DE" sz="2000" dirty="0">
                <a:latin typeface="Avenir Book"/>
              </a:rPr>
              <a:t> her </a:t>
            </a:r>
            <a:r>
              <a:rPr lang="de-DE" sz="2000" dirty="0" err="1">
                <a:latin typeface="Avenir Book"/>
              </a:rPr>
              <a:t>preparation</a:t>
            </a:r>
            <a:r>
              <a:rPr lang="de-DE" sz="2000" dirty="0">
                <a:latin typeface="Avenir Book"/>
              </a:rPr>
              <a:t>. </a:t>
            </a:r>
          </a:p>
          <a:p>
            <a:pPr marL="0" indent="0">
              <a:buNone/>
            </a:pPr>
            <a:endParaRPr lang="de-DE" dirty="0">
              <a:latin typeface="Avenir Book"/>
            </a:endParaRPr>
          </a:p>
          <a:p>
            <a:pPr marL="0" indent="0">
              <a:buNone/>
            </a:pPr>
            <a:r>
              <a:rPr lang="de-DE" sz="2400" dirty="0" err="1">
                <a:latin typeface="Avenir Book"/>
              </a:rPr>
              <a:t>Afterwards</a:t>
            </a:r>
            <a:r>
              <a:rPr lang="de-DE" sz="2400" dirty="0">
                <a:latin typeface="Avenir Book"/>
              </a:rPr>
              <a:t> </a:t>
            </a:r>
            <a:r>
              <a:rPr lang="de-DE" sz="2400" dirty="0" err="1">
                <a:latin typeface="Avenir Book"/>
              </a:rPr>
              <a:t>the</a:t>
            </a:r>
            <a:r>
              <a:rPr lang="de-DE" sz="2400" dirty="0">
                <a:latin typeface="Avenir Book"/>
              </a:rPr>
              <a:t> </a:t>
            </a:r>
            <a:r>
              <a:rPr lang="de-DE" sz="2400" dirty="0" err="1">
                <a:latin typeface="Avenir Book"/>
              </a:rPr>
              <a:t>groups</a:t>
            </a:r>
            <a:r>
              <a:rPr lang="de-DE" sz="2400" dirty="0">
                <a:latin typeface="Avenir Book"/>
              </a:rPr>
              <a:t> will </a:t>
            </a:r>
            <a:r>
              <a:rPr lang="de-DE" sz="2400" dirty="0" err="1">
                <a:latin typeface="Avenir Book"/>
              </a:rPr>
              <a:t>present</a:t>
            </a:r>
            <a:r>
              <a:rPr lang="de-DE" sz="2400" dirty="0">
                <a:latin typeface="Avenir Book"/>
              </a:rPr>
              <a:t> </a:t>
            </a:r>
            <a:r>
              <a:rPr lang="de-DE" sz="2400" dirty="0" err="1">
                <a:latin typeface="Avenir Book"/>
              </a:rPr>
              <a:t>their</a:t>
            </a:r>
            <a:r>
              <a:rPr lang="de-DE" sz="2400" dirty="0">
                <a:latin typeface="Avenir Book"/>
              </a:rPr>
              <a:t> </a:t>
            </a:r>
            <a:r>
              <a:rPr lang="de-DE" sz="2400" dirty="0" err="1">
                <a:latin typeface="Avenir Book"/>
              </a:rPr>
              <a:t>answers</a:t>
            </a:r>
            <a:r>
              <a:rPr lang="de-DE" sz="2400" dirty="0">
                <a:latin typeface="Avenir Book"/>
              </a:rPr>
              <a:t> </a:t>
            </a:r>
            <a:r>
              <a:rPr lang="de-DE" sz="2400" dirty="0" err="1">
                <a:latin typeface="Avenir Book"/>
              </a:rPr>
              <a:t>followed</a:t>
            </a:r>
            <a:r>
              <a:rPr lang="de-DE" sz="2400" dirty="0">
                <a:latin typeface="Avenir Book"/>
              </a:rPr>
              <a:t> </a:t>
            </a:r>
            <a:r>
              <a:rPr lang="de-DE" sz="2400" dirty="0" err="1">
                <a:latin typeface="Avenir Book"/>
              </a:rPr>
              <a:t>by</a:t>
            </a:r>
            <a:r>
              <a:rPr lang="de-DE" sz="2400" dirty="0">
                <a:latin typeface="Avenir Book"/>
              </a:rPr>
              <a:t> a </a:t>
            </a:r>
            <a:r>
              <a:rPr lang="de-DE" sz="2400" dirty="0" err="1">
                <a:latin typeface="Avenir Book"/>
              </a:rPr>
              <a:t>plenary</a:t>
            </a:r>
            <a:r>
              <a:rPr lang="de-DE" sz="2400" dirty="0">
                <a:latin typeface="Avenir Book"/>
              </a:rPr>
              <a:t> </a:t>
            </a:r>
            <a:r>
              <a:rPr lang="de-DE" sz="2400" dirty="0" err="1">
                <a:latin typeface="Avenir Book"/>
              </a:rPr>
              <a:t>discussion</a:t>
            </a:r>
            <a:r>
              <a:rPr lang="de-DE" sz="2400" dirty="0">
                <a:latin typeface="Avenir Book"/>
              </a:rPr>
              <a:t>.</a:t>
            </a:r>
          </a:p>
        </p:txBody>
      </p:sp>
      <p:sp>
        <p:nvSpPr>
          <p:cNvPr id="5" name="AutoShape 2" descr="Bildergebn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 name="AutoShape 4" descr="Bildergebn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 name="Foliennummernplatzhalter 7"/>
          <p:cNvSpPr>
            <a:spLocks noGrp="1"/>
          </p:cNvSpPr>
          <p:nvPr>
            <p:ph type="sldNum" sz="quarter" idx="11"/>
          </p:nvPr>
        </p:nvSpPr>
        <p:spPr/>
        <p:txBody>
          <a:bodyPr/>
          <a:lstStyle/>
          <a:p>
            <a:r>
              <a:rPr lang="es-ES_tradnl" sz="1200"/>
              <a:t>|  </a:t>
            </a:r>
            <a:fld id="{9DD0088F-7E4A-9C4B-9ED2-72FAF1293163}" type="slidenum">
              <a:rPr lang="es-ES_tradnl" smtClean="0"/>
              <a:pPr/>
              <a:t>5</a:t>
            </a:fld>
            <a:endParaRPr lang="es-ES_tradnl" dirty="0"/>
          </a:p>
        </p:txBody>
      </p:sp>
      <p:sp>
        <p:nvSpPr>
          <p:cNvPr id="12" name="Fußzeilenplatzhalter 11"/>
          <p:cNvSpPr>
            <a:spLocks noGrp="1"/>
          </p:cNvSpPr>
          <p:nvPr>
            <p:ph type="ftr" sz="quarter" idx="10"/>
          </p:nvPr>
        </p:nvSpPr>
        <p:spPr>
          <a:xfrm>
            <a:off x="5470072" y="55319"/>
            <a:ext cx="2950030" cy="365124"/>
          </a:xfrm>
        </p:spPr>
        <p:txBody>
          <a:bodyPr/>
          <a:lstStyle/>
          <a:p>
            <a:r>
              <a:rPr lang="es-ES" dirty="0">
                <a:solidFill>
                  <a:srgbClr val="CC023B"/>
                </a:solidFill>
              </a:rPr>
              <a:t>RELEVANCE OF LANGUAGE IN SCIENCE EDUCATION</a:t>
            </a:r>
            <a:endParaRPr lang="es-ES_tradnl" dirty="0">
              <a:solidFill>
                <a:srgbClr val="CC023B"/>
              </a:solidFill>
            </a:endParaRPr>
          </a:p>
        </p:txBody>
      </p:sp>
      <p:pic>
        <p:nvPicPr>
          <p:cNvPr id="11" name="Imagen 59" descr="/Users/antquearm/Desktop/IncluSMe icons/Icons as JPEG/4-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975" y="2473801"/>
            <a:ext cx="851958" cy="792797"/>
          </a:xfrm>
          <a:prstGeom prst="rect">
            <a:avLst/>
          </a:prstGeom>
          <a:noFill/>
          <a:ln>
            <a:noFill/>
          </a:ln>
        </p:spPr>
      </p:pic>
      <p:pic>
        <p:nvPicPr>
          <p:cNvPr id="13" name="Bild 7" descr="C:\Users\Sophia\AppData\Local\Microsoft\Windows\Temporary Internet Files\Content.Word\3-1_5min_.png.png"/>
          <p:cNvPicPr/>
          <p:nvPr/>
        </p:nvPicPr>
        <p:blipFill>
          <a:blip r:embed="rId3" cstate="print"/>
          <a:stretch>
            <a:fillRect/>
          </a:stretch>
        </p:blipFill>
        <p:spPr bwMode="auto">
          <a:xfrm>
            <a:off x="307975" y="3350760"/>
            <a:ext cx="810858" cy="747395"/>
          </a:xfrm>
          <a:prstGeom prst="rect">
            <a:avLst/>
          </a:prstGeom>
          <a:noFill/>
          <a:ln>
            <a:noFill/>
          </a:ln>
        </p:spPr>
      </p:pic>
    </p:spTree>
    <p:extLst>
      <p:ext uri="{BB962C8B-B14F-4D97-AF65-F5344CB8AC3E}">
        <p14:creationId xmlns:p14="http://schemas.microsoft.com/office/powerpoint/2010/main" val="3712676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DE" dirty="0" err="1"/>
              <a:t>Why</a:t>
            </a:r>
            <a:r>
              <a:rPr lang="de-DE" dirty="0"/>
              <a:t> </a:t>
            </a:r>
            <a:r>
              <a:rPr lang="de-DE" dirty="0" err="1"/>
              <a:t>is</a:t>
            </a:r>
            <a:r>
              <a:rPr lang="de-DE" dirty="0"/>
              <a:t> </a:t>
            </a:r>
            <a:r>
              <a:rPr lang="de-DE" dirty="0" err="1"/>
              <a:t>the</a:t>
            </a:r>
            <a:r>
              <a:rPr lang="de-DE" dirty="0"/>
              <a:t> </a:t>
            </a:r>
            <a:r>
              <a:rPr lang="de-DE" dirty="0" err="1"/>
              <a:t>role</a:t>
            </a:r>
            <a:r>
              <a:rPr lang="de-DE" dirty="0"/>
              <a:t> of </a:t>
            </a:r>
            <a:r>
              <a:rPr lang="de-DE" dirty="0" err="1"/>
              <a:t>language</a:t>
            </a:r>
            <a:r>
              <a:rPr lang="de-DE" dirty="0"/>
              <a:t> in </a:t>
            </a:r>
            <a:r>
              <a:rPr lang="de-DE" dirty="0" err="1"/>
              <a:t>science</a:t>
            </a:r>
            <a:r>
              <a:rPr lang="de-DE" dirty="0"/>
              <a:t> </a:t>
            </a:r>
            <a:r>
              <a:rPr lang="de-DE" dirty="0" err="1"/>
              <a:t>important</a:t>
            </a:r>
            <a:r>
              <a:rPr lang="de-DE" dirty="0"/>
              <a:t>?</a:t>
            </a:r>
          </a:p>
        </p:txBody>
      </p:sp>
      <p:sp>
        <p:nvSpPr>
          <p:cNvPr id="9" name="Textfeld 8"/>
          <p:cNvSpPr txBox="1"/>
          <p:nvPr/>
        </p:nvSpPr>
        <p:spPr>
          <a:xfrm>
            <a:off x="530831" y="2107400"/>
            <a:ext cx="7962901" cy="2862322"/>
          </a:xfrm>
          <a:prstGeom prst="rect">
            <a:avLst/>
          </a:prstGeom>
          <a:solidFill>
            <a:srgbClr val="FF7C80"/>
          </a:solidFill>
        </p:spPr>
        <p:txBody>
          <a:bodyPr wrap="square" rtlCol="0">
            <a:spAutoFit/>
          </a:bodyPr>
          <a:lstStyle/>
          <a:p>
            <a:r>
              <a:rPr lang="de-DE" dirty="0" err="1">
                <a:latin typeface="Comic Sans MS" panose="030F0702030302020204" pitchFamily="66" charset="0"/>
              </a:rPr>
              <a:t>Suri</a:t>
            </a:r>
            <a:r>
              <a:rPr lang="de-DE" dirty="0">
                <a:latin typeface="Comic Sans MS" panose="030F0702030302020204" pitchFamily="66" charset="0"/>
              </a:rPr>
              <a:t> </a:t>
            </a:r>
            <a:r>
              <a:rPr lang="de-DE" dirty="0" err="1">
                <a:latin typeface="Comic Sans MS" panose="030F0702030302020204" pitchFamily="66" charset="0"/>
              </a:rPr>
              <a:t>is</a:t>
            </a:r>
            <a:r>
              <a:rPr lang="de-DE" dirty="0">
                <a:latin typeface="Comic Sans MS" panose="030F0702030302020204" pitchFamily="66" charset="0"/>
              </a:rPr>
              <a:t> not a native </a:t>
            </a:r>
            <a:r>
              <a:rPr lang="de-DE" dirty="0" err="1">
                <a:latin typeface="Comic Sans MS" panose="030F0702030302020204" pitchFamily="66" charset="0"/>
              </a:rPr>
              <a:t>speaker</a:t>
            </a:r>
            <a:r>
              <a:rPr lang="de-DE" dirty="0">
                <a:latin typeface="Comic Sans MS" panose="030F0702030302020204" pitchFamily="66" charset="0"/>
              </a:rPr>
              <a:t> of English but </a:t>
            </a:r>
            <a:r>
              <a:rPr lang="de-DE" dirty="0" err="1">
                <a:latin typeface="Comic Sans MS" panose="030F0702030302020204" pitchFamily="66" charset="0"/>
              </a:rPr>
              <a:t>she</a:t>
            </a:r>
            <a:r>
              <a:rPr lang="de-DE" dirty="0">
                <a:latin typeface="Comic Sans MS" panose="030F0702030302020204" pitchFamily="66" charset="0"/>
              </a:rPr>
              <a:t> </a:t>
            </a:r>
            <a:r>
              <a:rPr lang="de-DE" dirty="0" err="1">
                <a:latin typeface="Comic Sans MS" panose="030F0702030302020204" pitchFamily="66" charset="0"/>
              </a:rPr>
              <a:t>can</a:t>
            </a:r>
            <a:r>
              <a:rPr lang="de-DE" dirty="0">
                <a:latin typeface="Comic Sans MS" panose="030F0702030302020204" pitchFamily="66" charset="0"/>
              </a:rPr>
              <a:t> </a:t>
            </a:r>
            <a:r>
              <a:rPr lang="de-DE" dirty="0" err="1">
                <a:latin typeface="Comic Sans MS" panose="030F0702030302020204" pitchFamily="66" charset="0"/>
              </a:rPr>
              <a:t>communicate</a:t>
            </a:r>
            <a:r>
              <a:rPr lang="de-DE" dirty="0">
                <a:latin typeface="Comic Sans MS" panose="030F0702030302020204" pitchFamily="66" charset="0"/>
              </a:rPr>
              <a:t> in English. </a:t>
            </a:r>
            <a:r>
              <a:rPr lang="de-DE" dirty="0" err="1">
                <a:latin typeface="Comic Sans MS" panose="030F0702030302020204" pitchFamily="66" charset="0"/>
              </a:rPr>
              <a:t>During</a:t>
            </a:r>
            <a:r>
              <a:rPr lang="de-DE" dirty="0">
                <a:latin typeface="Comic Sans MS" panose="030F0702030302020204" pitchFamily="66" charset="0"/>
              </a:rPr>
              <a:t> </a:t>
            </a:r>
            <a:r>
              <a:rPr lang="de-DE" dirty="0" err="1">
                <a:latin typeface="Comic Sans MS" panose="030F0702030302020204" pitchFamily="66" charset="0"/>
              </a:rPr>
              <a:t>the</a:t>
            </a:r>
            <a:r>
              <a:rPr lang="de-DE" dirty="0">
                <a:latin typeface="Comic Sans MS" panose="030F0702030302020204" pitchFamily="66" charset="0"/>
              </a:rPr>
              <a:t> </a:t>
            </a:r>
            <a:r>
              <a:rPr lang="de-DE" dirty="0" err="1">
                <a:latin typeface="Comic Sans MS" panose="030F0702030302020204" pitchFamily="66" charset="0"/>
              </a:rPr>
              <a:t>science</a:t>
            </a:r>
            <a:r>
              <a:rPr lang="de-DE" dirty="0">
                <a:latin typeface="Comic Sans MS" panose="030F0702030302020204" pitchFamily="66" charset="0"/>
              </a:rPr>
              <a:t> </a:t>
            </a:r>
            <a:r>
              <a:rPr lang="de-DE" dirty="0" err="1">
                <a:latin typeface="Comic Sans MS" panose="030F0702030302020204" pitchFamily="66" charset="0"/>
              </a:rPr>
              <a:t>lesson</a:t>
            </a:r>
            <a:r>
              <a:rPr lang="de-DE" dirty="0">
                <a:latin typeface="Comic Sans MS" panose="030F0702030302020204" pitchFamily="66" charset="0"/>
              </a:rPr>
              <a:t> last </a:t>
            </a:r>
            <a:r>
              <a:rPr lang="de-DE" dirty="0" err="1">
                <a:latin typeface="Comic Sans MS" panose="030F0702030302020204" pitchFamily="66" charset="0"/>
              </a:rPr>
              <a:t>week</a:t>
            </a:r>
            <a:r>
              <a:rPr lang="de-DE" dirty="0">
                <a:latin typeface="Comic Sans MS" panose="030F0702030302020204" pitchFamily="66" charset="0"/>
              </a:rPr>
              <a:t> her </a:t>
            </a:r>
            <a:r>
              <a:rPr lang="de-DE" dirty="0" err="1">
                <a:latin typeface="Comic Sans MS" panose="030F0702030302020204" pitchFamily="66" charset="0"/>
              </a:rPr>
              <a:t>teacher</a:t>
            </a:r>
            <a:r>
              <a:rPr lang="de-DE" dirty="0">
                <a:latin typeface="Comic Sans MS" panose="030F0702030302020204" pitchFamily="66" charset="0"/>
              </a:rPr>
              <a:t> </a:t>
            </a:r>
            <a:r>
              <a:rPr lang="de-DE" dirty="0" err="1">
                <a:latin typeface="Comic Sans MS" panose="030F0702030302020204" pitchFamily="66" charset="0"/>
              </a:rPr>
              <a:t>asked</a:t>
            </a:r>
            <a:r>
              <a:rPr lang="de-DE" dirty="0">
                <a:latin typeface="Comic Sans MS" panose="030F0702030302020204" pitchFamily="66" charset="0"/>
              </a:rPr>
              <a:t> </a:t>
            </a:r>
            <a:r>
              <a:rPr lang="de-DE" dirty="0" err="1">
                <a:latin typeface="Comic Sans MS" panose="030F0702030302020204" pitchFamily="66" charset="0"/>
              </a:rPr>
              <a:t>them</a:t>
            </a:r>
            <a:r>
              <a:rPr lang="de-DE" dirty="0">
                <a:latin typeface="Comic Sans MS" panose="030F0702030302020204" pitchFamily="66" charset="0"/>
              </a:rPr>
              <a:t> </a:t>
            </a:r>
            <a:r>
              <a:rPr lang="de-DE" dirty="0" err="1">
                <a:latin typeface="Comic Sans MS" panose="030F0702030302020204" pitchFamily="66" charset="0"/>
              </a:rPr>
              <a:t>to</a:t>
            </a:r>
            <a:r>
              <a:rPr lang="de-DE" dirty="0">
                <a:latin typeface="Comic Sans MS" panose="030F0702030302020204" pitchFamily="66" charset="0"/>
              </a:rPr>
              <a:t> </a:t>
            </a:r>
            <a:r>
              <a:rPr lang="de-DE" dirty="0" err="1">
                <a:latin typeface="Comic Sans MS" panose="030F0702030302020204" pitchFamily="66" charset="0"/>
              </a:rPr>
              <a:t>collect</a:t>
            </a:r>
            <a:r>
              <a:rPr lang="de-DE" dirty="0">
                <a:latin typeface="Comic Sans MS" panose="030F0702030302020204" pitchFamily="66" charset="0"/>
              </a:rPr>
              <a:t> </a:t>
            </a:r>
            <a:r>
              <a:rPr lang="de-DE" dirty="0" err="1">
                <a:latin typeface="Comic Sans MS" panose="030F0702030302020204" pitchFamily="66" charset="0"/>
              </a:rPr>
              <a:t>leafs</a:t>
            </a:r>
            <a:r>
              <a:rPr lang="de-DE" dirty="0">
                <a:latin typeface="Comic Sans MS" panose="030F0702030302020204" pitchFamily="66" charset="0"/>
              </a:rPr>
              <a:t> </a:t>
            </a:r>
            <a:r>
              <a:rPr lang="de-DE" dirty="0" err="1">
                <a:latin typeface="Comic Sans MS" panose="030F0702030302020204" pitchFamily="66" charset="0"/>
              </a:rPr>
              <a:t>from</a:t>
            </a:r>
            <a:r>
              <a:rPr lang="de-DE" dirty="0">
                <a:latin typeface="Comic Sans MS" panose="030F0702030302020204" pitchFamily="66" charset="0"/>
              </a:rPr>
              <a:t> </a:t>
            </a:r>
            <a:r>
              <a:rPr lang="de-DE" dirty="0" err="1">
                <a:latin typeface="Comic Sans MS" panose="030F0702030302020204" pitchFamily="66" charset="0"/>
              </a:rPr>
              <a:t>deciduous</a:t>
            </a:r>
            <a:r>
              <a:rPr lang="de-DE" dirty="0">
                <a:latin typeface="Comic Sans MS" panose="030F0702030302020204" pitchFamily="66" charset="0"/>
              </a:rPr>
              <a:t> </a:t>
            </a:r>
            <a:r>
              <a:rPr lang="de-DE" dirty="0" err="1">
                <a:latin typeface="Comic Sans MS" panose="030F0702030302020204" pitchFamily="66" charset="0"/>
              </a:rPr>
              <a:t>trees</a:t>
            </a:r>
            <a:r>
              <a:rPr lang="de-DE" dirty="0">
                <a:latin typeface="Comic Sans MS" panose="030F0702030302020204" pitchFamily="66" charset="0"/>
              </a:rPr>
              <a:t>, stick </a:t>
            </a:r>
            <a:r>
              <a:rPr lang="de-DE" dirty="0" err="1">
                <a:latin typeface="Comic Sans MS" panose="030F0702030302020204" pitchFamily="66" charset="0"/>
              </a:rPr>
              <a:t>them</a:t>
            </a:r>
            <a:r>
              <a:rPr lang="de-DE" dirty="0">
                <a:latin typeface="Comic Sans MS" panose="030F0702030302020204" pitchFamily="66" charset="0"/>
              </a:rPr>
              <a:t> in </a:t>
            </a:r>
            <a:r>
              <a:rPr lang="de-DE" dirty="0" err="1">
                <a:latin typeface="Comic Sans MS" panose="030F0702030302020204" pitchFamily="66" charset="0"/>
              </a:rPr>
              <a:t>their</a:t>
            </a:r>
            <a:r>
              <a:rPr lang="de-DE" dirty="0">
                <a:latin typeface="Comic Sans MS" panose="030F0702030302020204" pitchFamily="66" charset="0"/>
              </a:rPr>
              <a:t> </a:t>
            </a:r>
            <a:r>
              <a:rPr lang="de-DE" dirty="0" err="1">
                <a:latin typeface="Comic Sans MS" panose="030F0702030302020204" pitchFamily="66" charset="0"/>
              </a:rPr>
              <a:t>note</a:t>
            </a:r>
            <a:r>
              <a:rPr lang="de-DE" dirty="0">
                <a:latin typeface="Comic Sans MS" panose="030F0702030302020204" pitchFamily="66" charset="0"/>
              </a:rPr>
              <a:t> </a:t>
            </a:r>
            <a:r>
              <a:rPr lang="de-DE" dirty="0" err="1">
                <a:latin typeface="Comic Sans MS" panose="030F0702030302020204" pitchFamily="66" charset="0"/>
              </a:rPr>
              <a:t>book</a:t>
            </a:r>
            <a:r>
              <a:rPr lang="de-DE" dirty="0">
                <a:latin typeface="Comic Sans MS" panose="030F0702030302020204" pitchFamily="66" charset="0"/>
              </a:rPr>
              <a:t>, </a:t>
            </a:r>
            <a:r>
              <a:rPr lang="de-DE" dirty="0" err="1">
                <a:latin typeface="Comic Sans MS" panose="030F0702030302020204" pitchFamily="66" charset="0"/>
              </a:rPr>
              <a:t>label</a:t>
            </a:r>
            <a:r>
              <a:rPr lang="de-DE" dirty="0">
                <a:latin typeface="Comic Sans MS" panose="030F0702030302020204" pitchFamily="66" charset="0"/>
              </a:rPr>
              <a:t> </a:t>
            </a:r>
            <a:r>
              <a:rPr lang="de-DE" dirty="0" err="1">
                <a:latin typeface="Comic Sans MS" panose="030F0702030302020204" pitchFamily="66" charset="0"/>
              </a:rPr>
              <a:t>them</a:t>
            </a:r>
            <a:r>
              <a:rPr lang="de-DE" dirty="0">
                <a:latin typeface="Comic Sans MS" panose="030F0702030302020204" pitchFamily="66" charset="0"/>
              </a:rPr>
              <a:t> </a:t>
            </a:r>
            <a:r>
              <a:rPr lang="de-DE" dirty="0" err="1">
                <a:latin typeface="Comic Sans MS" panose="030F0702030302020204" pitchFamily="66" charset="0"/>
              </a:rPr>
              <a:t>and</a:t>
            </a:r>
            <a:r>
              <a:rPr lang="de-DE" dirty="0">
                <a:latin typeface="Comic Sans MS" panose="030F0702030302020204" pitchFamily="66" charset="0"/>
              </a:rPr>
              <a:t> bring </a:t>
            </a:r>
            <a:r>
              <a:rPr lang="de-DE" dirty="0" err="1">
                <a:latin typeface="Comic Sans MS" panose="030F0702030302020204" pitchFamily="66" charset="0"/>
              </a:rPr>
              <a:t>them</a:t>
            </a:r>
            <a:r>
              <a:rPr lang="de-DE" dirty="0">
                <a:latin typeface="Comic Sans MS" panose="030F0702030302020204" pitchFamily="66" charset="0"/>
              </a:rPr>
              <a:t> </a:t>
            </a:r>
            <a:r>
              <a:rPr lang="de-DE" dirty="0" err="1">
                <a:latin typeface="Comic Sans MS" panose="030F0702030302020204" pitchFamily="66" charset="0"/>
              </a:rPr>
              <a:t>to</a:t>
            </a:r>
            <a:r>
              <a:rPr lang="de-DE" dirty="0">
                <a:latin typeface="Comic Sans MS" panose="030F0702030302020204" pitchFamily="66" charset="0"/>
              </a:rPr>
              <a:t> </a:t>
            </a:r>
            <a:r>
              <a:rPr lang="de-DE" dirty="0" err="1">
                <a:latin typeface="Comic Sans MS" panose="030F0702030302020204" pitchFamily="66" charset="0"/>
              </a:rPr>
              <a:t>class</a:t>
            </a:r>
            <a:r>
              <a:rPr lang="de-DE" dirty="0">
                <a:latin typeface="Comic Sans MS" panose="030F0702030302020204" pitchFamily="66" charset="0"/>
              </a:rPr>
              <a:t> </a:t>
            </a:r>
            <a:r>
              <a:rPr lang="de-DE" dirty="0" err="1">
                <a:latin typeface="Comic Sans MS" panose="030F0702030302020204" pitchFamily="66" charset="0"/>
              </a:rPr>
              <a:t>with</a:t>
            </a:r>
            <a:r>
              <a:rPr lang="de-DE" dirty="0">
                <a:latin typeface="Comic Sans MS" panose="030F0702030302020204" pitchFamily="66" charset="0"/>
              </a:rPr>
              <a:t> </a:t>
            </a:r>
            <a:r>
              <a:rPr lang="de-DE" dirty="0" err="1">
                <a:latin typeface="Comic Sans MS" panose="030F0702030302020204" pitchFamily="66" charset="0"/>
              </a:rPr>
              <a:t>them</a:t>
            </a:r>
            <a:r>
              <a:rPr lang="de-DE" dirty="0">
                <a:latin typeface="Comic Sans MS" panose="030F0702030302020204" pitchFamily="66" charset="0"/>
              </a:rPr>
              <a:t>. </a:t>
            </a:r>
          </a:p>
          <a:p>
            <a:endParaRPr lang="de-DE" dirty="0">
              <a:latin typeface="Comic Sans MS" panose="030F0702030302020204" pitchFamily="66" charset="0"/>
            </a:endParaRPr>
          </a:p>
          <a:p>
            <a:r>
              <a:rPr lang="de-DE" dirty="0" err="1">
                <a:latin typeface="Comic Sans MS" panose="030F0702030302020204" pitchFamily="66" charset="0"/>
              </a:rPr>
              <a:t>Suri</a:t>
            </a:r>
            <a:r>
              <a:rPr lang="de-DE" dirty="0">
                <a:latin typeface="Comic Sans MS" panose="030F0702030302020204" pitchFamily="66" charset="0"/>
              </a:rPr>
              <a:t> was not </a:t>
            </a:r>
            <a:r>
              <a:rPr lang="de-DE" dirty="0" err="1">
                <a:latin typeface="Comic Sans MS" panose="030F0702030302020204" pitchFamily="66" charset="0"/>
              </a:rPr>
              <a:t>familiar</a:t>
            </a:r>
            <a:r>
              <a:rPr lang="de-DE" dirty="0">
                <a:latin typeface="Comic Sans MS" panose="030F0702030302020204" pitchFamily="66" charset="0"/>
              </a:rPr>
              <a:t> </a:t>
            </a:r>
            <a:r>
              <a:rPr lang="de-DE" dirty="0" err="1">
                <a:latin typeface="Comic Sans MS" panose="030F0702030302020204" pitchFamily="66" charset="0"/>
              </a:rPr>
              <a:t>with</a:t>
            </a:r>
            <a:r>
              <a:rPr lang="de-DE" dirty="0">
                <a:latin typeface="Comic Sans MS" panose="030F0702030302020204" pitchFamily="66" charset="0"/>
              </a:rPr>
              <a:t> </a:t>
            </a:r>
            <a:r>
              <a:rPr lang="de-DE" dirty="0" err="1">
                <a:latin typeface="Comic Sans MS" panose="030F0702030302020204" pitchFamily="66" charset="0"/>
              </a:rPr>
              <a:t>the</a:t>
            </a:r>
            <a:r>
              <a:rPr lang="de-DE" dirty="0">
                <a:latin typeface="Comic Sans MS" panose="030F0702030302020204" pitchFamily="66" charset="0"/>
              </a:rPr>
              <a:t> </a:t>
            </a:r>
            <a:r>
              <a:rPr lang="de-DE" dirty="0" err="1">
                <a:latin typeface="Comic Sans MS" panose="030F0702030302020204" pitchFamily="66" charset="0"/>
              </a:rPr>
              <a:t>word</a:t>
            </a:r>
            <a:r>
              <a:rPr lang="de-DE" dirty="0">
                <a:latin typeface="Comic Sans MS" panose="030F0702030302020204" pitchFamily="66" charset="0"/>
              </a:rPr>
              <a:t> </a:t>
            </a:r>
            <a:r>
              <a:rPr lang="de-DE" dirty="0" err="1">
                <a:latin typeface="Comic Sans MS" panose="030F0702030302020204" pitchFamily="66" charset="0"/>
              </a:rPr>
              <a:t>deciduous</a:t>
            </a:r>
            <a:r>
              <a:rPr lang="de-DE" dirty="0">
                <a:latin typeface="Comic Sans MS" panose="030F0702030302020204" pitchFamily="66" charset="0"/>
              </a:rPr>
              <a:t>. </a:t>
            </a:r>
            <a:r>
              <a:rPr lang="de-DE" dirty="0" err="1">
                <a:latin typeface="Comic Sans MS" panose="030F0702030302020204" pitchFamily="66" charset="0"/>
              </a:rPr>
              <a:t>She</a:t>
            </a:r>
            <a:r>
              <a:rPr lang="de-DE" dirty="0">
                <a:latin typeface="Comic Sans MS" panose="030F0702030302020204" pitchFamily="66" charset="0"/>
              </a:rPr>
              <a:t> </a:t>
            </a:r>
            <a:r>
              <a:rPr lang="de-DE" dirty="0" err="1">
                <a:latin typeface="Comic Sans MS" panose="030F0702030302020204" pitchFamily="66" charset="0"/>
              </a:rPr>
              <a:t>asked</a:t>
            </a:r>
            <a:r>
              <a:rPr lang="de-DE" dirty="0">
                <a:latin typeface="Comic Sans MS" panose="030F0702030302020204" pitchFamily="66" charset="0"/>
              </a:rPr>
              <a:t> her </a:t>
            </a:r>
            <a:r>
              <a:rPr lang="de-DE" dirty="0" err="1">
                <a:latin typeface="Comic Sans MS" panose="030F0702030302020204" pitchFamily="66" charset="0"/>
              </a:rPr>
              <a:t>parents</a:t>
            </a:r>
            <a:r>
              <a:rPr lang="de-DE" dirty="0">
                <a:latin typeface="Comic Sans MS" panose="030F0702030302020204" pitchFamily="66" charset="0"/>
              </a:rPr>
              <a:t> but </a:t>
            </a:r>
            <a:r>
              <a:rPr lang="de-DE" dirty="0" err="1">
                <a:latin typeface="Comic Sans MS" panose="030F0702030302020204" pitchFamily="66" charset="0"/>
              </a:rPr>
              <a:t>they</a:t>
            </a:r>
            <a:r>
              <a:rPr lang="de-DE" dirty="0">
                <a:latin typeface="Comic Sans MS" panose="030F0702030302020204" pitchFamily="66" charset="0"/>
              </a:rPr>
              <a:t> </a:t>
            </a:r>
            <a:r>
              <a:rPr lang="de-DE" dirty="0" err="1">
                <a:latin typeface="Comic Sans MS" panose="030F0702030302020204" pitchFamily="66" charset="0"/>
              </a:rPr>
              <a:t>did</a:t>
            </a:r>
            <a:r>
              <a:rPr lang="de-DE" dirty="0">
                <a:latin typeface="Comic Sans MS" panose="030F0702030302020204" pitchFamily="66" charset="0"/>
              </a:rPr>
              <a:t> not </a:t>
            </a:r>
            <a:r>
              <a:rPr lang="de-DE" dirty="0" err="1">
                <a:latin typeface="Comic Sans MS" panose="030F0702030302020204" pitchFamily="66" charset="0"/>
              </a:rPr>
              <a:t>know</a:t>
            </a:r>
            <a:r>
              <a:rPr lang="de-DE" dirty="0">
                <a:latin typeface="Comic Sans MS" panose="030F0702030302020204" pitchFamily="66" charset="0"/>
              </a:rPr>
              <a:t> </a:t>
            </a:r>
            <a:r>
              <a:rPr lang="de-DE" dirty="0" err="1">
                <a:latin typeface="Comic Sans MS" panose="030F0702030302020204" pitchFamily="66" charset="0"/>
              </a:rPr>
              <a:t>the</a:t>
            </a:r>
            <a:r>
              <a:rPr lang="de-DE" dirty="0">
                <a:latin typeface="Comic Sans MS" panose="030F0702030302020204" pitchFamily="66" charset="0"/>
              </a:rPr>
              <a:t> </a:t>
            </a:r>
            <a:r>
              <a:rPr lang="de-DE" dirty="0" err="1">
                <a:latin typeface="Comic Sans MS" panose="030F0702030302020204" pitchFamily="66" charset="0"/>
              </a:rPr>
              <a:t>word</a:t>
            </a:r>
            <a:r>
              <a:rPr lang="de-DE" dirty="0">
                <a:latin typeface="Comic Sans MS" panose="030F0702030302020204" pitchFamily="66" charset="0"/>
              </a:rPr>
              <a:t> </a:t>
            </a:r>
            <a:r>
              <a:rPr lang="de-DE" dirty="0" err="1">
                <a:latin typeface="Comic Sans MS" panose="030F0702030302020204" pitchFamily="66" charset="0"/>
              </a:rPr>
              <a:t>either</a:t>
            </a:r>
            <a:r>
              <a:rPr lang="de-DE" dirty="0">
                <a:latin typeface="Comic Sans MS" panose="030F0702030302020204" pitchFamily="66" charset="0"/>
              </a:rPr>
              <a:t>. So </a:t>
            </a:r>
            <a:r>
              <a:rPr lang="de-DE" dirty="0" err="1">
                <a:latin typeface="Comic Sans MS" panose="030F0702030302020204" pitchFamily="66" charset="0"/>
              </a:rPr>
              <a:t>she</a:t>
            </a:r>
            <a:r>
              <a:rPr lang="de-DE" dirty="0">
                <a:latin typeface="Comic Sans MS" panose="030F0702030302020204" pitchFamily="66" charset="0"/>
              </a:rPr>
              <a:t> </a:t>
            </a:r>
            <a:r>
              <a:rPr lang="de-DE" dirty="0" err="1">
                <a:latin typeface="Comic Sans MS" panose="030F0702030302020204" pitchFamily="66" charset="0"/>
              </a:rPr>
              <a:t>collected</a:t>
            </a:r>
            <a:r>
              <a:rPr lang="de-DE" dirty="0">
                <a:latin typeface="Comic Sans MS" panose="030F0702030302020204" pitchFamily="66" charset="0"/>
              </a:rPr>
              <a:t> </a:t>
            </a:r>
            <a:r>
              <a:rPr lang="de-DE" dirty="0" err="1">
                <a:latin typeface="Comic Sans MS" panose="030F0702030302020204" pitchFamily="66" charset="0"/>
              </a:rPr>
              <a:t>leafs</a:t>
            </a:r>
            <a:r>
              <a:rPr lang="de-DE" dirty="0">
                <a:latin typeface="Comic Sans MS" panose="030F0702030302020204" pitchFamily="66" charset="0"/>
              </a:rPr>
              <a:t> </a:t>
            </a:r>
            <a:r>
              <a:rPr lang="de-DE" dirty="0" err="1">
                <a:latin typeface="Comic Sans MS" panose="030F0702030302020204" pitchFamily="66" charset="0"/>
              </a:rPr>
              <a:t>from</a:t>
            </a:r>
            <a:r>
              <a:rPr lang="de-DE" dirty="0">
                <a:latin typeface="Comic Sans MS" panose="030F0702030302020204" pitchFamily="66" charset="0"/>
              </a:rPr>
              <a:t> a </a:t>
            </a:r>
            <a:r>
              <a:rPr lang="de-DE" dirty="0" err="1">
                <a:latin typeface="Comic Sans MS" panose="030F0702030302020204" pitchFamily="66" charset="0"/>
              </a:rPr>
              <a:t>tree</a:t>
            </a:r>
            <a:r>
              <a:rPr lang="de-DE" dirty="0">
                <a:latin typeface="Comic Sans MS" panose="030F0702030302020204" pitchFamily="66" charset="0"/>
              </a:rPr>
              <a:t> </a:t>
            </a:r>
            <a:r>
              <a:rPr lang="de-DE" dirty="0" err="1">
                <a:latin typeface="Comic Sans MS" panose="030F0702030302020204" pitchFamily="66" charset="0"/>
              </a:rPr>
              <a:t>they</a:t>
            </a:r>
            <a:r>
              <a:rPr lang="de-DE" dirty="0">
                <a:latin typeface="Comic Sans MS" panose="030F0702030302020204" pitchFamily="66" charset="0"/>
              </a:rPr>
              <a:t> </a:t>
            </a:r>
            <a:r>
              <a:rPr lang="de-DE" dirty="0" err="1">
                <a:latin typeface="Comic Sans MS" panose="030F0702030302020204" pitchFamily="66" charset="0"/>
              </a:rPr>
              <a:t>had</a:t>
            </a:r>
            <a:r>
              <a:rPr lang="de-DE" dirty="0">
                <a:latin typeface="Comic Sans MS" panose="030F0702030302020204" pitchFamily="66" charset="0"/>
              </a:rPr>
              <a:t> in her </a:t>
            </a:r>
            <a:r>
              <a:rPr lang="de-DE" dirty="0" err="1">
                <a:latin typeface="Comic Sans MS" panose="030F0702030302020204" pitchFamily="66" charset="0"/>
              </a:rPr>
              <a:t>backyard</a:t>
            </a:r>
            <a:r>
              <a:rPr lang="de-DE" dirty="0">
                <a:latin typeface="Comic Sans MS" panose="030F0702030302020204" pitchFamily="66" charset="0"/>
              </a:rPr>
              <a:t> </a:t>
            </a:r>
            <a:r>
              <a:rPr lang="de-DE" dirty="0" err="1">
                <a:latin typeface="Comic Sans MS" panose="030F0702030302020204" pitchFamily="66" charset="0"/>
              </a:rPr>
              <a:t>and</a:t>
            </a:r>
            <a:r>
              <a:rPr lang="de-DE" dirty="0">
                <a:latin typeface="Comic Sans MS" panose="030F0702030302020204" pitchFamily="66" charset="0"/>
              </a:rPr>
              <a:t> </a:t>
            </a:r>
            <a:r>
              <a:rPr lang="de-DE" dirty="0" err="1">
                <a:latin typeface="Comic Sans MS" panose="030F0702030302020204" pitchFamily="66" charset="0"/>
              </a:rPr>
              <a:t>brought</a:t>
            </a:r>
            <a:r>
              <a:rPr lang="de-DE" dirty="0">
                <a:latin typeface="Comic Sans MS" panose="030F0702030302020204" pitchFamily="66" charset="0"/>
              </a:rPr>
              <a:t> </a:t>
            </a:r>
            <a:r>
              <a:rPr lang="de-DE" dirty="0" err="1">
                <a:latin typeface="Comic Sans MS" panose="030F0702030302020204" pitchFamily="66" charset="0"/>
              </a:rPr>
              <a:t>it</a:t>
            </a:r>
            <a:r>
              <a:rPr lang="de-DE" dirty="0">
                <a:latin typeface="Comic Sans MS" panose="030F0702030302020204" pitchFamily="66" charset="0"/>
              </a:rPr>
              <a:t> </a:t>
            </a:r>
            <a:r>
              <a:rPr lang="de-DE" dirty="0" err="1">
                <a:latin typeface="Comic Sans MS" panose="030F0702030302020204" pitchFamily="66" charset="0"/>
              </a:rPr>
              <a:t>to</a:t>
            </a:r>
            <a:r>
              <a:rPr lang="de-DE" dirty="0">
                <a:latin typeface="Comic Sans MS" panose="030F0702030302020204" pitchFamily="66" charset="0"/>
              </a:rPr>
              <a:t> </a:t>
            </a:r>
            <a:r>
              <a:rPr lang="de-DE" dirty="0" err="1">
                <a:latin typeface="Comic Sans MS" panose="030F0702030302020204" pitchFamily="66" charset="0"/>
              </a:rPr>
              <a:t>school</a:t>
            </a:r>
            <a:r>
              <a:rPr lang="de-DE" dirty="0">
                <a:latin typeface="Comic Sans MS" panose="030F0702030302020204" pitchFamily="66" charset="0"/>
              </a:rPr>
              <a:t> </a:t>
            </a:r>
            <a:r>
              <a:rPr lang="de-DE" dirty="0" err="1">
                <a:latin typeface="Comic Sans MS" panose="030F0702030302020204" pitchFamily="66" charset="0"/>
              </a:rPr>
              <a:t>with</a:t>
            </a:r>
            <a:r>
              <a:rPr lang="de-DE" dirty="0">
                <a:latin typeface="Comic Sans MS" panose="030F0702030302020204" pitchFamily="66" charset="0"/>
              </a:rPr>
              <a:t> her. The </a:t>
            </a:r>
            <a:r>
              <a:rPr lang="de-DE" dirty="0" err="1">
                <a:latin typeface="Comic Sans MS" panose="030F0702030302020204" pitchFamily="66" charset="0"/>
              </a:rPr>
              <a:t>teacher</a:t>
            </a:r>
            <a:r>
              <a:rPr lang="de-DE" dirty="0">
                <a:latin typeface="Comic Sans MS" panose="030F0702030302020204" pitchFamily="66" charset="0"/>
              </a:rPr>
              <a:t> </a:t>
            </a:r>
            <a:r>
              <a:rPr lang="de-DE" dirty="0" err="1">
                <a:latin typeface="Comic Sans MS" panose="030F0702030302020204" pitchFamily="66" charset="0"/>
              </a:rPr>
              <a:t>told</a:t>
            </a:r>
            <a:r>
              <a:rPr lang="de-DE" dirty="0">
                <a:latin typeface="Comic Sans MS" panose="030F0702030302020204" pitchFamily="66" charset="0"/>
              </a:rPr>
              <a:t> her </a:t>
            </a:r>
            <a:r>
              <a:rPr lang="de-DE" dirty="0" err="1">
                <a:latin typeface="Comic Sans MS" panose="030F0702030302020204" pitchFamily="66" charset="0"/>
              </a:rPr>
              <a:t>that</a:t>
            </a:r>
            <a:r>
              <a:rPr lang="de-DE" dirty="0">
                <a:latin typeface="Comic Sans MS" panose="030F0702030302020204" pitchFamily="66" charset="0"/>
              </a:rPr>
              <a:t> </a:t>
            </a:r>
            <a:r>
              <a:rPr lang="de-DE" dirty="0" err="1">
                <a:latin typeface="Comic Sans MS" panose="030F0702030302020204" pitchFamily="66" charset="0"/>
              </a:rPr>
              <a:t>she</a:t>
            </a:r>
            <a:r>
              <a:rPr lang="de-DE" dirty="0">
                <a:latin typeface="Comic Sans MS" panose="030F0702030302020204" pitchFamily="66" charset="0"/>
              </a:rPr>
              <a:t> </a:t>
            </a:r>
            <a:r>
              <a:rPr lang="de-DE" dirty="0" err="1">
                <a:latin typeface="Comic Sans MS" panose="030F0702030302020204" pitchFamily="66" charset="0"/>
              </a:rPr>
              <a:t>failed</a:t>
            </a:r>
            <a:r>
              <a:rPr lang="de-DE" dirty="0">
                <a:latin typeface="Comic Sans MS" panose="030F0702030302020204" pitchFamily="66" charset="0"/>
              </a:rPr>
              <a:t> </a:t>
            </a:r>
            <a:r>
              <a:rPr lang="de-DE" dirty="0" err="1">
                <a:latin typeface="Comic Sans MS" panose="030F0702030302020204" pitchFamily="66" charset="0"/>
              </a:rPr>
              <a:t>the</a:t>
            </a:r>
            <a:r>
              <a:rPr lang="de-DE" dirty="0">
                <a:latin typeface="Comic Sans MS" panose="030F0702030302020204" pitchFamily="66" charset="0"/>
              </a:rPr>
              <a:t> </a:t>
            </a:r>
            <a:r>
              <a:rPr lang="de-DE" dirty="0" err="1">
                <a:latin typeface="Comic Sans MS" panose="030F0702030302020204" pitchFamily="66" charset="0"/>
              </a:rPr>
              <a:t>assignment</a:t>
            </a:r>
            <a:r>
              <a:rPr lang="de-DE" dirty="0">
                <a:latin typeface="Comic Sans MS" panose="030F0702030302020204" pitchFamily="66" charset="0"/>
              </a:rPr>
              <a:t> </a:t>
            </a:r>
            <a:r>
              <a:rPr lang="de-DE" dirty="0" err="1">
                <a:latin typeface="Comic Sans MS" panose="030F0702030302020204" pitchFamily="66" charset="0"/>
              </a:rPr>
              <a:t>because</a:t>
            </a:r>
            <a:r>
              <a:rPr lang="de-DE" dirty="0">
                <a:latin typeface="Comic Sans MS" panose="030F0702030302020204" pitchFamily="66" charset="0"/>
              </a:rPr>
              <a:t> </a:t>
            </a:r>
            <a:r>
              <a:rPr lang="de-DE" dirty="0" err="1">
                <a:latin typeface="Comic Sans MS" panose="030F0702030302020204" pitchFamily="66" charset="0"/>
              </a:rPr>
              <a:t>she</a:t>
            </a:r>
            <a:r>
              <a:rPr lang="de-DE" dirty="0">
                <a:latin typeface="Comic Sans MS" panose="030F0702030302020204" pitchFamily="66" charset="0"/>
              </a:rPr>
              <a:t> </a:t>
            </a:r>
            <a:r>
              <a:rPr lang="de-DE" dirty="0" err="1">
                <a:latin typeface="Comic Sans MS" panose="030F0702030302020204" pitchFamily="66" charset="0"/>
              </a:rPr>
              <a:t>did</a:t>
            </a:r>
            <a:r>
              <a:rPr lang="de-DE" dirty="0">
                <a:latin typeface="Comic Sans MS" panose="030F0702030302020204" pitchFamily="66" charset="0"/>
              </a:rPr>
              <a:t> not follow </a:t>
            </a:r>
            <a:r>
              <a:rPr lang="de-DE" dirty="0" err="1">
                <a:latin typeface="Comic Sans MS" panose="030F0702030302020204" pitchFamily="66" charset="0"/>
              </a:rPr>
              <a:t>the</a:t>
            </a:r>
            <a:r>
              <a:rPr lang="de-DE" dirty="0">
                <a:latin typeface="Comic Sans MS" panose="030F0702030302020204" pitchFamily="66" charset="0"/>
              </a:rPr>
              <a:t> </a:t>
            </a:r>
            <a:r>
              <a:rPr lang="de-DE" dirty="0" err="1">
                <a:latin typeface="Comic Sans MS" panose="030F0702030302020204" pitchFamily="66" charset="0"/>
              </a:rPr>
              <a:t>instructions</a:t>
            </a:r>
            <a:r>
              <a:rPr lang="de-DE" dirty="0">
                <a:latin typeface="Comic Sans MS" panose="030F0702030302020204" pitchFamily="66" charset="0"/>
              </a:rPr>
              <a:t>. </a:t>
            </a:r>
          </a:p>
        </p:txBody>
      </p:sp>
      <p:sp>
        <p:nvSpPr>
          <p:cNvPr id="2" name="Foliennummernplatzhalter 1"/>
          <p:cNvSpPr>
            <a:spLocks noGrp="1"/>
          </p:cNvSpPr>
          <p:nvPr>
            <p:ph type="sldNum" sz="quarter" idx="11"/>
          </p:nvPr>
        </p:nvSpPr>
        <p:spPr/>
        <p:txBody>
          <a:bodyPr/>
          <a:lstStyle/>
          <a:p>
            <a:r>
              <a:rPr lang="es-ES_tradnl" sz="1200"/>
              <a:t>|  </a:t>
            </a:r>
            <a:fld id="{9DD0088F-7E4A-9C4B-9ED2-72FAF1293163}" type="slidenum">
              <a:rPr lang="es-ES_tradnl" smtClean="0"/>
              <a:pPr/>
              <a:t>6</a:t>
            </a:fld>
            <a:endParaRPr lang="es-ES_tradnl" dirty="0"/>
          </a:p>
        </p:txBody>
      </p:sp>
      <p:sp>
        <p:nvSpPr>
          <p:cNvPr id="3" name="Fußzeilenplatzhalter 2"/>
          <p:cNvSpPr>
            <a:spLocks noGrp="1"/>
          </p:cNvSpPr>
          <p:nvPr>
            <p:ph type="ftr" sz="quarter" idx="10"/>
          </p:nvPr>
        </p:nvSpPr>
        <p:spPr>
          <a:xfrm>
            <a:off x="5364088" y="55319"/>
            <a:ext cx="3056013" cy="365124"/>
          </a:xfrm>
        </p:spPr>
        <p:txBody>
          <a:bodyPr/>
          <a:lstStyle/>
          <a:p>
            <a:r>
              <a:rPr lang="es-ES" dirty="0">
                <a:solidFill>
                  <a:srgbClr val="CC023B"/>
                </a:solidFill>
              </a:rPr>
              <a:t>RELEVANCE OF LANGUAGE IN SCIENCE EDUCATION</a:t>
            </a:r>
            <a:endParaRPr lang="es-ES_tradnl" dirty="0">
              <a:solidFill>
                <a:srgbClr val="CC023B"/>
              </a:solidFill>
            </a:endParaRPr>
          </a:p>
        </p:txBody>
      </p:sp>
    </p:spTree>
    <p:extLst>
      <p:ext uri="{BB962C8B-B14F-4D97-AF65-F5344CB8AC3E}">
        <p14:creationId xmlns:p14="http://schemas.microsoft.com/office/powerpoint/2010/main" val="2771806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DE" dirty="0" err="1"/>
              <a:t>Why</a:t>
            </a:r>
            <a:r>
              <a:rPr lang="de-DE" dirty="0"/>
              <a:t> </a:t>
            </a:r>
            <a:r>
              <a:rPr lang="de-DE" dirty="0" err="1"/>
              <a:t>is</a:t>
            </a:r>
            <a:r>
              <a:rPr lang="de-DE" dirty="0"/>
              <a:t> </a:t>
            </a:r>
            <a:r>
              <a:rPr lang="de-DE" dirty="0" err="1"/>
              <a:t>the</a:t>
            </a:r>
            <a:r>
              <a:rPr lang="de-DE" dirty="0"/>
              <a:t> </a:t>
            </a:r>
            <a:r>
              <a:rPr lang="de-DE" dirty="0" err="1"/>
              <a:t>role</a:t>
            </a:r>
            <a:r>
              <a:rPr lang="de-DE" dirty="0"/>
              <a:t> of </a:t>
            </a:r>
            <a:r>
              <a:rPr lang="de-DE" dirty="0" err="1"/>
              <a:t>language</a:t>
            </a:r>
            <a:r>
              <a:rPr lang="de-DE" dirty="0"/>
              <a:t> in </a:t>
            </a:r>
            <a:r>
              <a:rPr lang="de-DE" dirty="0" err="1"/>
              <a:t>science</a:t>
            </a:r>
            <a:r>
              <a:rPr lang="de-DE" dirty="0"/>
              <a:t> </a:t>
            </a:r>
            <a:r>
              <a:rPr lang="de-DE" dirty="0" err="1"/>
              <a:t>important</a:t>
            </a:r>
            <a:r>
              <a:rPr lang="de-DE" dirty="0"/>
              <a:t>?</a:t>
            </a:r>
          </a:p>
        </p:txBody>
      </p:sp>
      <p:sp>
        <p:nvSpPr>
          <p:cNvPr id="9" name="Textfeld 8"/>
          <p:cNvSpPr txBox="1"/>
          <p:nvPr/>
        </p:nvSpPr>
        <p:spPr>
          <a:xfrm>
            <a:off x="530831" y="2107400"/>
            <a:ext cx="7962901" cy="3139321"/>
          </a:xfrm>
          <a:prstGeom prst="rect">
            <a:avLst/>
          </a:prstGeom>
          <a:solidFill>
            <a:srgbClr val="FF7C80"/>
          </a:solidFill>
        </p:spPr>
        <p:txBody>
          <a:bodyPr wrap="square" rtlCol="0">
            <a:spAutoFit/>
          </a:bodyPr>
          <a:lstStyle/>
          <a:p>
            <a:r>
              <a:rPr lang="de-DE" dirty="0">
                <a:latin typeface="Comic Sans MS" panose="030F0702030302020204" pitchFamily="66" charset="0"/>
              </a:rPr>
              <a:t>Fabio, Costas, Marianne </a:t>
            </a:r>
            <a:r>
              <a:rPr lang="de-DE" dirty="0" err="1">
                <a:latin typeface="Comic Sans MS" panose="030F0702030302020204" pitchFamily="66" charset="0"/>
              </a:rPr>
              <a:t>and</a:t>
            </a:r>
            <a:r>
              <a:rPr lang="de-DE" dirty="0">
                <a:latin typeface="Comic Sans MS" panose="030F0702030302020204" pitchFamily="66" charset="0"/>
              </a:rPr>
              <a:t> Blanca </a:t>
            </a:r>
            <a:r>
              <a:rPr lang="de-DE" dirty="0" err="1">
                <a:latin typeface="Comic Sans MS" panose="030F0702030302020204" pitchFamily="66" charset="0"/>
              </a:rPr>
              <a:t>are</a:t>
            </a:r>
            <a:r>
              <a:rPr lang="de-DE" dirty="0">
                <a:latin typeface="Comic Sans MS" panose="030F0702030302020204" pitchFamily="66" charset="0"/>
              </a:rPr>
              <a:t> </a:t>
            </a:r>
            <a:r>
              <a:rPr lang="de-DE" dirty="0" err="1">
                <a:latin typeface="Comic Sans MS" panose="030F0702030302020204" pitchFamily="66" charset="0"/>
              </a:rPr>
              <a:t>participating</a:t>
            </a:r>
            <a:r>
              <a:rPr lang="de-DE" dirty="0">
                <a:latin typeface="Comic Sans MS" panose="030F0702030302020204" pitchFamily="66" charset="0"/>
              </a:rPr>
              <a:t> in a </a:t>
            </a:r>
            <a:r>
              <a:rPr lang="de-DE" dirty="0" err="1">
                <a:latin typeface="Comic Sans MS" panose="030F0702030302020204" pitchFamily="66" charset="0"/>
              </a:rPr>
              <a:t>science</a:t>
            </a:r>
            <a:r>
              <a:rPr lang="de-DE" dirty="0">
                <a:latin typeface="Comic Sans MS" panose="030F0702030302020204" pitchFamily="66" charset="0"/>
              </a:rPr>
              <a:t> </a:t>
            </a:r>
            <a:r>
              <a:rPr lang="de-DE" dirty="0" err="1">
                <a:latin typeface="Comic Sans MS" panose="030F0702030302020204" pitchFamily="66" charset="0"/>
              </a:rPr>
              <a:t>summer</a:t>
            </a:r>
            <a:r>
              <a:rPr lang="de-DE" dirty="0">
                <a:latin typeface="Comic Sans MS" panose="030F0702030302020204" pitchFamily="66" charset="0"/>
              </a:rPr>
              <a:t> </a:t>
            </a:r>
            <a:r>
              <a:rPr lang="de-DE" dirty="0" err="1">
                <a:latin typeface="Comic Sans MS" panose="030F0702030302020204" pitchFamily="66" charset="0"/>
              </a:rPr>
              <a:t>school</a:t>
            </a:r>
            <a:r>
              <a:rPr lang="de-DE" dirty="0">
                <a:latin typeface="Comic Sans MS" panose="030F0702030302020204" pitchFamily="66" charset="0"/>
              </a:rPr>
              <a:t> </a:t>
            </a:r>
            <a:r>
              <a:rPr lang="de-DE" dirty="0" err="1">
                <a:latin typeface="Comic Sans MS" panose="030F0702030302020204" pitchFamily="66" charset="0"/>
              </a:rPr>
              <a:t>and</a:t>
            </a:r>
            <a:r>
              <a:rPr lang="de-DE" dirty="0">
                <a:latin typeface="Comic Sans MS" panose="030F0702030302020204" pitchFamily="66" charset="0"/>
              </a:rPr>
              <a:t> </a:t>
            </a:r>
            <a:r>
              <a:rPr lang="de-DE" dirty="0" err="1">
                <a:latin typeface="Comic Sans MS" panose="030F0702030302020204" pitchFamily="66" charset="0"/>
              </a:rPr>
              <a:t>they</a:t>
            </a:r>
            <a:r>
              <a:rPr lang="de-DE" dirty="0">
                <a:latin typeface="Comic Sans MS" panose="030F0702030302020204" pitchFamily="66" charset="0"/>
              </a:rPr>
              <a:t> </a:t>
            </a:r>
            <a:r>
              <a:rPr lang="de-DE" dirty="0" err="1">
                <a:latin typeface="Comic Sans MS" panose="030F0702030302020204" pitchFamily="66" charset="0"/>
              </a:rPr>
              <a:t>are</a:t>
            </a:r>
            <a:r>
              <a:rPr lang="de-DE" dirty="0">
                <a:latin typeface="Comic Sans MS" panose="030F0702030302020204" pitchFamily="66" charset="0"/>
              </a:rPr>
              <a:t> all </a:t>
            </a:r>
            <a:r>
              <a:rPr lang="de-DE" dirty="0" err="1">
                <a:latin typeface="Comic Sans MS" panose="030F0702030302020204" pitchFamily="66" charset="0"/>
              </a:rPr>
              <a:t>part</a:t>
            </a:r>
            <a:r>
              <a:rPr lang="de-DE" dirty="0">
                <a:latin typeface="Comic Sans MS" panose="030F0702030302020204" pitchFamily="66" charset="0"/>
              </a:rPr>
              <a:t> of </a:t>
            </a:r>
            <a:r>
              <a:rPr lang="de-DE" dirty="0" err="1">
                <a:latin typeface="Comic Sans MS" panose="030F0702030302020204" pitchFamily="66" charset="0"/>
              </a:rPr>
              <a:t>the</a:t>
            </a:r>
            <a:r>
              <a:rPr lang="de-DE" dirty="0">
                <a:latin typeface="Comic Sans MS" panose="030F0702030302020204" pitchFamily="66" charset="0"/>
              </a:rPr>
              <a:t> same </a:t>
            </a:r>
            <a:r>
              <a:rPr lang="de-DE" dirty="0" err="1">
                <a:latin typeface="Comic Sans MS" panose="030F0702030302020204" pitchFamily="66" charset="0"/>
              </a:rPr>
              <a:t>group</a:t>
            </a:r>
            <a:r>
              <a:rPr lang="de-DE" dirty="0">
                <a:latin typeface="Comic Sans MS" panose="030F0702030302020204" pitchFamily="66" charset="0"/>
              </a:rPr>
              <a:t>. The </a:t>
            </a:r>
            <a:r>
              <a:rPr lang="de-DE" dirty="0" err="1">
                <a:latin typeface="Comic Sans MS" panose="030F0702030302020204" pitchFamily="66" charset="0"/>
              </a:rPr>
              <a:t>lesson</a:t>
            </a:r>
            <a:r>
              <a:rPr lang="de-DE" dirty="0">
                <a:latin typeface="Comic Sans MS" panose="030F0702030302020204" pitchFamily="66" charset="0"/>
              </a:rPr>
              <a:t> </a:t>
            </a:r>
            <a:r>
              <a:rPr lang="de-DE" dirty="0" err="1">
                <a:latin typeface="Comic Sans MS" panose="030F0702030302020204" pitchFamily="66" charset="0"/>
              </a:rPr>
              <a:t>is</a:t>
            </a:r>
            <a:r>
              <a:rPr lang="de-DE" dirty="0">
                <a:latin typeface="Comic Sans MS" panose="030F0702030302020204" pitchFamily="66" charset="0"/>
              </a:rPr>
              <a:t> </a:t>
            </a:r>
            <a:r>
              <a:rPr lang="de-DE" dirty="0" err="1">
                <a:latin typeface="Comic Sans MS" panose="030F0702030302020204" pitchFamily="66" charset="0"/>
              </a:rPr>
              <a:t>taught</a:t>
            </a:r>
            <a:r>
              <a:rPr lang="de-DE" dirty="0">
                <a:latin typeface="Comic Sans MS" panose="030F0702030302020204" pitchFamily="66" charset="0"/>
              </a:rPr>
              <a:t> in English </a:t>
            </a:r>
            <a:r>
              <a:rPr lang="de-DE" dirty="0" err="1">
                <a:latin typeface="Comic Sans MS" panose="030F0702030302020204" pitchFamily="66" charset="0"/>
              </a:rPr>
              <a:t>and</a:t>
            </a:r>
            <a:r>
              <a:rPr lang="de-DE" dirty="0">
                <a:latin typeface="Comic Sans MS" panose="030F0702030302020204" pitchFamily="66" charset="0"/>
              </a:rPr>
              <a:t> </a:t>
            </a:r>
            <a:r>
              <a:rPr lang="de-DE" dirty="0" err="1">
                <a:latin typeface="Comic Sans MS" panose="030F0702030302020204" pitchFamily="66" charset="0"/>
              </a:rPr>
              <a:t>none</a:t>
            </a:r>
            <a:r>
              <a:rPr lang="de-DE" dirty="0">
                <a:latin typeface="Comic Sans MS" panose="030F0702030302020204" pitchFamily="66" charset="0"/>
              </a:rPr>
              <a:t> of </a:t>
            </a:r>
            <a:r>
              <a:rPr lang="de-DE" dirty="0" err="1">
                <a:latin typeface="Comic Sans MS" panose="030F0702030302020204" pitchFamily="66" charset="0"/>
              </a:rPr>
              <a:t>them</a:t>
            </a:r>
            <a:r>
              <a:rPr lang="de-DE" dirty="0">
                <a:latin typeface="Comic Sans MS" panose="030F0702030302020204" pitchFamily="66" charset="0"/>
              </a:rPr>
              <a:t> </a:t>
            </a:r>
            <a:r>
              <a:rPr lang="de-DE" dirty="0" err="1">
                <a:latin typeface="Comic Sans MS" panose="030F0702030302020204" pitchFamily="66" charset="0"/>
              </a:rPr>
              <a:t>is</a:t>
            </a:r>
            <a:r>
              <a:rPr lang="de-DE" dirty="0">
                <a:latin typeface="Comic Sans MS" panose="030F0702030302020204" pitchFamily="66" charset="0"/>
              </a:rPr>
              <a:t> a native </a:t>
            </a:r>
            <a:r>
              <a:rPr lang="de-DE" dirty="0" err="1">
                <a:latin typeface="Comic Sans MS" panose="030F0702030302020204" pitchFamily="66" charset="0"/>
              </a:rPr>
              <a:t>speaker</a:t>
            </a:r>
            <a:r>
              <a:rPr lang="de-DE" dirty="0">
                <a:latin typeface="Comic Sans MS" panose="030F0702030302020204" pitchFamily="66" charset="0"/>
              </a:rPr>
              <a:t>. Today </a:t>
            </a:r>
            <a:r>
              <a:rPr lang="de-DE" dirty="0" err="1">
                <a:latin typeface="Comic Sans MS" panose="030F0702030302020204" pitchFamily="66" charset="0"/>
              </a:rPr>
              <a:t>they</a:t>
            </a:r>
            <a:r>
              <a:rPr lang="de-DE" dirty="0">
                <a:latin typeface="Comic Sans MS" panose="030F0702030302020204" pitchFamily="66" charset="0"/>
              </a:rPr>
              <a:t> </a:t>
            </a:r>
            <a:r>
              <a:rPr lang="de-DE" dirty="0" err="1">
                <a:latin typeface="Comic Sans MS" panose="030F0702030302020204" pitchFamily="66" charset="0"/>
              </a:rPr>
              <a:t>were</a:t>
            </a:r>
            <a:r>
              <a:rPr lang="de-DE" dirty="0">
                <a:latin typeface="Comic Sans MS" panose="030F0702030302020204" pitchFamily="66" charset="0"/>
              </a:rPr>
              <a:t> </a:t>
            </a:r>
            <a:r>
              <a:rPr lang="de-DE" dirty="0" err="1">
                <a:latin typeface="Comic Sans MS" panose="030F0702030302020204" pitchFamily="66" charset="0"/>
              </a:rPr>
              <a:t>given</a:t>
            </a:r>
            <a:r>
              <a:rPr lang="de-DE" dirty="0">
                <a:latin typeface="Comic Sans MS" panose="030F0702030302020204" pitchFamily="66" charset="0"/>
              </a:rPr>
              <a:t> a </a:t>
            </a:r>
            <a:r>
              <a:rPr lang="de-DE" dirty="0" err="1">
                <a:latin typeface="Comic Sans MS" panose="030F0702030302020204" pitchFamily="66" charset="0"/>
              </a:rPr>
              <a:t>bulb</a:t>
            </a:r>
            <a:r>
              <a:rPr lang="de-DE" dirty="0">
                <a:latin typeface="Comic Sans MS" panose="030F0702030302020204" pitchFamily="66" charset="0"/>
              </a:rPr>
              <a:t>, a </a:t>
            </a:r>
            <a:r>
              <a:rPr lang="de-DE" dirty="0" err="1">
                <a:latin typeface="Comic Sans MS" panose="030F0702030302020204" pitchFamily="66" charset="0"/>
              </a:rPr>
              <a:t>wire</a:t>
            </a:r>
            <a:r>
              <a:rPr lang="de-DE" dirty="0">
                <a:latin typeface="Comic Sans MS" panose="030F0702030302020204" pitchFamily="66" charset="0"/>
              </a:rPr>
              <a:t> </a:t>
            </a:r>
            <a:r>
              <a:rPr lang="de-DE" dirty="0" err="1">
                <a:latin typeface="Comic Sans MS" panose="030F0702030302020204" pitchFamily="66" charset="0"/>
              </a:rPr>
              <a:t>and</a:t>
            </a:r>
            <a:r>
              <a:rPr lang="de-DE" dirty="0">
                <a:latin typeface="Comic Sans MS" panose="030F0702030302020204" pitchFamily="66" charset="0"/>
              </a:rPr>
              <a:t> a </a:t>
            </a:r>
            <a:r>
              <a:rPr lang="de-DE" dirty="0" err="1">
                <a:latin typeface="Comic Sans MS" panose="030F0702030302020204" pitchFamily="66" charset="0"/>
              </a:rPr>
              <a:t>battery</a:t>
            </a:r>
            <a:r>
              <a:rPr lang="de-DE" dirty="0">
                <a:latin typeface="Comic Sans MS" panose="030F0702030302020204" pitchFamily="66" charset="0"/>
              </a:rPr>
              <a:t> </a:t>
            </a:r>
            <a:r>
              <a:rPr lang="de-DE" dirty="0" err="1">
                <a:latin typeface="Comic Sans MS" panose="030F0702030302020204" pitchFamily="66" charset="0"/>
              </a:rPr>
              <a:t>and</a:t>
            </a:r>
            <a:r>
              <a:rPr lang="de-DE" dirty="0">
                <a:latin typeface="Comic Sans MS" panose="030F0702030302020204" pitchFamily="66" charset="0"/>
              </a:rPr>
              <a:t> </a:t>
            </a:r>
            <a:r>
              <a:rPr lang="de-DE" dirty="0" err="1">
                <a:latin typeface="Comic Sans MS" panose="030F0702030302020204" pitchFamily="66" charset="0"/>
              </a:rPr>
              <a:t>were</a:t>
            </a:r>
            <a:r>
              <a:rPr lang="de-DE" dirty="0">
                <a:latin typeface="Comic Sans MS" panose="030F0702030302020204" pitchFamily="66" charset="0"/>
              </a:rPr>
              <a:t> </a:t>
            </a:r>
            <a:r>
              <a:rPr lang="de-DE" dirty="0" err="1">
                <a:latin typeface="Comic Sans MS" panose="030F0702030302020204" pitchFamily="66" charset="0"/>
              </a:rPr>
              <a:t>asked</a:t>
            </a:r>
            <a:r>
              <a:rPr lang="de-DE" dirty="0">
                <a:latin typeface="Comic Sans MS" panose="030F0702030302020204" pitchFamily="66" charset="0"/>
              </a:rPr>
              <a:t> </a:t>
            </a:r>
            <a:r>
              <a:rPr lang="de-DE" dirty="0" err="1">
                <a:latin typeface="Comic Sans MS" panose="030F0702030302020204" pitchFamily="66" charset="0"/>
              </a:rPr>
              <a:t>to</a:t>
            </a:r>
            <a:r>
              <a:rPr lang="de-DE" dirty="0">
                <a:latin typeface="Comic Sans MS" panose="030F0702030302020204" pitchFamily="66" charset="0"/>
              </a:rPr>
              <a:t> </a:t>
            </a:r>
            <a:r>
              <a:rPr lang="de-DE" dirty="0" err="1">
                <a:latin typeface="Comic Sans MS" panose="030F0702030302020204" pitchFamily="66" charset="0"/>
              </a:rPr>
              <a:t>connect</a:t>
            </a:r>
            <a:r>
              <a:rPr lang="de-DE" dirty="0">
                <a:latin typeface="Comic Sans MS" panose="030F0702030302020204" pitchFamily="66" charset="0"/>
              </a:rPr>
              <a:t> </a:t>
            </a:r>
            <a:r>
              <a:rPr lang="de-DE" dirty="0" err="1">
                <a:latin typeface="Comic Sans MS" panose="030F0702030302020204" pitchFamily="66" charset="0"/>
              </a:rPr>
              <a:t>them</a:t>
            </a:r>
            <a:r>
              <a:rPr lang="de-DE" dirty="0">
                <a:latin typeface="Comic Sans MS" panose="030F0702030302020204" pitchFamily="66" charset="0"/>
              </a:rPr>
              <a:t> </a:t>
            </a:r>
            <a:r>
              <a:rPr lang="de-DE" dirty="0" err="1">
                <a:latin typeface="Comic Sans MS" panose="030F0702030302020204" pitchFamily="66" charset="0"/>
              </a:rPr>
              <a:t>to</a:t>
            </a:r>
            <a:r>
              <a:rPr lang="de-DE" dirty="0">
                <a:latin typeface="Comic Sans MS" panose="030F0702030302020204" pitchFamily="66" charset="0"/>
              </a:rPr>
              <a:t> </a:t>
            </a:r>
            <a:r>
              <a:rPr lang="de-DE" dirty="0" err="1">
                <a:latin typeface="Comic Sans MS" panose="030F0702030302020204" pitchFamily="66" charset="0"/>
              </a:rPr>
              <a:t>make</a:t>
            </a:r>
            <a:r>
              <a:rPr lang="de-DE" dirty="0">
                <a:latin typeface="Comic Sans MS" panose="030F0702030302020204" pitchFamily="66" charset="0"/>
              </a:rPr>
              <a:t> a simple </a:t>
            </a:r>
            <a:r>
              <a:rPr lang="de-DE" dirty="0" err="1">
                <a:latin typeface="Comic Sans MS" panose="030F0702030302020204" pitchFamily="66" charset="0"/>
              </a:rPr>
              <a:t>electric</a:t>
            </a:r>
            <a:r>
              <a:rPr lang="de-DE" dirty="0">
                <a:latin typeface="Comic Sans MS" panose="030F0702030302020204" pitchFamily="66" charset="0"/>
              </a:rPr>
              <a:t> </a:t>
            </a:r>
            <a:r>
              <a:rPr lang="de-DE" dirty="0" err="1">
                <a:latin typeface="Comic Sans MS" panose="030F0702030302020204" pitchFamily="66" charset="0"/>
              </a:rPr>
              <a:t>circuit</a:t>
            </a:r>
            <a:r>
              <a:rPr lang="de-DE" dirty="0">
                <a:latin typeface="Comic Sans MS" panose="030F0702030302020204" pitchFamily="66" charset="0"/>
              </a:rPr>
              <a:t>. </a:t>
            </a:r>
            <a:r>
              <a:rPr lang="de-DE" dirty="0" err="1">
                <a:latin typeface="Comic Sans MS" panose="030F0702030302020204" pitchFamily="66" charset="0"/>
              </a:rPr>
              <a:t>They</a:t>
            </a:r>
            <a:r>
              <a:rPr lang="de-DE" dirty="0">
                <a:latin typeface="Comic Sans MS" panose="030F0702030302020204" pitchFamily="66" charset="0"/>
              </a:rPr>
              <a:t> </a:t>
            </a:r>
            <a:r>
              <a:rPr lang="de-DE" dirty="0" err="1">
                <a:latin typeface="Comic Sans MS" panose="030F0702030302020204" pitchFamily="66" charset="0"/>
              </a:rPr>
              <a:t>were</a:t>
            </a:r>
            <a:r>
              <a:rPr lang="de-DE" dirty="0">
                <a:latin typeface="Comic Sans MS" panose="030F0702030302020204" pitchFamily="66" charset="0"/>
              </a:rPr>
              <a:t> also </a:t>
            </a:r>
            <a:r>
              <a:rPr lang="de-DE" dirty="0" err="1">
                <a:latin typeface="Comic Sans MS" panose="030F0702030302020204" pitchFamily="66" charset="0"/>
              </a:rPr>
              <a:t>excited</a:t>
            </a:r>
            <a:r>
              <a:rPr lang="de-DE" dirty="0">
                <a:latin typeface="Comic Sans MS" panose="030F0702030302020204" pitchFamily="66" charset="0"/>
              </a:rPr>
              <a:t> </a:t>
            </a:r>
            <a:r>
              <a:rPr lang="de-DE" dirty="0" err="1">
                <a:latin typeface="Comic Sans MS" panose="030F0702030302020204" pitchFamily="66" charset="0"/>
              </a:rPr>
              <a:t>and</a:t>
            </a:r>
            <a:r>
              <a:rPr lang="de-DE" dirty="0">
                <a:latin typeface="Comic Sans MS" panose="030F0702030302020204" pitchFamily="66" charset="0"/>
              </a:rPr>
              <a:t> </a:t>
            </a:r>
            <a:r>
              <a:rPr lang="de-DE" dirty="0" err="1">
                <a:latin typeface="Comic Sans MS" panose="030F0702030302020204" pitchFamily="66" charset="0"/>
              </a:rPr>
              <a:t>could</a:t>
            </a:r>
            <a:r>
              <a:rPr lang="de-DE" dirty="0">
                <a:latin typeface="Comic Sans MS" panose="030F0702030302020204" pitchFamily="66" charset="0"/>
              </a:rPr>
              <a:t> </a:t>
            </a:r>
            <a:r>
              <a:rPr lang="de-DE" dirty="0" err="1">
                <a:latin typeface="Comic Sans MS" panose="030F0702030302020204" pitchFamily="66" charset="0"/>
              </a:rPr>
              <a:t>easily</a:t>
            </a:r>
            <a:r>
              <a:rPr lang="de-DE" dirty="0">
                <a:latin typeface="Comic Sans MS" panose="030F0702030302020204" pitchFamily="66" charset="0"/>
              </a:rPr>
              <a:t> </a:t>
            </a:r>
            <a:r>
              <a:rPr lang="de-DE" dirty="0" err="1">
                <a:latin typeface="Comic Sans MS" panose="030F0702030302020204" pitchFamily="66" charset="0"/>
              </a:rPr>
              <a:t>complete</a:t>
            </a:r>
            <a:r>
              <a:rPr lang="de-DE" dirty="0">
                <a:latin typeface="Comic Sans MS" panose="030F0702030302020204" pitchFamily="66" charset="0"/>
              </a:rPr>
              <a:t> </a:t>
            </a:r>
            <a:r>
              <a:rPr lang="de-DE" dirty="0" err="1">
                <a:latin typeface="Comic Sans MS" panose="030F0702030302020204" pitchFamily="66" charset="0"/>
              </a:rPr>
              <a:t>the</a:t>
            </a:r>
            <a:r>
              <a:rPr lang="de-DE" dirty="0">
                <a:latin typeface="Comic Sans MS" panose="030F0702030302020204" pitchFamily="66" charset="0"/>
              </a:rPr>
              <a:t> </a:t>
            </a:r>
            <a:r>
              <a:rPr lang="de-DE" dirty="0" err="1">
                <a:latin typeface="Comic Sans MS" panose="030F0702030302020204" pitchFamily="66" charset="0"/>
              </a:rPr>
              <a:t>assignment</a:t>
            </a:r>
            <a:r>
              <a:rPr lang="de-DE" dirty="0">
                <a:latin typeface="Comic Sans MS" panose="030F0702030302020204" pitchFamily="66" charset="0"/>
              </a:rPr>
              <a:t>. </a:t>
            </a:r>
          </a:p>
          <a:p>
            <a:endParaRPr lang="de-DE" dirty="0">
              <a:latin typeface="Comic Sans MS" panose="030F0702030302020204" pitchFamily="66" charset="0"/>
            </a:endParaRPr>
          </a:p>
          <a:p>
            <a:r>
              <a:rPr lang="de-DE" dirty="0" err="1">
                <a:latin typeface="Comic Sans MS" panose="030F0702030302020204" pitchFamily="66" charset="0"/>
              </a:rPr>
              <a:t>Then</a:t>
            </a:r>
            <a:r>
              <a:rPr lang="de-DE" dirty="0">
                <a:latin typeface="Comic Sans MS" panose="030F0702030302020204" pitchFamily="66" charset="0"/>
              </a:rPr>
              <a:t> </a:t>
            </a:r>
            <a:r>
              <a:rPr lang="de-DE" dirty="0" err="1">
                <a:latin typeface="Comic Sans MS" panose="030F0702030302020204" pitchFamily="66" charset="0"/>
              </a:rPr>
              <a:t>the</a:t>
            </a:r>
            <a:r>
              <a:rPr lang="de-DE" dirty="0">
                <a:latin typeface="Comic Sans MS" panose="030F0702030302020204" pitchFamily="66" charset="0"/>
              </a:rPr>
              <a:t> </a:t>
            </a:r>
            <a:r>
              <a:rPr lang="de-DE" dirty="0" err="1">
                <a:latin typeface="Comic Sans MS" panose="030F0702030302020204" pitchFamily="66" charset="0"/>
              </a:rPr>
              <a:t>teacher</a:t>
            </a:r>
            <a:r>
              <a:rPr lang="de-DE" dirty="0">
                <a:latin typeface="Comic Sans MS" panose="030F0702030302020204" pitchFamily="66" charset="0"/>
              </a:rPr>
              <a:t> </a:t>
            </a:r>
            <a:r>
              <a:rPr lang="de-DE" dirty="0" err="1">
                <a:latin typeface="Comic Sans MS" panose="030F0702030302020204" pitchFamily="66" charset="0"/>
              </a:rPr>
              <a:t>asked</a:t>
            </a:r>
            <a:r>
              <a:rPr lang="de-DE" dirty="0">
                <a:latin typeface="Comic Sans MS" panose="030F0702030302020204" pitchFamily="66" charset="0"/>
              </a:rPr>
              <a:t> </a:t>
            </a:r>
            <a:r>
              <a:rPr lang="de-DE" dirty="0" err="1">
                <a:latin typeface="Comic Sans MS" panose="030F0702030302020204" pitchFamily="66" charset="0"/>
              </a:rPr>
              <a:t>them</a:t>
            </a:r>
            <a:r>
              <a:rPr lang="de-DE" dirty="0">
                <a:latin typeface="Comic Sans MS" panose="030F0702030302020204" pitchFamily="66" charset="0"/>
              </a:rPr>
              <a:t> </a:t>
            </a:r>
            <a:r>
              <a:rPr lang="de-DE" dirty="0" err="1">
                <a:latin typeface="Comic Sans MS" panose="030F0702030302020204" pitchFamily="66" charset="0"/>
              </a:rPr>
              <a:t>to</a:t>
            </a:r>
            <a:r>
              <a:rPr lang="de-DE" dirty="0">
                <a:latin typeface="Comic Sans MS" panose="030F0702030302020204" pitchFamily="66" charset="0"/>
              </a:rPr>
              <a:t> </a:t>
            </a:r>
            <a:r>
              <a:rPr lang="de-DE" dirty="0" err="1">
                <a:latin typeface="Comic Sans MS" panose="030F0702030302020204" pitchFamily="66" charset="0"/>
              </a:rPr>
              <a:t>write</a:t>
            </a:r>
            <a:r>
              <a:rPr lang="de-DE" dirty="0">
                <a:latin typeface="Comic Sans MS" panose="030F0702030302020204" pitchFamily="66" charset="0"/>
              </a:rPr>
              <a:t> in </a:t>
            </a:r>
            <a:r>
              <a:rPr lang="de-DE" dirty="0" err="1">
                <a:latin typeface="Comic Sans MS" panose="030F0702030302020204" pitchFamily="66" charset="0"/>
              </a:rPr>
              <a:t>english</a:t>
            </a:r>
            <a:r>
              <a:rPr lang="de-DE" dirty="0">
                <a:latin typeface="Comic Sans MS" panose="030F0702030302020204" pitchFamily="66" charset="0"/>
              </a:rPr>
              <a:t> </a:t>
            </a:r>
            <a:r>
              <a:rPr lang="de-DE" dirty="0" err="1">
                <a:latin typeface="Comic Sans MS" panose="030F0702030302020204" pitchFamily="66" charset="0"/>
              </a:rPr>
              <a:t>the</a:t>
            </a:r>
            <a:r>
              <a:rPr lang="de-DE" dirty="0">
                <a:latin typeface="Comic Sans MS" panose="030F0702030302020204" pitchFamily="66" charset="0"/>
              </a:rPr>
              <a:t> </a:t>
            </a:r>
            <a:r>
              <a:rPr lang="de-DE" dirty="0" err="1">
                <a:latin typeface="Comic Sans MS" panose="030F0702030302020204" pitchFamily="66" charset="0"/>
              </a:rPr>
              <a:t>steps</a:t>
            </a:r>
            <a:r>
              <a:rPr lang="de-DE" dirty="0">
                <a:latin typeface="Comic Sans MS" panose="030F0702030302020204" pitchFamily="66" charset="0"/>
              </a:rPr>
              <a:t> </a:t>
            </a:r>
            <a:r>
              <a:rPr lang="de-DE" dirty="0" err="1">
                <a:latin typeface="Comic Sans MS" panose="030F0702030302020204" pitchFamily="66" charset="0"/>
              </a:rPr>
              <a:t>they</a:t>
            </a:r>
            <a:r>
              <a:rPr lang="de-DE" dirty="0">
                <a:latin typeface="Comic Sans MS" panose="030F0702030302020204" pitchFamily="66" charset="0"/>
              </a:rPr>
              <a:t> </a:t>
            </a:r>
            <a:r>
              <a:rPr lang="de-DE" dirty="0" err="1">
                <a:latin typeface="Comic Sans MS" panose="030F0702030302020204" pitchFamily="66" charset="0"/>
              </a:rPr>
              <a:t>followed</a:t>
            </a:r>
            <a:r>
              <a:rPr lang="de-DE" dirty="0">
                <a:latin typeface="Comic Sans MS" panose="030F0702030302020204" pitchFamily="66" charset="0"/>
              </a:rPr>
              <a:t>, </a:t>
            </a:r>
            <a:r>
              <a:rPr lang="de-DE" dirty="0" err="1">
                <a:latin typeface="Comic Sans MS" panose="030F0702030302020204" pitchFamily="66" charset="0"/>
              </a:rPr>
              <a:t>and</a:t>
            </a:r>
            <a:r>
              <a:rPr lang="de-DE" dirty="0">
                <a:latin typeface="Comic Sans MS" panose="030F0702030302020204" pitchFamily="66" charset="0"/>
              </a:rPr>
              <a:t> </a:t>
            </a:r>
            <a:r>
              <a:rPr lang="de-DE" dirty="0" err="1">
                <a:latin typeface="Comic Sans MS" panose="030F0702030302020204" pitchFamily="66" charset="0"/>
              </a:rPr>
              <a:t>explain</a:t>
            </a:r>
            <a:r>
              <a:rPr lang="de-DE" dirty="0">
                <a:latin typeface="Comic Sans MS" panose="030F0702030302020204" pitchFamily="66" charset="0"/>
              </a:rPr>
              <a:t> </a:t>
            </a:r>
            <a:r>
              <a:rPr lang="de-DE" dirty="0" err="1">
                <a:latin typeface="Comic Sans MS" panose="030F0702030302020204" pitchFamily="66" charset="0"/>
              </a:rPr>
              <a:t>their</a:t>
            </a:r>
            <a:r>
              <a:rPr lang="de-DE" dirty="0">
                <a:latin typeface="Comic Sans MS" panose="030F0702030302020204" pitchFamily="66" charset="0"/>
              </a:rPr>
              <a:t> </a:t>
            </a:r>
            <a:r>
              <a:rPr lang="de-DE" dirty="0" err="1">
                <a:latin typeface="Comic Sans MS" panose="030F0702030302020204" pitchFamily="66" charset="0"/>
              </a:rPr>
              <a:t>answer</a:t>
            </a:r>
            <a:r>
              <a:rPr lang="de-DE" dirty="0">
                <a:latin typeface="Comic Sans MS" panose="030F0702030302020204" pitchFamily="66" charset="0"/>
              </a:rPr>
              <a:t> </a:t>
            </a:r>
            <a:r>
              <a:rPr lang="de-DE" dirty="0" err="1">
                <a:latin typeface="Comic Sans MS" panose="030F0702030302020204" pitchFamily="66" charset="0"/>
              </a:rPr>
              <a:t>during</a:t>
            </a:r>
            <a:r>
              <a:rPr lang="de-DE" dirty="0">
                <a:latin typeface="Comic Sans MS" panose="030F0702030302020204" pitchFamily="66" charset="0"/>
              </a:rPr>
              <a:t> a </a:t>
            </a:r>
            <a:r>
              <a:rPr lang="de-DE" dirty="0" err="1">
                <a:latin typeface="Comic Sans MS" panose="030F0702030302020204" pitchFamily="66" charset="0"/>
              </a:rPr>
              <a:t>presentation</a:t>
            </a:r>
            <a:r>
              <a:rPr lang="de-DE" dirty="0">
                <a:latin typeface="Comic Sans MS" panose="030F0702030302020204" pitchFamily="66" charset="0"/>
              </a:rPr>
              <a:t>. </a:t>
            </a:r>
            <a:r>
              <a:rPr lang="de-DE" dirty="0" err="1">
                <a:latin typeface="Comic Sans MS" panose="030F0702030302020204" pitchFamily="66" charset="0"/>
              </a:rPr>
              <a:t>They</a:t>
            </a:r>
            <a:r>
              <a:rPr lang="de-DE" dirty="0">
                <a:latin typeface="Comic Sans MS" panose="030F0702030302020204" pitchFamily="66" charset="0"/>
              </a:rPr>
              <a:t> all </a:t>
            </a:r>
            <a:r>
              <a:rPr lang="de-DE" dirty="0" err="1">
                <a:latin typeface="Comic Sans MS" panose="030F0702030302020204" pitchFamily="66" charset="0"/>
              </a:rPr>
              <a:t>got</a:t>
            </a:r>
            <a:r>
              <a:rPr lang="de-DE" dirty="0">
                <a:latin typeface="Comic Sans MS" panose="030F0702030302020204" pitchFamily="66" charset="0"/>
              </a:rPr>
              <a:t> </a:t>
            </a:r>
            <a:r>
              <a:rPr lang="de-DE" dirty="0" err="1">
                <a:latin typeface="Comic Sans MS" panose="030F0702030302020204" pitchFamily="66" charset="0"/>
              </a:rPr>
              <a:t>very</a:t>
            </a:r>
            <a:r>
              <a:rPr lang="de-DE" dirty="0">
                <a:latin typeface="Comic Sans MS" panose="030F0702030302020204" pitchFamily="66" charset="0"/>
              </a:rPr>
              <a:t> </a:t>
            </a:r>
            <a:r>
              <a:rPr lang="de-DE" dirty="0" err="1">
                <a:latin typeface="Comic Sans MS" panose="030F0702030302020204" pitchFamily="66" charset="0"/>
              </a:rPr>
              <a:t>frustrated</a:t>
            </a:r>
            <a:r>
              <a:rPr lang="de-DE" dirty="0">
                <a:latin typeface="Comic Sans MS" panose="030F0702030302020204" pitchFamily="66" charset="0"/>
              </a:rPr>
              <a:t> </a:t>
            </a:r>
            <a:r>
              <a:rPr lang="de-DE" dirty="0" err="1">
                <a:latin typeface="Comic Sans MS" panose="030F0702030302020204" pitchFamily="66" charset="0"/>
              </a:rPr>
              <a:t>and</a:t>
            </a:r>
            <a:r>
              <a:rPr lang="de-DE" dirty="0">
                <a:latin typeface="Comic Sans MS" panose="030F0702030302020204" pitchFamily="66" charset="0"/>
              </a:rPr>
              <a:t> </a:t>
            </a:r>
            <a:r>
              <a:rPr lang="de-DE" dirty="0" err="1">
                <a:latin typeface="Comic Sans MS" panose="030F0702030302020204" pitchFamily="66" charset="0"/>
              </a:rPr>
              <a:t>dissapointed</a:t>
            </a:r>
            <a:r>
              <a:rPr lang="de-DE" dirty="0">
                <a:latin typeface="Comic Sans MS" panose="030F0702030302020204" pitchFamily="66" charset="0"/>
              </a:rPr>
              <a:t> </a:t>
            </a:r>
            <a:r>
              <a:rPr lang="de-DE" dirty="0" err="1">
                <a:latin typeface="Comic Sans MS" panose="030F0702030302020204" pitchFamily="66" charset="0"/>
              </a:rPr>
              <a:t>as</a:t>
            </a:r>
            <a:r>
              <a:rPr lang="de-DE" dirty="0">
                <a:latin typeface="Comic Sans MS" panose="030F0702030302020204" pitchFamily="66" charset="0"/>
              </a:rPr>
              <a:t> </a:t>
            </a:r>
            <a:r>
              <a:rPr lang="de-DE" dirty="0" err="1">
                <a:latin typeface="Comic Sans MS" panose="030F0702030302020204" pitchFamily="66" charset="0"/>
              </a:rPr>
              <a:t>they</a:t>
            </a:r>
            <a:r>
              <a:rPr lang="de-DE" dirty="0">
                <a:latin typeface="Comic Sans MS" panose="030F0702030302020204" pitchFamily="66" charset="0"/>
              </a:rPr>
              <a:t> </a:t>
            </a:r>
            <a:r>
              <a:rPr lang="de-DE" dirty="0" err="1">
                <a:latin typeface="Comic Sans MS" panose="030F0702030302020204" pitchFamily="66" charset="0"/>
              </a:rPr>
              <a:t>were</a:t>
            </a:r>
            <a:r>
              <a:rPr lang="de-DE" dirty="0">
                <a:latin typeface="Comic Sans MS" panose="030F0702030302020204" pitchFamily="66" charset="0"/>
              </a:rPr>
              <a:t> </a:t>
            </a:r>
            <a:r>
              <a:rPr lang="de-DE" dirty="0" err="1">
                <a:latin typeface="Comic Sans MS" panose="030F0702030302020204" pitchFamily="66" charset="0"/>
              </a:rPr>
              <a:t>trying</a:t>
            </a:r>
            <a:r>
              <a:rPr lang="de-DE" dirty="0">
                <a:latin typeface="Comic Sans MS" panose="030F0702030302020204" pitchFamily="66" charset="0"/>
              </a:rPr>
              <a:t> </a:t>
            </a:r>
            <a:r>
              <a:rPr lang="de-DE" dirty="0" err="1">
                <a:latin typeface="Comic Sans MS" panose="030F0702030302020204" pitchFamily="66" charset="0"/>
              </a:rPr>
              <a:t>to</a:t>
            </a:r>
            <a:r>
              <a:rPr lang="de-DE" dirty="0">
                <a:latin typeface="Comic Sans MS" panose="030F0702030302020204" pitchFamily="66" charset="0"/>
              </a:rPr>
              <a:t> </a:t>
            </a:r>
            <a:r>
              <a:rPr lang="de-DE" dirty="0" err="1">
                <a:latin typeface="Comic Sans MS" panose="030F0702030302020204" pitchFamily="66" charset="0"/>
              </a:rPr>
              <a:t>use</a:t>
            </a:r>
            <a:r>
              <a:rPr lang="de-DE" dirty="0">
                <a:latin typeface="Comic Sans MS" panose="030F0702030302020204" pitchFamily="66" charset="0"/>
              </a:rPr>
              <a:t> </a:t>
            </a:r>
            <a:r>
              <a:rPr lang="de-DE" dirty="0" err="1">
                <a:latin typeface="Comic Sans MS" panose="030F0702030302020204" pitchFamily="66" charset="0"/>
              </a:rPr>
              <a:t>the</a:t>
            </a:r>
            <a:r>
              <a:rPr lang="de-DE" dirty="0">
                <a:latin typeface="Comic Sans MS" panose="030F0702030302020204" pitchFamily="66" charset="0"/>
              </a:rPr>
              <a:t> </a:t>
            </a:r>
            <a:r>
              <a:rPr lang="de-DE" dirty="0" err="1">
                <a:latin typeface="Comic Sans MS" panose="030F0702030302020204" pitchFamily="66" charset="0"/>
              </a:rPr>
              <a:t>correct</a:t>
            </a:r>
            <a:r>
              <a:rPr lang="de-DE" dirty="0">
                <a:latin typeface="Comic Sans MS" panose="030F0702030302020204" pitchFamily="66" charset="0"/>
              </a:rPr>
              <a:t> </a:t>
            </a:r>
            <a:r>
              <a:rPr lang="de-DE" dirty="0" err="1">
                <a:latin typeface="Comic Sans MS" panose="030F0702030302020204" pitchFamily="66" charset="0"/>
              </a:rPr>
              <a:t>terminology</a:t>
            </a:r>
            <a:r>
              <a:rPr lang="de-DE" dirty="0">
                <a:latin typeface="Comic Sans MS" panose="030F0702030302020204" pitchFamily="66" charset="0"/>
              </a:rPr>
              <a:t> but </a:t>
            </a:r>
            <a:r>
              <a:rPr lang="de-DE" dirty="0" err="1">
                <a:latin typeface="Comic Sans MS" panose="030F0702030302020204" pitchFamily="66" charset="0"/>
              </a:rPr>
              <a:t>they</a:t>
            </a:r>
            <a:r>
              <a:rPr lang="de-DE" dirty="0">
                <a:latin typeface="Comic Sans MS" panose="030F0702030302020204" pitchFamily="66" charset="0"/>
              </a:rPr>
              <a:t> </a:t>
            </a:r>
            <a:r>
              <a:rPr lang="de-DE" dirty="0" err="1">
                <a:latin typeface="Comic Sans MS" panose="030F0702030302020204" pitchFamily="66" charset="0"/>
              </a:rPr>
              <a:t>could</a:t>
            </a:r>
            <a:r>
              <a:rPr lang="de-DE" dirty="0">
                <a:latin typeface="Comic Sans MS" panose="030F0702030302020204" pitchFamily="66" charset="0"/>
              </a:rPr>
              <a:t> not </a:t>
            </a:r>
            <a:r>
              <a:rPr lang="de-DE" dirty="0" err="1">
                <a:latin typeface="Comic Sans MS" panose="030F0702030302020204" pitchFamily="66" charset="0"/>
              </a:rPr>
              <a:t>agree</a:t>
            </a:r>
            <a:r>
              <a:rPr lang="de-DE" dirty="0">
                <a:latin typeface="Comic Sans MS" panose="030F0702030302020204" pitchFamily="66" charset="0"/>
              </a:rPr>
              <a:t>.  </a:t>
            </a:r>
          </a:p>
        </p:txBody>
      </p:sp>
      <p:sp>
        <p:nvSpPr>
          <p:cNvPr id="2" name="Foliennummernplatzhalter 1"/>
          <p:cNvSpPr>
            <a:spLocks noGrp="1"/>
          </p:cNvSpPr>
          <p:nvPr>
            <p:ph type="sldNum" sz="quarter" idx="11"/>
          </p:nvPr>
        </p:nvSpPr>
        <p:spPr/>
        <p:txBody>
          <a:bodyPr/>
          <a:lstStyle/>
          <a:p>
            <a:r>
              <a:rPr lang="es-ES_tradnl" sz="1200"/>
              <a:t>|  </a:t>
            </a:r>
            <a:fld id="{9DD0088F-7E4A-9C4B-9ED2-72FAF1293163}" type="slidenum">
              <a:rPr lang="es-ES_tradnl" smtClean="0"/>
              <a:pPr/>
              <a:t>7</a:t>
            </a:fld>
            <a:endParaRPr lang="es-ES_tradnl" dirty="0"/>
          </a:p>
        </p:txBody>
      </p:sp>
      <p:sp>
        <p:nvSpPr>
          <p:cNvPr id="3" name="Fußzeilenplatzhalter 2"/>
          <p:cNvSpPr>
            <a:spLocks noGrp="1"/>
          </p:cNvSpPr>
          <p:nvPr>
            <p:ph type="ftr" sz="quarter" idx="10"/>
          </p:nvPr>
        </p:nvSpPr>
        <p:spPr>
          <a:xfrm>
            <a:off x="5364088" y="55319"/>
            <a:ext cx="3056013" cy="365124"/>
          </a:xfrm>
        </p:spPr>
        <p:txBody>
          <a:bodyPr/>
          <a:lstStyle/>
          <a:p>
            <a:r>
              <a:rPr lang="es-ES" dirty="0">
                <a:solidFill>
                  <a:srgbClr val="CC023B"/>
                </a:solidFill>
              </a:rPr>
              <a:t>RELEVANCE OF LANGUAGE IN SCIENCE EDUCATION</a:t>
            </a:r>
            <a:endParaRPr lang="es-ES_tradnl" dirty="0">
              <a:solidFill>
                <a:srgbClr val="CC023B"/>
              </a:solidFill>
            </a:endParaRPr>
          </a:p>
        </p:txBody>
      </p:sp>
    </p:spTree>
    <p:extLst>
      <p:ext uri="{BB962C8B-B14F-4D97-AF65-F5344CB8AC3E}">
        <p14:creationId xmlns:p14="http://schemas.microsoft.com/office/powerpoint/2010/main" val="1282868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lstStyle/>
          <a:p>
            <a:r>
              <a:rPr lang="de-DE" dirty="0">
                <a:latin typeface="Avenir Book"/>
              </a:rPr>
              <a:t>2. 	ROLE OF LANGUAGE</a:t>
            </a:r>
          </a:p>
        </p:txBody>
      </p:sp>
      <p:sp>
        <p:nvSpPr>
          <p:cNvPr id="7" name="Untertitel 6"/>
          <p:cNvSpPr>
            <a:spLocks noGrp="1"/>
          </p:cNvSpPr>
          <p:nvPr>
            <p:ph type="subTitle" idx="1"/>
          </p:nvPr>
        </p:nvSpPr>
        <p:spPr/>
        <p:txBody>
          <a:bodyPr/>
          <a:lstStyle/>
          <a:p>
            <a:r>
              <a:rPr lang="de-DE" dirty="0" err="1">
                <a:latin typeface="Avenir Book"/>
              </a:rPr>
              <a:t>Important</a:t>
            </a:r>
            <a:r>
              <a:rPr lang="de-DE" dirty="0">
                <a:latin typeface="Avenir Book"/>
              </a:rPr>
              <a:t> </a:t>
            </a:r>
            <a:r>
              <a:rPr lang="de-DE" dirty="0" err="1">
                <a:latin typeface="Avenir Book"/>
              </a:rPr>
              <a:t>concepts</a:t>
            </a:r>
            <a:r>
              <a:rPr lang="de-DE" dirty="0">
                <a:latin typeface="Avenir Book"/>
              </a:rPr>
              <a:t> and </a:t>
            </a:r>
            <a:r>
              <a:rPr lang="de-DE" dirty="0" err="1">
                <a:latin typeface="Avenir Book"/>
              </a:rPr>
              <a:t>definitions</a:t>
            </a:r>
            <a:endParaRPr lang="de-DE" dirty="0">
              <a:latin typeface="Avenir Book"/>
            </a:endParaRPr>
          </a:p>
        </p:txBody>
      </p:sp>
      <p:sp>
        <p:nvSpPr>
          <p:cNvPr id="5" name="Foliennummernplatzhalter 4"/>
          <p:cNvSpPr>
            <a:spLocks noGrp="1"/>
          </p:cNvSpPr>
          <p:nvPr>
            <p:ph type="sldNum" sz="quarter" idx="4294967295"/>
          </p:nvPr>
        </p:nvSpPr>
        <p:spPr>
          <a:xfrm>
            <a:off x="8555038" y="55563"/>
            <a:ext cx="588962" cy="365125"/>
          </a:xfrm>
        </p:spPr>
        <p:txBody>
          <a:bodyPr/>
          <a:lstStyle/>
          <a:p>
            <a:r>
              <a:rPr lang="es-ES_tradnl" sz="1200"/>
              <a:t>|  </a:t>
            </a:r>
            <a:fld id="{9DD0088F-7E4A-9C4B-9ED2-72FAF1293163}" type="slidenum">
              <a:rPr lang="es-ES_tradnl" smtClean="0"/>
              <a:pPr/>
              <a:t>8</a:t>
            </a:fld>
            <a:endParaRPr lang="es-ES_tradnl" dirty="0"/>
          </a:p>
        </p:txBody>
      </p:sp>
      <p:sp>
        <p:nvSpPr>
          <p:cNvPr id="9" name="Fußzeilenplatzhalter 3"/>
          <p:cNvSpPr txBox="1">
            <a:spLocks/>
          </p:cNvSpPr>
          <p:nvPr/>
        </p:nvSpPr>
        <p:spPr>
          <a:xfrm>
            <a:off x="6151493" y="234743"/>
            <a:ext cx="2647950" cy="365125"/>
          </a:xfrm>
          <a:prstGeom prst="rect">
            <a:avLst/>
          </a:prstGeom>
        </p:spPr>
        <p:txBody>
          <a:bodyPr vert="horz" lIns="91440" tIns="45720" rIns="91440" bIns="45720" rtlCol="0" anchor="ctr"/>
          <a:lstStyle>
            <a:defPPr>
              <a:defRPr lang="de-DE"/>
            </a:defPPr>
            <a:lvl1pPr marL="0" algn="ctr" defTabSz="457200" rtl="0" eaLnBrk="1" latinLnBrk="0" hangingPunct="1">
              <a:defRPr sz="800" b="1" kern="1200">
                <a:solidFill>
                  <a:schemeClr val="tx1">
                    <a:tint val="75000"/>
                  </a:schemeClr>
                </a:solidFill>
                <a:latin typeface="Avenir Book" charset="0"/>
                <a:ea typeface="Avenir Book" charset="0"/>
                <a:cs typeface="Avenir Book"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a:solidFill>
                  <a:srgbClr val="CC023B"/>
                </a:solidFill>
              </a:rPr>
              <a:t>INTRODUCTION TO CULTURE AND DIVERSITY</a:t>
            </a:r>
            <a:endParaRPr lang="es-ES_tradnl" dirty="0">
              <a:solidFill>
                <a:srgbClr val="CC023B"/>
              </a:solidFill>
            </a:endParaRPr>
          </a:p>
        </p:txBody>
      </p:sp>
    </p:spTree>
    <p:extLst>
      <p:ext uri="{BB962C8B-B14F-4D97-AF65-F5344CB8AC3E}">
        <p14:creationId xmlns:p14="http://schemas.microsoft.com/office/powerpoint/2010/main" val="1819261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latin typeface="Avenir Book"/>
              </a:rPr>
              <a:t>The </a:t>
            </a:r>
            <a:r>
              <a:rPr lang="de-DE" dirty="0" err="1">
                <a:latin typeface="Avenir Book"/>
              </a:rPr>
              <a:t>role</a:t>
            </a:r>
            <a:r>
              <a:rPr lang="de-DE" dirty="0">
                <a:latin typeface="Avenir Book"/>
              </a:rPr>
              <a:t> of </a:t>
            </a:r>
            <a:r>
              <a:rPr lang="de-DE" dirty="0" err="1">
                <a:latin typeface="Avenir Book"/>
              </a:rPr>
              <a:t>language</a:t>
            </a:r>
            <a:r>
              <a:rPr lang="de-DE" dirty="0">
                <a:latin typeface="Avenir Book"/>
              </a:rPr>
              <a:t> in </a:t>
            </a:r>
            <a:r>
              <a:rPr lang="de-DE" dirty="0" err="1">
                <a:latin typeface="Avenir Book"/>
              </a:rPr>
              <a:t>science</a:t>
            </a:r>
            <a:endParaRPr lang="de-DE" dirty="0">
              <a:latin typeface="Avenir Book"/>
            </a:endParaRPr>
          </a:p>
        </p:txBody>
      </p:sp>
      <p:sp>
        <p:nvSpPr>
          <p:cNvPr id="3" name="Inhaltsplatzhalter 2"/>
          <p:cNvSpPr>
            <a:spLocks noGrp="1"/>
          </p:cNvSpPr>
          <p:nvPr>
            <p:ph idx="1"/>
          </p:nvPr>
        </p:nvSpPr>
        <p:spPr>
          <a:xfrm>
            <a:off x="457200" y="1600200"/>
            <a:ext cx="8435280" cy="4876800"/>
          </a:xfrm>
        </p:spPr>
        <p:txBody>
          <a:bodyPr>
            <a:normAutofit/>
          </a:bodyPr>
          <a:lstStyle/>
          <a:p>
            <a:r>
              <a:rPr lang="en-US" sz="2000" dirty="0"/>
              <a:t>Language is central to </a:t>
            </a:r>
            <a:r>
              <a:rPr lang="en-US" sz="2000" b="1" dirty="0"/>
              <a:t>understanding the world around us</a:t>
            </a:r>
            <a:r>
              <a:rPr lang="en-US" sz="2000" dirty="0"/>
              <a:t>, making it in that way central to science, and as Keys (1999) states, ‘language does not merely describe or reflect preexisting conceptual structures; language actively creates those structures’ (p.115).  </a:t>
            </a:r>
          </a:p>
          <a:p>
            <a:endParaRPr lang="en-US" sz="2000" dirty="0"/>
          </a:p>
          <a:p>
            <a:r>
              <a:rPr lang="en-US" sz="2000" dirty="0"/>
              <a:t>Scientific knowledge is the product of thinking and is dependent on language.  </a:t>
            </a:r>
          </a:p>
          <a:p>
            <a:pPr marL="0" indent="0">
              <a:buNone/>
            </a:pPr>
            <a:endParaRPr lang="de-DE" dirty="0"/>
          </a:p>
          <a:p>
            <a:pPr marL="0" indent="0">
              <a:buNone/>
            </a:pPr>
            <a:r>
              <a:rPr lang="en-US" sz="1600" dirty="0"/>
              <a:t>Keys, C.W. (1999). Language as an indicator of meaning generation: An analysis of middle</a:t>
            </a:r>
          </a:p>
          <a:p>
            <a:pPr marL="0" indent="0">
              <a:buNone/>
            </a:pPr>
            <a:r>
              <a:rPr lang="en-US" sz="1600" dirty="0"/>
              <a:t>school students’ written discourse about scientific investigations. </a:t>
            </a:r>
            <a:r>
              <a:rPr lang="en-US" sz="1600" i="1" dirty="0"/>
              <a:t>Journal of Research in Science Teaching, 36</a:t>
            </a:r>
            <a:r>
              <a:rPr lang="en-US" sz="1600" dirty="0"/>
              <a:t>(9), 1044–1061.</a:t>
            </a:r>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9</a:t>
            </a:fld>
            <a:endParaRPr lang="es-ES_tradnl" dirty="0"/>
          </a:p>
        </p:txBody>
      </p:sp>
      <p:sp>
        <p:nvSpPr>
          <p:cNvPr id="6" name="Fußzeilenplatzhalter 5"/>
          <p:cNvSpPr>
            <a:spLocks noGrp="1"/>
          </p:cNvSpPr>
          <p:nvPr>
            <p:ph type="ftr" sz="quarter" idx="10"/>
          </p:nvPr>
        </p:nvSpPr>
        <p:spPr/>
        <p:txBody>
          <a:bodyPr/>
          <a:lstStyle/>
          <a:p>
            <a:r>
              <a:rPr lang="es-ES">
                <a:solidFill>
                  <a:srgbClr val="CC023B"/>
                </a:solidFill>
              </a:rPr>
              <a:t>RELEVANCE OF LANGUAGE IN SCIENCE EDUCATION</a:t>
            </a:r>
            <a:endParaRPr lang="es-ES_tradnl" dirty="0">
              <a:solidFill>
                <a:srgbClr val="CC023B"/>
              </a:solidFill>
            </a:endParaRPr>
          </a:p>
        </p:txBody>
      </p:sp>
    </p:spTree>
    <p:extLst>
      <p:ext uri="{BB962C8B-B14F-4D97-AF65-F5344CB8AC3E}">
        <p14:creationId xmlns:p14="http://schemas.microsoft.com/office/powerpoint/2010/main" val="2037213901"/>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2339</Words>
  <Application>Microsoft Office PowerPoint</Application>
  <PresentationFormat>Bildschirmpräsentation (4:3)</PresentationFormat>
  <Paragraphs>223</Paragraphs>
  <Slides>28</Slides>
  <Notes>2</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28</vt:i4>
      </vt:variant>
    </vt:vector>
  </HeadingPairs>
  <TitlesOfParts>
    <vt:vector size="36" baseType="lpstr">
      <vt:lpstr>Arial</vt:lpstr>
      <vt:lpstr>Avenir Book</vt:lpstr>
      <vt:lpstr>Avenir Roman</vt:lpstr>
      <vt:lpstr>Calibri</vt:lpstr>
      <vt:lpstr>Comic Sans MS</vt:lpstr>
      <vt:lpstr>Lucida Grande</vt:lpstr>
      <vt:lpstr>Wingdings</vt:lpstr>
      <vt:lpstr>Office-Design</vt:lpstr>
      <vt:lpstr>Relevance of language in science education</vt:lpstr>
      <vt:lpstr>Aims</vt:lpstr>
      <vt:lpstr>Structure of the module</vt:lpstr>
      <vt:lpstr>1. Introduction</vt:lpstr>
      <vt:lpstr>Activity 1.1: Why is the role of language in science important?</vt:lpstr>
      <vt:lpstr>Why is the role of language in science important?</vt:lpstr>
      <vt:lpstr>Why is the role of language in science important?</vt:lpstr>
      <vt:lpstr>2.  ROLE OF LANGUAGE</vt:lpstr>
      <vt:lpstr>The role of language in science</vt:lpstr>
      <vt:lpstr>The role of language in science</vt:lpstr>
      <vt:lpstr>Activity 2.1: The role of language in science</vt:lpstr>
      <vt:lpstr>3. Different forms of language in science</vt:lpstr>
      <vt:lpstr>Different forms of language in the classroom</vt:lpstr>
      <vt:lpstr>Activity 3.1 : Activities to support students</vt:lpstr>
      <vt:lpstr>4. Students’ difficulties with language in science</vt:lpstr>
      <vt:lpstr>Difficulties students face with language in science</vt:lpstr>
      <vt:lpstr>Difficulties students face with language in science</vt:lpstr>
      <vt:lpstr>Activity 4.1: Case study</vt:lpstr>
      <vt:lpstr>5. Instructional Strategies</vt:lpstr>
      <vt:lpstr>Instructional Strategies </vt:lpstr>
      <vt:lpstr>Instructional Strategies </vt:lpstr>
      <vt:lpstr>Framework to support learners in science</vt:lpstr>
      <vt:lpstr>Reading</vt:lpstr>
      <vt:lpstr>Example of using the framework</vt:lpstr>
      <vt:lpstr>Activity 5.1: Examples of using the framework</vt:lpstr>
      <vt:lpstr>6. Designing Teaching Activities</vt:lpstr>
      <vt:lpstr>Activity 6.1 Homework – Design a lesson plan</vt:lpstr>
      <vt:lpstr>PowerPoint-Präsentation</vt:lpstr>
    </vt:vector>
  </TitlesOfParts>
  <Manager>IncluSMe (antquesa)</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Relevance of Language in Science Education</dc:title>
  <dc:subject>Module 9 Presentation</dc:subject>
  <dc:creator>IncluSMe project (grant no. 2016-1-DE01-KA203-002910) 2016-2019, lead contributions by Evagorou, M. &amp; Mousoulides, N., University of Nicosia, Nicosia, Cyprus.</dc:creator>
  <cp:keywords/>
  <dc:description>Final Version</dc:description>
  <cp:lastModifiedBy>Natascha Bakx</cp:lastModifiedBy>
  <cp:revision>201</cp:revision>
  <dcterms:created xsi:type="dcterms:W3CDTF">2017-02-28T10:46:16Z</dcterms:created>
  <dcterms:modified xsi:type="dcterms:W3CDTF">2024-05-27T08:54:13Z</dcterms:modified>
  <cp:category/>
</cp:coreProperties>
</file>