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7"/>
  </p:notesMasterIdLst>
  <p:handoutMasterIdLst>
    <p:handoutMasterId r:id="rId38"/>
  </p:handoutMasterIdLst>
  <p:sldIdLst>
    <p:sldId id="355" r:id="rId2"/>
    <p:sldId id="357" r:id="rId3"/>
    <p:sldId id="356" r:id="rId4"/>
    <p:sldId id="319" r:id="rId5"/>
    <p:sldId id="277" r:id="rId6"/>
    <p:sldId id="326" r:id="rId7"/>
    <p:sldId id="320" r:id="rId8"/>
    <p:sldId id="258" r:id="rId9"/>
    <p:sldId id="364" r:id="rId10"/>
    <p:sldId id="358" r:id="rId11"/>
    <p:sldId id="360" r:id="rId12"/>
    <p:sldId id="362" r:id="rId13"/>
    <p:sldId id="369" r:id="rId14"/>
    <p:sldId id="363" r:id="rId15"/>
    <p:sldId id="367" r:id="rId16"/>
    <p:sldId id="365" r:id="rId17"/>
    <p:sldId id="368" r:id="rId18"/>
    <p:sldId id="407" r:id="rId19"/>
    <p:sldId id="408" r:id="rId20"/>
    <p:sldId id="409" r:id="rId21"/>
    <p:sldId id="410" r:id="rId22"/>
    <p:sldId id="411" r:id="rId23"/>
    <p:sldId id="412" r:id="rId24"/>
    <p:sldId id="417" r:id="rId25"/>
    <p:sldId id="418" r:id="rId26"/>
    <p:sldId id="419" r:id="rId27"/>
    <p:sldId id="420" r:id="rId28"/>
    <p:sldId id="421" r:id="rId29"/>
    <p:sldId id="422" r:id="rId30"/>
    <p:sldId id="423" r:id="rId31"/>
    <p:sldId id="329" r:id="rId32"/>
    <p:sldId id="307" r:id="rId33"/>
    <p:sldId id="426" r:id="rId34"/>
    <p:sldId id="393" r:id="rId35"/>
    <p:sldId id="361" r:id="rId36"/>
  </p:sldIdLst>
  <p:sldSz cx="9144000" cy="5143500" type="screen16x9"/>
  <p:notesSz cx="6797675" cy="9926638"/>
  <p:defaultText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05">
          <p15:clr>
            <a:srgbClr val="A4A3A4"/>
          </p15:clr>
        </p15:guide>
        <p15:guide id="2" pos="2886">
          <p15:clr>
            <a:srgbClr val="A4A3A4"/>
          </p15:clr>
        </p15:guide>
        <p15:guide id="3" orient="horz" pos="1658">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guide id="3" orient="horz" pos="3127">
          <p15:clr>
            <a:srgbClr val="A4A3A4"/>
          </p15:clr>
        </p15:guide>
        <p15:guide id="4"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C5F7E"/>
    <a:srgbClr val="E60000"/>
    <a:srgbClr val="00CC66"/>
    <a:srgbClr val="BE002D"/>
    <a:srgbClr val="CC023B"/>
    <a:srgbClr val="FF00FF"/>
    <a:srgbClr val="001470"/>
    <a:srgbClr val="A0B051"/>
    <a:srgbClr val="C1D260"/>
    <a:srgbClr val="3B4C6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ittlere Formatvorlage 2 - Akz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309" autoAdjust="0"/>
    <p:restoredTop sz="99822" autoAdjust="0"/>
  </p:normalViewPr>
  <p:slideViewPr>
    <p:cSldViewPr snapToGrid="0" snapToObjects="1" showGuides="1">
      <p:cViewPr varScale="1">
        <p:scale>
          <a:sx n="92" d="100"/>
          <a:sy n="92" d="100"/>
        </p:scale>
        <p:origin x="629" y="67"/>
      </p:cViewPr>
      <p:guideLst>
        <p:guide orient="horz" pos="2205"/>
        <p:guide pos="2886"/>
        <p:guide orient="horz" pos="1658"/>
      </p:guideLst>
    </p:cSldViewPr>
  </p:slideViewPr>
  <p:outlineViewPr>
    <p:cViewPr>
      <p:scale>
        <a:sx n="33" d="100"/>
        <a:sy n="33" d="100"/>
      </p:scale>
      <p:origin x="0" y="22620"/>
    </p:cViewPr>
  </p:outlin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52" d="100"/>
          <a:sy n="52" d="100"/>
        </p:scale>
        <p:origin x="-2716" y="-80"/>
      </p:cViewPr>
      <p:guideLst>
        <p:guide orient="horz" pos="2880"/>
        <p:guide pos="2160"/>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47A012E3-6E8D-B74B-A314-4616D5A79846}" type="datetimeFigureOut">
              <a:rPr lang="de-DE" smtClean="0"/>
              <a:t>12.07.2022</a:t>
            </a:fld>
            <a:endParaRPr lang="de-DE"/>
          </a:p>
        </p:txBody>
      </p:sp>
      <p:sp>
        <p:nvSpPr>
          <p:cNvPr id="4" name="Fußzeilenplatzhalt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E587FC96-1CB5-7641-9934-75B343D83954}" type="slidenum">
              <a:rPr lang="de-DE" smtClean="0"/>
              <a:t>‹#›</a:t>
            </a:fld>
            <a:endParaRPr lang="de-DE"/>
          </a:p>
        </p:txBody>
      </p:sp>
    </p:spTree>
    <p:extLst>
      <p:ext uri="{BB962C8B-B14F-4D97-AF65-F5344CB8AC3E}">
        <p14:creationId xmlns:p14="http://schemas.microsoft.com/office/powerpoint/2010/main" val="428039247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2CF85981-0A6E-DC4F-9DC9-F24078E0FA09}" type="datetimeFigureOut">
              <a:rPr lang="de-DE" smtClean="0"/>
              <a:t>12.07.2022</a:t>
            </a:fld>
            <a:endParaRPr lang="de-DE"/>
          </a:p>
        </p:txBody>
      </p:sp>
      <p:sp>
        <p:nvSpPr>
          <p:cNvPr id="4" name="Folienbildplatzhalt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053ABD4E-16D0-5348-910F-B34FEBD0AA0B}" type="slidenum">
              <a:rPr lang="de-DE" smtClean="0"/>
              <a:t>‹#›</a:t>
            </a:fld>
            <a:endParaRPr lang="de-DE"/>
          </a:p>
        </p:txBody>
      </p:sp>
    </p:spTree>
    <p:extLst>
      <p:ext uri="{BB962C8B-B14F-4D97-AF65-F5344CB8AC3E}">
        <p14:creationId xmlns:p14="http://schemas.microsoft.com/office/powerpoint/2010/main" val="395504708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0488" y="744538"/>
            <a:ext cx="6616700" cy="3722687"/>
          </a:xfrm>
        </p:spPr>
      </p:sp>
      <p:sp>
        <p:nvSpPr>
          <p:cNvPr id="3" name="Notizenplatzhalter 2"/>
          <p:cNvSpPr>
            <a:spLocks noGrp="1"/>
          </p:cNvSpPr>
          <p:nvPr>
            <p:ph type="body" idx="1"/>
          </p:nvPr>
        </p:nvSpPr>
        <p:spPr/>
        <p:txBody>
          <a:bodyPr/>
          <a:lstStyle/>
          <a:p>
            <a:r>
              <a:rPr lang="en-US" dirty="0"/>
              <a:t>Images</a:t>
            </a:r>
            <a:r>
              <a:rPr lang="en-US" baseline="0" dirty="0"/>
              <a:t> from kunplasticbag.com &amp; </a:t>
            </a:r>
            <a:r>
              <a:rPr lang="en-US" sz="1200" kern="1200" dirty="0">
                <a:solidFill>
                  <a:schemeClr val="tx1"/>
                </a:solidFill>
                <a:effectLst/>
                <a:latin typeface="+mn-lt"/>
                <a:ea typeface="+mn-ea"/>
                <a:cs typeface="+mn-cs"/>
              </a:rPr>
              <a:t>teacherspayteachers.com</a:t>
            </a:r>
            <a:endParaRPr lang="en-US" dirty="0"/>
          </a:p>
        </p:txBody>
      </p:sp>
      <p:sp>
        <p:nvSpPr>
          <p:cNvPr id="4" name="Foliennummernplatzhalter 3"/>
          <p:cNvSpPr>
            <a:spLocks noGrp="1"/>
          </p:cNvSpPr>
          <p:nvPr>
            <p:ph type="sldNum" sz="quarter" idx="10"/>
          </p:nvPr>
        </p:nvSpPr>
        <p:spPr/>
        <p:txBody>
          <a:bodyPr/>
          <a:lstStyle/>
          <a:p>
            <a:fld id="{053ABD4E-16D0-5348-910F-B34FEBD0AA0B}" type="slidenum">
              <a:rPr lang="de-DE" smtClean="0"/>
              <a:t>5</a:t>
            </a:fld>
            <a:endParaRPr lang="de-DE"/>
          </a:p>
        </p:txBody>
      </p:sp>
    </p:spTree>
    <p:extLst>
      <p:ext uri="{BB962C8B-B14F-4D97-AF65-F5344CB8AC3E}">
        <p14:creationId xmlns:p14="http://schemas.microsoft.com/office/powerpoint/2010/main" val="1524931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53ABD4E-16D0-5348-910F-B34FEBD0AA0B}" type="slidenum">
              <a:rPr lang="de-DE" smtClean="0"/>
              <a:t>6</a:t>
            </a:fld>
            <a:endParaRPr lang="de-DE"/>
          </a:p>
        </p:txBody>
      </p:sp>
    </p:spTree>
    <p:extLst>
      <p:ext uri="{BB962C8B-B14F-4D97-AF65-F5344CB8AC3E}">
        <p14:creationId xmlns:p14="http://schemas.microsoft.com/office/powerpoint/2010/main" val="42094451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UNEP = UN </a:t>
            </a:r>
            <a:r>
              <a:rPr lang="fr-FR" dirty="0" err="1"/>
              <a:t>Environment</a:t>
            </a:r>
            <a:r>
              <a:rPr lang="fr-FR" dirty="0"/>
              <a:t> Programme. </a:t>
            </a:r>
          </a:p>
          <a:p>
            <a:endParaRPr lang="en-GB" dirty="0"/>
          </a:p>
        </p:txBody>
      </p:sp>
      <p:sp>
        <p:nvSpPr>
          <p:cNvPr id="4" name="Slide Number Placeholder 3"/>
          <p:cNvSpPr>
            <a:spLocks noGrp="1"/>
          </p:cNvSpPr>
          <p:nvPr>
            <p:ph type="sldNum" sz="quarter" idx="10"/>
          </p:nvPr>
        </p:nvSpPr>
        <p:spPr/>
        <p:txBody>
          <a:bodyPr/>
          <a:lstStyle/>
          <a:p>
            <a:fld id="{053ABD4E-16D0-5348-910F-B34FEBD0AA0B}" type="slidenum">
              <a:rPr lang="de-DE" smtClean="0"/>
              <a:t>22</a:t>
            </a:fld>
            <a:endParaRPr lang="de-DE"/>
          </a:p>
        </p:txBody>
      </p:sp>
    </p:spTree>
    <p:extLst>
      <p:ext uri="{BB962C8B-B14F-4D97-AF65-F5344CB8AC3E}">
        <p14:creationId xmlns:p14="http://schemas.microsoft.com/office/powerpoint/2010/main" val="25121560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UNEP = UN </a:t>
            </a:r>
            <a:r>
              <a:rPr lang="fr-FR" dirty="0" err="1"/>
              <a:t>Environment</a:t>
            </a:r>
            <a:r>
              <a:rPr lang="fr-FR" dirty="0"/>
              <a:t> Programme. </a:t>
            </a:r>
          </a:p>
          <a:p>
            <a:endParaRPr lang="en-GB" dirty="0"/>
          </a:p>
        </p:txBody>
      </p:sp>
      <p:sp>
        <p:nvSpPr>
          <p:cNvPr id="4" name="Slide Number Placeholder 3"/>
          <p:cNvSpPr>
            <a:spLocks noGrp="1"/>
          </p:cNvSpPr>
          <p:nvPr>
            <p:ph type="sldNum" sz="quarter" idx="10"/>
          </p:nvPr>
        </p:nvSpPr>
        <p:spPr/>
        <p:txBody>
          <a:bodyPr/>
          <a:lstStyle/>
          <a:p>
            <a:fld id="{053ABD4E-16D0-5348-910F-B34FEBD0AA0B}" type="slidenum">
              <a:rPr lang="de-DE" smtClean="0"/>
              <a:t>23</a:t>
            </a:fld>
            <a:endParaRPr lang="de-DE"/>
          </a:p>
        </p:txBody>
      </p:sp>
    </p:spTree>
    <p:extLst>
      <p:ext uri="{BB962C8B-B14F-4D97-AF65-F5344CB8AC3E}">
        <p14:creationId xmlns:p14="http://schemas.microsoft.com/office/powerpoint/2010/main" val="25121560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053ABD4E-16D0-5348-910F-B34FEBD0AA0B}" type="slidenum">
              <a:rPr lang="de-DE" smtClean="0"/>
              <a:t>32</a:t>
            </a:fld>
            <a:endParaRPr lang="de-DE"/>
          </a:p>
        </p:txBody>
      </p:sp>
    </p:spTree>
    <p:extLst>
      <p:ext uri="{BB962C8B-B14F-4D97-AF65-F5344CB8AC3E}">
        <p14:creationId xmlns:p14="http://schemas.microsoft.com/office/powerpoint/2010/main" val="40881540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0488" y="744538"/>
            <a:ext cx="6616700" cy="3722687"/>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053ABD4E-16D0-5348-910F-B34FEBD0AA0B}" type="slidenum">
              <a:rPr lang="de-DE" smtClean="0"/>
              <a:t>33</a:t>
            </a:fld>
            <a:endParaRPr lang="de-DE"/>
          </a:p>
        </p:txBody>
      </p:sp>
    </p:spTree>
    <p:extLst>
      <p:ext uri="{BB962C8B-B14F-4D97-AF65-F5344CB8AC3E}">
        <p14:creationId xmlns:p14="http://schemas.microsoft.com/office/powerpoint/2010/main" val="40881540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Main Sections Title and Subtitles">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685800" y="1597819"/>
            <a:ext cx="7772400" cy="1102519"/>
          </a:xfrm>
        </p:spPr>
        <p:txBody>
          <a:bodyPr>
            <a:normAutofit/>
          </a:bodyPr>
          <a:lstStyle>
            <a:lvl1pPr algn="ctr">
              <a:defRPr sz="3200" b="1">
                <a:solidFill>
                  <a:srgbClr val="4C5F7E"/>
                </a:solidFill>
              </a:defRPr>
            </a:lvl1pPr>
          </a:lstStyle>
          <a:p>
            <a:r>
              <a:rPr lang="en-AU" noProof="0" dirty="0"/>
              <a:t>MASTERTITELFORMAT BEARBEITEN</a:t>
            </a:r>
          </a:p>
        </p:txBody>
      </p:sp>
      <p:sp>
        <p:nvSpPr>
          <p:cNvPr id="5" name="Rechteck 10"/>
          <p:cNvSpPr/>
          <p:nvPr userDrawn="1"/>
        </p:nvSpPr>
        <p:spPr>
          <a:xfrm flipV="1">
            <a:off x="736600" y="2756060"/>
            <a:ext cx="7687080" cy="34289"/>
          </a:xfrm>
          <a:prstGeom prst="rect">
            <a:avLst/>
          </a:prstGeom>
          <a:solidFill>
            <a:srgbClr val="002369"/>
          </a:solidFill>
          <a:ln>
            <a:noFill/>
          </a:ln>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de-DE">
              <a:effectLst/>
            </a:endParaRPr>
          </a:p>
        </p:txBody>
      </p:sp>
      <p:sp>
        <p:nvSpPr>
          <p:cNvPr id="3" name="Untertitel 2"/>
          <p:cNvSpPr>
            <a:spLocks noGrp="1"/>
          </p:cNvSpPr>
          <p:nvPr>
            <p:ph type="subTitle" idx="1"/>
          </p:nvPr>
        </p:nvSpPr>
        <p:spPr>
          <a:xfrm>
            <a:off x="1371600" y="2914650"/>
            <a:ext cx="6400800" cy="1314450"/>
          </a:xfrm>
        </p:spPr>
        <p:txBody>
          <a:bodyPr>
            <a:normAutofit/>
          </a:bodyPr>
          <a:lstStyle>
            <a:lvl1pPr marL="0" indent="0" algn="ctr">
              <a:buNone/>
              <a:defRPr sz="2400" b="1">
                <a:solidFill>
                  <a:srgbClr val="A0B05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noProof="0" dirty="0"/>
              <a:t>Master-</a:t>
            </a:r>
            <a:r>
              <a:rPr lang="en-AU" noProof="0" dirty="0" err="1"/>
              <a:t>Untertitelformat</a:t>
            </a:r>
            <a:r>
              <a:rPr lang="en-AU" noProof="0" dirty="0"/>
              <a:t> </a:t>
            </a:r>
            <a:r>
              <a:rPr lang="en-AU" noProof="0" dirty="0" err="1"/>
              <a:t>bearbeiten</a:t>
            </a:r>
            <a:endParaRPr lang="en-AU" noProof="0" dirty="0"/>
          </a:p>
        </p:txBody>
      </p:sp>
    </p:spTree>
    <p:extLst>
      <p:ext uri="{BB962C8B-B14F-4D97-AF65-F5344CB8AC3E}">
        <p14:creationId xmlns:p14="http://schemas.microsoft.com/office/powerpoint/2010/main" val="22867644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Main Sections Title and Subtitles">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701875" y="417201"/>
            <a:ext cx="7772400" cy="1102519"/>
          </a:xfrm>
        </p:spPr>
        <p:txBody>
          <a:bodyPr>
            <a:normAutofit/>
          </a:bodyPr>
          <a:lstStyle>
            <a:lvl1pPr algn="ctr">
              <a:defRPr sz="3200" b="1">
                <a:solidFill>
                  <a:srgbClr val="4C5F7E"/>
                </a:solidFill>
              </a:defRPr>
            </a:lvl1pPr>
          </a:lstStyle>
          <a:p>
            <a:r>
              <a:rPr lang="en-AU" noProof="0" dirty="0"/>
              <a:t>MASTERTITELFORMAT BEARBEITEN</a:t>
            </a:r>
          </a:p>
        </p:txBody>
      </p:sp>
      <p:sp>
        <p:nvSpPr>
          <p:cNvPr id="5" name="Rechteck 10"/>
          <p:cNvSpPr/>
          <p:nvPr userDrawn="1"/>
        </p:nvSpPr>
        <p:spPr>
          <a:xfrm flipV="1">
            <a:off x="725025" y="1688296"/>
            <a:ext cx="7687080" cy="34289"/>
          </a:xfrm>
          <a:prstGeom prst="rect">
            <a:avLst/>
          </a:prstGeom>
          <a:solidFill>
            <a:srgbClr val="002369"/>
          </a:solidFill>
          <a:ln>
            <a:noFill/>
          </a:ln>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de-DE">
              <a:effectLst/>
            </a:endParaRPr>
          </a:p>
        </p:txBody>
      </p:sp>
      <p:sp>
        <p:nvSpPr>
          <p:cNvPr id="3" name="Untertitel 2"/>
          <p:cNvSpPr>
            <a:spLocks noGrp="1"/>
          </p:cNvSpPr>
          <p:nvPr>
            <p:ph type="subTitle" idx="1"/>
          </p:nvPr>
        </p:nvSpPr>
        <p:spPr>
          <a:xfrm>
            <a:off x="1371600" y="1909822"/>
            <a:ext cx="6400800" cy="2319278"/>
          </a:xfrm>
        </p:spPr>
        <p:txBody>
          <a:bodyPr>
            <a:normAutofit/>
          </a:bodyPr>
          <a:lstStyle>
            <a:lvl1pPr marL="0" indent="0" algn="ctr">
              <a:buNone/>
              <a:defRPr sz="2400" b="1">
                <a:solidFill>
                  <a:srgbClr val="A0B05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noProof="0" dirty="0"/>
              <a:t>Master-</a:t>
            </a:r>
            <a:r>
              <a:rPr lang="en-AU" noProof="0" dirty="0" err="1"/>
              <a:t>Untertitelformat</a:t>
            </a:r>
            <a:r>
              <a:rPr lang="en-AU" noProof="0" dirty="0"/>
              <a:t> </a:t>
            </a:r>
            <a:r>
              <a:rPr lang="en-AU" noProof="0" dirty="0" err="1"/>
              <a:t>bearbeiten</a:t>
            </a:r>
            <a:endParaRPr lang="en-AU" noProof="0" dirty="0"/>
          </a:p>
        </p:txBody>
      </p:sp>
    </p:spTree>
    <p:extLst>
      <p:ext uri="{BB962C8B-B14F-4D97-AF65-F5344CB8AC3E}">
        <p14:creationId xmlns:p14="http://schemas.microsoft.com/office/powerpoint/2010/main" val="34383650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Sections &amp; Text with lists">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57200" y="600004"/>
            <a:ext cx="8229600" cy="485846"/>
          </a:xfrm>
        </p:spPr>
        <p:txBody>
          <a:bodyPr>
            <a:normAutofit/>
          </a:bodyPr>
          <a:lstStyle>
            <a:lvl1pPr>
              <a:defRPr sz="2800" b="1" baseline="0">
                <a:solidFill>
                  <a:srgbClr val="4C5F7E"/>
                </a:solidFill>
                <a:latin typeface="Avenir Book" charset="0"/>
                <a:ea typeface="Avenir Book" charset="0"/>
                <a:cs typeface="Avenir Book" charset="0"/>
              </a:defRPr>
            </a:lvl1pPr>
          </a:lstStyle>
          <a:p>
            <a:r>
              <a:rPr lang="en-US" noProof="0" dirty="0"/>
              <a:t>Title Main Sections</a:t>
            </a:r>
          </a:p>
        </p:txBody>
      </p:sp>
      <p:sp>
        <p:nvSpPr>
          <p:cNvPr id="3" name="Inhaltsplatzhalter 2"/>
          <p:cNvSpPr>
            <a:spLocks noGrp="1"/>
          </p:cNvSpPr>
          <p:nvPr>
            <p:ph idx="1" hasCustomPrompt="1"/>
          </p:nvPr>
        </p:nvSpPr>
        <p:spPr/>
        <p:txBody>
          <a:bodyPr/>
          <a:lstStyle>
            <a:lvl1pPr>
              <a:defRPr>
                <a:latin typeface="+mn-lt"/>
                <a:ea typeface="Avenir Book" charset="0"/>
                <a:cs typeface="Avenir Book" charset="0"/>
              </a:defRPr>
            </a:lvl1pPr>
            <a:lvl2pPr>
              <a:defRPr>
                <a:latin typeface="+mn-lt"/>
                <a:ea typeface="Avenir Book" charset="0"/>
                <a:cs typeface="Avenir Book" charset="0"/>
              </a:defRPr>
            </a:lvl2pPr>
            <a:lvl3pPr>
              <a:defRPr>
                <a:latin typeface="+mn-lt"/>
                <a:ea typeface="Avenir Book" charset="0"/>
                <a:cs typeface="Avenir Book" charset="0"/>
              </a:defRPr>
            </a:lvl3pPr>
            <a:lvl4pPr>
              <a:defRPr>
                <a:latin typeface="+mn-lt"/>
                <a:ea typeface="Avenir Book" charset="0"/>
                <a:cs typeface="Avenir Book" charset="0"/>
              </a:defRPr>
            </a:lvl4pPr>
            <a:lvl5pPr>
              <a:defRPr>
                <a:latin typeface="+mn-lt"/>
                <a:ea typeface="Avenir Book" charset="0"/>
                <a:cs typeface="Avenir Book" charset="0"/>
              </a:defRPr>
            </a:lvl5pPr>
          </a:lstStyle>
          <a:p>
            <a:pPr lvl="0"/>
            <a:r>
              <a:rPr lang="en-US" noProof="0" dirty="0" err="1"/>
              <a:t>Mastertextformat</a:t>
            </a:r>
            <a:r>
              <a:rPr lang="en-US" noProof="0" dirty="0"/>
              <a:t> </a:t>
            </a:r>
            <a:r>
              <a:rPr lang="en-US" noProof="0" dirty="0" err="1"/>
              <a:t>bearbeiten</a:t>
            </a:r>
            <a:r>
              <a:rPr lang="en-US" noProof="0" dirty="0"/>
              <a:t> with li</a:t>
            </a:r>
          </a:p>
          <a:p>
            <a:pPr lvl="1"/>
            <a:r>
              <a:rPr lang="en-US" noProof="0" dirty="0" err="1"/>
              <a:t>Zweite</a:t>
            </a:r>
            <a:r>
              <a:rPr lang="en-US" noProof="0" dirty="0"/>
              <a:t> </a:t>
            </a:r>
            <a:r>
              <a:rPr lang="en-US" noProof="0" dirty="0" err="1"/>
              <a:t>Ebene</a:t>
            </a:r>
            <a:endParaRPr lang="en-US" noProof="0" dirty="0"/>
          </a:p>
          <a:p>
            <a:pPr lvl="2"/>
            <a:r>
              <a:rPr lang="en-US" noProof="0" dirty="0" err="1"/>
              <a:t>Dritte</a:t>
            </a:r>
            <a:r>
              <a:rPr lang="en-US" noProof="0" dirty="0"/>
              <a:t> </a:t>
            </a:r>
            <a:r>
              <a:rPr lang="en-US" noProof="0" dirty="0" err="1"/>
              <a:t>Ebene</a:t>
            </a:r>
            <a:endParaRPr lang="en-US" noProof="0" dirty="0"/>
          </a:p>
          <a:p>
            <a:pPr lvl="3"/>
            <a:r>
              <a:rPr lang="en-US" noProof="0" dirty="0" err="1"/>
              <a:t>Vierte</a:t>
            </a:r>
            <a:r>
              <a:rPr lang="en-US" noProof="0" dirty="0"/>
              <a:t> </a:t>
            </a:r>
            <a:r>
              <a:rPr lang="en-US" noProof="0" dirty="0" err="1"/>
              <a:t>Ebene</a:t>
            </a:r>
            <a:endParaRPr lang="en-US" noProof="0" dirty="0"/>
          </a:p>
          <a:p>
            <a:pPr lvl="4"/>
            <a:r>
              <a:rPr lang="en-US" noProof="0" dirty="0" err="1"/>
              <a:t>Fünfte</a:t>
            </a:r>
            <a:r>
              <a:rPr lang="en-US" noProof="0" dirty="0"/>
              <a:t> </a:t>
            </a:r>
            <a:r>
              <a:rPr lang="en-US" noProof="0" dirty="0" err="1"/>
              <a:t>Ebene</a:t>
            </a:r>
            <a:endParaRPr lang="en-US" noProof="0" dirty="0"/>
          </a:p>
        </p:txBody>
      </p:sp>
      <p:sp>
        <p:nvSpPr>
          <p:cNvPr id="18" name="Marcador de pie de página 17"/>
          <p:cNvSpPr>
            <a:spLocks noGrp="1"/>
          </p:cNvSpPr>
          <p:nvPr>
            <p:ph type="ftr" sz="quarter" idx="10"/>
          </p:nvPr>
        </p:nvSpPr>
        <p:spPr>
          <a:xfrm>
            <a:off x="5772151" y="58851"/>
            <a:ext cx="2647951" cy="273844"/>
          </a:xfrm>
        </p:spPr>
        <p:txBody>
          <a:bodyPr/>
          <a:lstStyle/>
          <a:p>
            <a:r>
              <a:rPr lang="es-ES">
                <a:solidFill>
                  <a:srgbClr val="CC023B"/>
                </a:solidFill>
              </a:rPr>
              <a:t>INTRODUCTION TO CULTURE AND DIVERSITY</a:t>
            </a:r>
            <a:endParaRPr lang="es-ES_tradnl" dirty="0">
              <a:solidFill>
                <a:srgbClr val="CC023B"/>
              </a:solidFill>
            </a:endParaRPr>
          </a:p>
        </p:txBody>
      </p:sp>
      <p:sp>
        <p:nvSpPr>
          <p:cNvPr id="19" name="Marcador de número de diapositiva 18"/>
          <p:cNvSpPr>
            <a:spLocks noGrp="1"/>
          </p:cNvSpPr>
          <p:nvPr>
            <p:ph type="sldNum" sz="quarter" idx="11"/>
          </p:nvPr>
        </p:nvSpPr>
        <p:spPr/>
        <p:txBody>
          <a:bodyPr/>
          <a:lstStyle/>
          <a:p>
            <a:r>
              <a:rPr lang="es-ES_tradnl" sz="1200"/>
              <a:t>|  </a:t>
            </a:r>
            <a:fld id="{9DD0088F-7E4A-9C4B-9ED2-72FAF1293163}" type="slidenum">
              <a:rPr lang="es-ES_tradnl" smtClean="0"/>
              <a:pPr/>
              <a:t>‹#›</a:t>
            </a:fld>
            <a:endParaRPr lang="es-ES_tradnl" dirty="0"/>
          </a:p>
        </p:txBody>
      </p:sp>
    </p:spTree>
    <p:extLst>
      <p:ext uri="{BB962C8B-B14F-4D97-AF65-F5344CB8AC3E}">
        <p14:creationId xmlns:p14="http://schemas.microsoft.com/office/powerpoint/2010/main" val="7713834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Section and Text without lists">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57200" y="600004"/>
            <a:ext cx="8229600" cy="485846"/>
          </a:xfrm>
        </p:spPr>
        <p:txBody>
          <a:bodyPr>
            <a:normAutofit/>
          </a:bodyPr>
          <a:lstStyle>
            <a:lvl1pPr>
              <a:defRPr sz="2800" b="1" baseline="0">
                <a:solidFill>
                  <a:srgbClr val="4C5F7E"/>
                </a:solidFill>
                <a:latin typeface="Avenir Book" charset="0"/>
                <a:ea typeface="Avenir Book" charset="0"/>
                <a:cs typeface="Avenir Book" charset="0"/>
              </a:defRPr>
            </a:lvl1pPr>
          </a:lstStyle>
          <a:p>
            <a:r>
              <a:rPr lang="en-US" noProof="0" dirty="0"/>
              <a:t>Title Main Sections</a:t>
            </a:r>
          </a:p>
        </p:txBody>
      </p:sp>
      <p:sp>
        <p:nvSpPr>
          <p:cNvPr id="3" name="Inhaltsplatzhalter 2"/>
          <p:cNvSpPr>
            <a:spLocks noGrp="1"/>
          </p:cNvSpPr>
          <p:nvPr>
            <p:ph idx="1" hasCustomPrompt="1"/>
          </p:nvPr>
        </p:nvSpPr>
        <p:spPr/>
        <p:txBody>
          <a:bodyPr/>
          <a:lstStyle>
            <a:lvl1pPr marL="0" indent="0" algn="just">
              <a:buNone/>
              <a:defRPr>
                <a:latin typeface="Avenir Book" charset="0"/>
                <a:ea typeface="Avenir Book" charset="0"/>
                <a:cs typeface="Avenir Book" charset="0"/>
              </a:defRPr>
            </a:lvl1pPr>
            <a:lvl2pPr marL="457200" indent="0">
              <a:buNone/>
              <a:defRPr>
                <a:latin typeface="Avenir Book" charset="0"/>
                <a:ea typeface="Avenir Book" charset="0"/>
                <a:cs typeface="Avenir Book" charset="0"/>
              </a:defRPr>
            </a:lvl2pPr>
            <a:lvl3pPr marL="914400" indent="0">
              <a:buNone/>
              <a:defRPr>
                <a:latin typeface="Avenir Book" charset="0"/>
                <a:ea typeface="Avenir Book" charset="0"/>
                <a:cs typeface="Avenir Book" charset="0"/>
              </a:defRPr>
            </a:lvl3pPr>
            <a:lvl4pPr marL="1371600" indent="0">
              <a:buNone/>
              <a:defRPr>
                <a:latin typeface="Avenir Book" charset="0"/>
                <a:ea typeface="Avenir Book" charset="0"/>
                <a:cs typeface="Avenir Book" charset="0"/>
              </a:defRPr>
            </a:lvl4pPr>
            <a:lvl5pPr marL="1828800" indent="0">
              <a:buNone/>
              <a:defRPr>
                <a:latin typeface="Avenir Book" charset="0"/>
                <a:ea typeface="Avenir Book" charset="0"/>
                <a:cs typeface="Avenir Book" charset="0"/>
              </a:defRPr>
            </a:lvl5pPr>
          </a:lstStyle>
          <a:p>
            <a:pPr lvl="0"/>
            <a:r>
              <a:rPr lang="en-US" noProof="0" dirty="0" err="1"/>
              <a:t>Mastertextformat</a:t>
            </a:r>
            <a:r>
              <a:rPr lang="en-US" noProof="0" dirty="0"/>
              <a:t> </a:t>
            </a:r>
            <a:r>
              <a:rPr lang="en-US" noProof="0" dirty="0" err="1"/>
              <a:t>bearbeiten</a:t>
            </a:r>
            <a:endParaRPr lang="en-US" noProof="0" dirty="0"/>
          </a:p>
        </p:txBody>
      </p:sp>
      <p:sp>
        <p:nvSpPr>
          <p:cNvPr id="18" name="Marcador de pie de página 17"/>
          <p:cNvSpPr>
            <a:spLocks noGrp="1"/>
          </p:cNvSpPr>
          <p:nvPr>
            <p:ph type="ftr" sz="quarter" idx="10"/>
          </p:nvPr>
        </p:nvSpPr>
        <p:spPr/>
        <p:txBody>
          <a:bodyPr/>
          <a:lstStyle/>
          <a:p>
            <a:r>
              <a:rPr lang="es-ES">
                <a:solidFill>
                  <a:srgbClr val="CC023B"/>
                </a:solidFill>
              </a:rPr>
              <a:t>INTRODUCTION TO CULTURE AND DIVERSITY</a:t>
            </a:r>
            <a:endParaRPr lang="es-ES_tradnl" dirty="0">
              <a:solidFill>
                <a:srgbClr val="CC023B"/>
              </a:solidFill>
            </a:endParaRPr>
          </a:p>
        </p:txBody>
      </p:sp>
      <p:sp>
        <p:nvSpPr>
          <p:cNvPr id="19" name="Marcador de número de diapositiva 18"/>
          <p:cNvSpPr>
            <a:spLocks noGrp="1"/>
          </p:cNvSpPr>
          <p:nvPr>
            <p:ph type="sldNum" sz="quarter" idx="11"/>
          </p:nvPr>
        </p:nvSpPr>
        <p:spPr/>
        <p:txBody>
          <a:bodyPr/>
          <a:lstStyle/>
          <a:p>
            <a:r>
              <a:rPr lang="es-ES_tradnl" sz="1200"/>
              <a:t>|  </a:t>
            </a:r>
            <a:fld id="{9DD0088F-7E4A-9C4B-9ED2-72FAF1293163}" type="slidenum">
              <a:rPr lang="es-ES_tradnl" smtClean="0"/>
              <a:pPr/>
              <a:t>‹#›</a:t>
            </a:fld>
            <a:endParaRPr lang="es-ES_tradnl" dirty="0"/>
          </a:p>
        </p:txBody>
      </p:sp>
    </p:spTree>
    <p:extLst>
      <p:ext uri="{BB962C8B-B14F-4D97-AF65-F5344CB8AC3E}">
        <p14:creationId xmlns:p14="http://schemas.microsoft.com/office/powerpoint/2010/main" val="38774820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Activities/Examples &amp; Text with lists">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57200" y="600004"/>
            <a:ext cx="8229600" cy="485846"/>
          </a:xfrm>
        </p:spPr>
        <p:txBody>
          <a:bodyPr>
            <a:normAutofit/>
          </a:bodyPr>
          <a:lstStyle>
            <a:lvl1pPr algn="just">
              <a:defRPr sz="2800" b="1" baseline="0">
                <a:solidFill>
                  <a:srgbClr val="4C5F7E"/>
                </a:solidFill>
                <a:latin typeface="Avenir Book" charset="0"/>
                <a:ea typeface="Avenir Book" charset="0"/>
                <a:cs typeface="Avenir Book" charset="0"/>
              </a:defRPr>
            </a:lvl1pPr>
          </a:lstStyle>
          <a:p>
            <a:r>
              <a:rPr lang="en-US" noProof="0" dirty="0"/>
              <a:t>Activity/Example number: Title of  Activity/Example</a:t>
            </a:r>
          </a:p>
        </p:txBody>
      </p:sp>
      <p:sp>
        <p:nvSpPr>
          <p:cNvPr id="3" name="Inhaltsplatzhalter 2"/>
          <p:cNvSpPr>
            <a:spLocks noGrp="1"/>
          </p:cNvSpPr>
          <p:nvPr>
            <p:ph idx="1" hasCustomPrompt="1"/>
          </p:nvPr>
        </p:nvSpPr>
        <p:spPr>
          <a:xfrm>
            <a:off x="457200" y="1285879"/>
            <a:ext cx="8229600" cy="3268263"/>
          </a:xfrm>
        </p:spPr>
        <p:txBody>
          <a:bodyPr/>
          <a:lstStyle>
            <a:lvl1pPr>
              <a:defRPr>
                <a:latin typeface="Avenir Book" charset="0"/>
                <a:ea typeface="Avenir Book" charset="0"/>
                <a:cs typeface="Avenir Book" charset="0"/>
              </a:defRPr>
            </a:lvl1pPr>
            <a:lvl2pPr>
              <a:defRPr>
                <a:latin typeface="Avenir Book" charset="0"/>
                <a:ea typeface="Avenir Book" charset="0"/>
                <a:cs typeface="Avenir Book" charset="0"/>
              </a:defRPr>
            </a:lvl2pPr>
            <a:lvl3pPr>
              <a:defRPr>
                <a:latin typeface="Avenir Book" charset="0"/>
                <a:ea typeface="Avenir Book" charset="0"/>
                <a:cs typeface="Avenir Book" charset="0"/>
              </a:defRPr>
            </a:lvl3pPr>
            <a:lvl4pPr>
              <a:defRPr>
                <a:latin typeface="Avenir Book" charset="0"/>
                <a:ea typeface="Avenir Book" charset="0"/>
                <a:cs typeface="Avenir Book" charset="0"/>
              </a:defRPr>
            </a:lvl4pPr>
            <a:lvl5pPr>
              <a:defRPr>
                <a:latin typeface="Avenir Book" charset="0"/>
                <a:ea typeface="Avenir Book" charset="0"/>
                <a:cs typeface="Avenir Book" charset="0"/>
              </a:defRPr>
            </a:lvl5pPr>
          </a:lstStyle>
          <a:p>
            <a:pPr lvl="0"/>
            <a:r>
              <a:rPr lang="en-US" noProof="0" dirty="0" err="1"/>
              <a:t>Mastertextformat</a:t>
            </a:r>
            <a:r>
              <a:rPr lang="en-US" noProof="0" dirty="0"/>
              <a:t> </a:t>
            </a:r>
            <a:r>
              <a:rPr lang="en-US" noProof="0" dirty="0" err="1"/>
              <a:t>bearbeiten</a:t>
            </a:r>
            <a:r>
              <a:rPr lang="en-US" noProof="0" dirty="0"/>
              <a:t> with li</a:t>
            </a:r>
          </a:p>
          <a:p>
            <a:pPr lvl="1"/>
            <a:r>
              <a:rPr lang="en-US" noProof="0" dirty="0" err="1"/>
              <a:t>Zweite</a:t>
            </a:r>
            <a:r>
              <a:rPr lang="en-US" noProof="0" dirty="0"/>
              <a:t> </a:t>
            </a:r>
            <a:r>
              <a:rPr lang="en-US" noProof="0" dirty="0" err="1"/>
              <a:t>Ebene</a:t>
            </a:r>
            <a:endParaRPr lang="en-US" noProof="0" dirty="0"/>
          </a:p>
          <a:p>
            <a:pPr lvl="2"/>
            <a:r>
              <a:rPr lang="en-US" noProof="0" dirty="0" err="1"/>
              <a:t>Dritte</a:t>
            </a:r>
            <a:r>
              <a:rPr lang="en-US" noProof="0" dirty="0"/>
              <a:t> </a:t>
            </a:r>
            <a:r>
              <a:rPr lang="en-US" noProof="0" dirty="0" err="1"/>
              <a:t>Ebene</a:t>
            </a:r>
            <a:endParaRPr lang="en-US" noProof="0" dirty="0"/>
          </a:p>
          <a:p>
            <a:pPr lvl="3"/>
            <a:r>
              <a:rPr lang="en-US" noProof="0" dirty="0" err="1"/>
              <a:t>Vierte</a:t>
            </a:r>
            <a:r>
              <a:rPr lang="en-US" noProof="0" dirty="0"/>
              <a:t> </a:t>
            </a:r>
            <a:r>
              <a:rPr lang="en-US" noProof="0" dirty="0" err="1"/>
              <a:t>Ebene</a:t>
            </a:r>
            <a:endParaRPr lang="en-US" noProof="0" dirty="0"/>
          </a:p>
          <a:p>
            <a:pPr lvl="4"/>
            <a:r>
              <a:rPr lang="en-US" noProof="0" dirty="0" err="1"/>
              <a:t>Fünfte</a:t>
            </a:r>
            <a:r>
              <a:rPr lang="en-US" noProof="0" dirty="0"/>
              <a:t> </a:t>
            </a:r>
            <a:r>
              <a:rPr lang="en-US" noProof="0" dirty="0" err="1"/>
              <a:t>Ebene</a:t>
            </a:r>
            <a:endParaRPr lang="en-US" noProof="0" dirty="0"/>
          </a:p>
        </p:txBody>
      </p:sp>
      <p:sp>
        <p:nvSpPr>
          <p:cNvPr id="18" name="Marcador de pie de página 17"/>
          <p:cNvSpPr>
            <a:spLocks noGrp="1"/>
          </p:cNvSpPr>
          <p:nvPr>
            <p:ph type="ftr" sz="quarter" idx="10"/>
          </p:nvPr>
        </p:nvSpPr>
        <p:spPr/>
        <p:txBody>
          <a:bodyPr/>
          <a:lstStyle/>
          <a:p>
            <a:r>
              <a:rPr lang="es-ES">
                <a:solidFill>
                  <a:srgbClr val="CC023B"/>
                </a:solidFill>
              </a:rPr>
              <a:t>INTRODUCTION TO CULTURE AND DIVERSITY</a:t>
            </a:r>
            <a:endParaRPr lang="es-ES_tradnl" dirty="0">
              <a:solidFill>
                <a:srgbClr val="CC023B"/>
              </a:solidFill>
            </a:endParaRPr>
          </a:p>
        </p:txBody>
      </p:sp>
      <p:sp>
        <p:nvSpPr>
          <p:cNvPr id="19" name="Marcador de número de diapositiva 18"/>
          <p:cNvSpPr>
            <a:spLocks noGrp="1"/>
          </p:cNvSpPr>
          <p:nvPr>
            <p:ph type="sldNum" sz="quarter" idx="11"/>
          </p:nvPr>
        </p:nvSpPr>
        <p:spPr/>
        <p:txBody>
          <a:bodyPr/>
          <a:lstStyle/>
          <a:p>
            <a:r>
              <a:rPr lang="es-ES_tradnl" sz="1200"/>
              <a:t>|  </a:t>
            </a:r>
            <a:fld id="{9DD0088F-7E4A-9C4B-9ED2-72FAF1293163}" type="slidenum">
              <a:rPr lang="es-ES_tradnl" smtClean="0"/>
              <a:pPr/>
              <a:t>‹#›</a:t>
            </a:fld>
            <a:endParaRPr lang="es-ES_tradnl" dirty="0"/>
          </a:p>
        </p:txBody>
      </p:sp>
    </p:spTree>
    <p:extLst>
      <p:ext uri="{BB962C8B-B14F-4D97-AF65-F5344CB8AC3E}">
        <p14:creationId xmlns:p14="http://schemas.microsoft.com/office/powerpoint/2010/main" val="1028438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lvl1pPr>
              <a:defRPr sz="2800" b="1"/>
            </a:lvl1pPr>
          </a:lstStyle>
          <a:p>
            <a:r>
              <a:rPr lang="de-DE" dirty="0"/>
              <a:t>Mastertitelformat bearbeiten</a:t>
            </a:r>
          </a:p>
        </p:txBody>
      </p:sp>
      <p:sp>
        <p:nvSpPr>
          <p:cNvPr id="3" name="Inhaltsplatzhalt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Inhaltsplatzhalt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1" name="Marcador de pie de página 10"/>
          <p:cNvSpPr>
            <a:spLocks noGrp="1"/>
          </p:cNvSpPr>
          <p:nvPr>
            <p:ph type="ftr" sz="quarter" idx="10"/>
          </p:nvPr>
        </p:nvSpPr>
        <p:spPr/>
        <p:txBody>
          <a:bodyPr/>
          <a:lstStyle/>
          <a:p>
            <a:r>
              <a:rPr lang="es-ES">
                <a:solidFill>
                  <a:srgbClr val="CC023B"/>
                </a:solidFill>
              </a:rPr>
              <a:t>INTRODUCTION TO CULTURE AND DIVERSITY</a:t>
            </a:r>
            <a:endParaRPr lang="es-ES_tradnl" dirty="0">
              <a:solidFill>
                <a:srgbClr val="CC023B"/>
              </a:solidFill>
            </a:endParaRPr>
          </a:p>
        </p:txBody>
      </p:sp>
      <p:sp>
        <p:nvSpPr>
          <p:cNvPr id="12" name="Marcador de número de diapositiva 11"/>
          <p:cNvSpPr>
            <a:spLocks noGrp="1"/>
          </p:cNvSpPr>
          <p:nvPr>
            <p:ph type="sldNum" sz="quarter" idx="11"/>
          </p:nvPr>
        </p:nvSpPr>
        <p:spPr/>
        <p:txBody>
          <a:bodyPr/>
          <a:lstStyle/>
          <a:p>
            <a:r>
              <a:rPr lang="es-ES_tradnl" sz="1200"/>
              <a:t>|  </a:t>
            </a:r>
            <a:fld id="{9DD0088F-7E4A-9C4B-9ED2-72FAF1293163}" type="slidenum">
              <a:rPr lang="es-ES_tradnl" smtClean="0"/>
              <a:pPr/>
              <a:t>‹#›</a:t>
            </a:fld>
            <a:endParaRPr lang="es-ES_tradnl" dirty="0"/>
          </a:p>
        </p:txBody>
      </p:sp>
    </p:spTree>
    <p:extLst>
      <p:ext uri="{BB962C8B-B14F-4D97-AF65-F5344CB8AC3E}">
        <p14:creationId xmlns:p14="http://schemas.microsoft.com/office/powerpoint/2010/main" val="17801075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lvl1pPr>
              <a:defRPr sz="2800"/>
            </a:lvl1pPr>
          </a:lstStyle>
          <a:p>
            <a:r>
              <a:rPr lang="de-DE" dirty="0"/>
              <a:t>Mastertitelformat bearbeiten</a:t>
            </a:r>
          </a:p>
        </p:txBody>
      </p:sp>
      <p:sp>
        <p:nvSpPr>
          <p:cNvPr id="3" name="Textplatzhalter 2"/>
          <p:cNvSpPr>
            <a:spLocks noGrp="1"/>
          </p:cNvSpPr>
          <p:nvPr>
            <p:ph type="body" idx="1"/>
          </p:nvPr>
        </p:nvSpPr>
        <p:spPr>
          <a:xfrm>
            <a:off x="457200" y="1151335"/>
            <a:ext cx="4040188" cy="47982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Mastertextformat bearbeiten</a:t>
            </a:r>
          </a:p>
        </p:txBody>
      </p:sp>
      <p:sp>
        <p:nvSpPr>
          <p:cNvPr id="4" name="Inhaltsplatzhalter 3"/>
          <p:cNvSpPr>
            <a:spLocks noGrp="1"/>
          </p:cNvSpPr>
          <p:nvPr>
            <p:ph sz="half" idx="2"/>
          </p:nvPr>
        </p:nvSpPr>
        <p:spPr>
          <a:xfrm>
            <a:off x="457200" y="1631156"/>
            <a:ext cx="4040188" cy="289083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45026" y="1151335"/>
            <a:ext cx="4041775" cy="47982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Mastertextformat bearbeiten</a:t>
            </a:r>
          </a:p>
        </p:txBody>
      </p:sp>
      <p:sp>
        <p:nvSpPr>
          <p:cNvPr id="6" name="Inhaltsplatzhalter 5"/>
          <p:cNvSpPr>
            <a:spLocks noGrp="1"/>
          </p:cNvSpPr>
          <p:nvPr>
            <p:ph sz="quarter" idx="4"/>
          </p:nvPr>
        </p:nvSpPr>
        <p:spPr>
          <a:xfrm>
            <a:off x="4645026" y="1631156"/>
            <a:ext cx="4041775" cy="289083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2" name="Marcador de pie de página 11"/>
          <p:cNvSpPr>
            <a:spLocks noGrp="1"/>
          </p:cNvSpPr>
          <p:nvPr>
            <p:ph type="ftr" sz="quarter" idx="10"/>
          </p:nvPr>
        </p:nvSpPr>
        <p:spPr/>
        <p:txBody>
          <a:bodyPr/>
          <a:lstStyle/>
          <a:p>
            <a:r>
              <a:rPr lang="es-ES">
                <a:solidFill>
                  <a:srgbClr val="CC023B"/>
                </a:solidFill>
              </a:rPr>
              <a:t>INTRODUCTION TO CULTURE AND DIVERSITY</a:t>
            </a:r>
            <a:endParaRPr lang="es-ES_tradnl" dirty="0">
              <a:solidFill>
                <a:srgbClr val="CC023B"/>
              </a:solidFill>
            </a:endParaRPr>
          </a:p>
        </p:txBody>
      </p:sp>
      <p:sp>
        <p:nvSpPr>
          <p:cNvPr id="13" name="Marcador de número de diapositiva 12"/>
          <p:cNvSpPr>
            <a:spLocks noGrp="1"/>
          </p:cNvSpPr>
          <p:nvPr>
            <p:ph type="sldNum" sz="quarter" idx="11"/>
          </p:nvPr>
        </p:nvSpPr>
        <p:spPr/>
        <p:txBody>
          <a:bodyPr/>
          <a:lstStyle/>
          <a:p>
            <a:r>
              <a:rPr lang="es-ES_tradnl" sz="1200"/>
              <a:t>|  </a:t>
            </a:r>
            <a:fld id="{9DD0088F-7E4A-9C4B-9ED2-72FAF1293163}" type="slidenum">
              <a:rPr lang="es-ES_tradnl" smtClean="0"/>
              <a:pPr/>
              <a:t>‹#›</a:t>
            </a:fld>
            <a:endParaRPr lang="es-ES_tradnl" dirty="0"/>
          </a:p>
        </p:txBody>
      </p:sp>
    </p:spTree>
    <p:extLst>
      <p:ext uri="{BB962C8B-B14F-4D97-AF65-F5344CB8AC3E}">
        <p14:creationId xmlns:p14="http://schemas.microsoft.com/office/powerpoint/2010/main" val="23392280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457201" y="563578"/>
            <a:ext cx="3008313" cy="871538"/>
          </a:xfrm>
        </p:spPr>
        <p:txBody>
          <a:bodyPr anchor="b">
            <a:normAutofit/>
          </a:bodyPr>
          <a:lstStyle>
            <a:lvl1pPr algn="l">
              <a:defRPr sz="1600" b="1"/>
            </a:lvl1pPr>
          </a:lstStyle>
          <a:p>
            <a:r>
              <a:rPr lang="de-DE" dirty="0"/>
              <a:t>Mastertitelformat bearbeiten</a:t>
            </a:r>
          </a:p>
        </p:txBody>
      </p:sp>
      <p:sp>
        <p:nvSpPr>
          <p:cNvPr id="3" name="Inhaltsplatzhalter 2"/>
          <p:cNvSpPr>
            <a:spLocks noGrp="1"/>
          </p:cNvSpPr>
          <p:nvPr>
            <p:ph idx="1"/>
          </p:nvPr>
        </p:nvSpPr>
        <p:spPr>
          <a:xfrm>
            <a:off x="3575050" y="563579"/>
            <a:ext cx="5111750" cy="4031044"/>
          </a:xfrm>
        </p:spPr>
        <p:txBody>
          <a:bodyPr/>
          <a:lstStyle>
            <a:lvl1pPr>
              <a:defRPr sz="28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Textplatzhalter 3"/>
          <p:cNvSpPr>
            <a:spLocks noGrp="1"/>
          </p:cNvSpPr>
          <p:nvPr>
            <p:ph type="body" sz="half" idx="2"/>
          </p:nvPr>
        </p:nvSpPr>
        <p:spPr>
          <a:xfrm>
            <a:off x="457201" y="1514192"/>
            <a:ext cx="3008313" cy="308043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dirty="0"/>
              <a:t>Mastertextformat bearbeiten</a:t>
            </a:r>
          </a:p>
        </p:txBody>
      </p:sp>
      <p:sp>
        <p:nvSpPr>
          <p:cNvPr id="10" name="Marcador de pie de página 9"/>
          <p:cNvSpPr>
            <a:spLocks noGrp="1"/>
          </p:cNvSpPr>
          <p:nvPr>
            <p:ph type="ftr" sz="quarter" idx="10"/>
          </p:nvPr>
        </p:nvSpPr>
        <p:spPr/>
        <p:txBody>
          <a:bodyPr/>
          <a:lstStyle/>
          <a:p>
            <a:r>
              <a:rPr lang="es-ES">
                <a:solidFill>
                  <a:srgbClr val="CC023B"/>
                </a:solidFill>
              </a:rPr>
              <a:t>INTRODUCTION TO CULTURE AND DIVERSITY</a:t>
            </a:r>
            <a:endParaRPr lang="es-ES_tradnl" dirty="0">
              <a:solidFill>
                <a:srgbClr val="CC023B"/>
              </a:solidFill>
            </a:endParaRPr>
          </a:p>
        </p:txBody>
      </p:sp>
      <p:sp>
        <p:nvSpPr>
          <p:cNvPr id="11" name="Marcador de número de diapositiva 10"/>
          <p:cNvSpPr>
            <a:spLocks noGrp="1"/>
          </p:cNvSpPr>
          <p:nvPr>
            <p:ph type="sldNum" sz="quarter" idx="11"/>
          </p:nvPr>
        </p:nvSpPr>
        <p:spPr/>
        <p:txBody>
          <a:bodyPr/>
          <a:lstStyle/>
          <a:p>
            <a:r>
              <a:rPr lang="es-ES_tradnl" sz="1200"/>
              <a:t>|  </a:t>
            </a:r>
            <a:fld id="{9DD0088F-7E4A-9C4B-9ED2-72FAF1293163}" type="slidenum">
              <a:rPr lang="es-ES_tradnl" smtClean="0"/>
              <a:pPr/>
              <a:t>‹#›</a:t>
            </a:fld>
            <a:endParaRPr lang="es-ES_tradnl" dirty="0"/>
          </a:p>
        </p:txBody>
      </p:sp>
    </p:spTree>
    <p:extLst>
      <p:ext uri="{BB962C8B-B14F-4D97-AF65-F5344CB8AC3E}">
        <p14:creationId xmlns:p14="http://schemas.microsoft.com/office/powerpoint/2010/main" val="27948123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1792288" y="3600450"/>
            <a:ext cx="5486400" cy="425054"/>
          </a:xfrm>
        </p:spPr>
        <p:txBody>
          <a:bodyPr anchor="b"/>
          <a:lstStyle>
            <a:lvl1pPr algn="l">
              <a:defRPr sz="2000" b="1"/>
            </a:lvl1pPr>
          </a:lstStyle>
          <a:p>
            <a:r>
              <a:rPr lang="de-DE" dirty="0"/>
              <a:t>Mastertitelformat bearbeiten</a:t>
            </a:r>
          </a:p>
        </p:txBody>
      </p:sp>
      <p:sp>
        <p:nvSpPr>
          <p:cNvPr id="3" name="Bildplatzhalt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4025504"/>
            <a:ext cx="5486400" cy="33932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10" name="Marcador de pie de página 9"/>
          <p:cNvSpPr>
            <a:spLocks noGrp="1"/>
          </p:cNvSpPr>
          <p:nvPr>
            <p:ph type="ftr" sz="quarter" idx="10"/>
          </p:nvPr>
        </p:nvSpPr>
        <p:spPr/>
        <p:txBody>
          <a:bodyPr/>
          <a:lstStyle/>
          <a:p>
            <a:r>
              <a:rPr lang="es-ES">
                <a:solidFill>
                  <a:srgbClr val="CC023B"/>
                </a:solidFill>
              </a:rPr>
              <a:t>INTRODUCTION TO CULTURE AND DIVERSITY</a:t>
            </a:r>
            <a:endParaRPr lang="es-ES_tradnl" dirty="0">
              <a:solidFill>
                <a:srgbClr val="CC023B"/>
              </a:solidFill>
            </a:endParaRPr>
          </a:p>
        </p:txBody>
      </p:sp>
      <p:sp>
        <p:nvSpPr>
          <p:cNvPr id="11" name="Marcador de número de diapositiva 10"/>
          <p:cNvSpPr>
            <a:spLocks noGrp="1"/>
          </p:cNvSpPr>
          <p:nvPr>
            <p:ph type="sldNum" sz="quarter" idx="11"/>
          </p:nvPr>
        </p:nvSpPr>
        <p:spPr/>
        <p:txBody>
          <a:bodyPr/>
          <a:lstStyle/>
          <a:p>
            <a:r>
              <a:rPr lang="es-ES_tradnl" sz="1200"/>
              <a:t>|  </a:t>
            </a:r>
            <a:fld id="{9DD0088F-7E4A-9C4B-9ED2-72FAF1293163}" type="slidenum">
              <a:rPr lang="es-ES_tradnl" smtClean="0"/>
              <a:pPr/>
              <a:t>‹#›</a:t>
            </a:fld>
            <a:endParaRPr lang="es-ES_tradnl" dirty="0"/>
          </a:p>
        </p:txBody>
      </p:sp>
    </p:spTree>
    <p:extLst>
      <p:ext uri="{BB962C8B-B14F-4D97-AF65-F5344CB8AC3E}">
        <p14:creationId xmlns:p14="http://schemas.microsoft.com/office/powerpoint/2010/main" val="28435516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Bild 6" descr="ICSE_fond.jpg"/>
          <p:cNvPicPr>
            <a:picLocks noChangeAspect="1"/>
          </p:cNvPicPr>
          <p:nvPr userDrawn="1"/>
        </p:nvPicPr>
        <p:blipFill rotWithShape="1">
          <a:blip r:embed="rId11">
            <a:alphaModFix amt="39000"/>
            <a:extLst>
              <a:ext uri="{28A0092B-C50C-407E-A947-70E740481C1C}">
                <a14:useLocalDpi xmlns:a14="http://schemas.microsoft.com/office/drawing/2010/main" val="0"/>
              </a:ext>
            </a:extLst>
          </a:blip>
          <a:srcRect l="9878" b="10531"/>
          <a:stretch/>
        </p:blipFill>
        <p:spPr>
          <a:xfrm>
            <a:off x="-1" y="1063228"/>
            <a:ext cx="5140767" cy="4080272"/>
          </a:xfrm>
          <a:prstGeom prst="rect">
            <a:avLst/>
          </a:prstGeom>
        </p:spPr>
      </p:pic>
      <p:sp>
        <p:nvSpPr>
          <p:cNvPr id="2" name="Titelplatzhalter 1"/>
          <p:cNvSpPr>
            <a:spLocks noGrp="1"/>
          </p:cNvSpPr>
          <p:nvPr>
            <p:ph type="title"/>
          </p:nvPr>
        </p:nvSpPr>
        <p:spPr>
          <a:xfrm>
            <a:off x="457200" y="342900"/>
            <a:ext cx="8229600" cy="857250"/>
          </a:xfrm>
          <a:prstGeom prst="rect">
            <a:avLst/>
          </a:prstGeom>
        </p:spPr>
        <p:txBody>
          <a:bodyPr vert="horz" lIns="91440" tIns="45720" rIns="91440" bIns="45720" rtlCol="0" anchor="ctr">
            <a:normAutofit/>
          </a:bodyPr>
          <a:lstStyle/>
          <a:p>
            <a:r>
              <a:rPr lang="en-US" noProof="0" dirty="0" err="1"/>
              <a:t>Mastertitelformat</a:t>
            </a:r>
            <a:r>
              <a:rPr lang="en-US" noProof="0" dirty="0"/>
              <a:t> </a:t>
            </a:r>
            <a:r>
              <a:rPr lang="en-US" noProof="0" dirty="0" err="1"/>
              <a:t>bearbeiten</a:t>
            </a:r>
            <a:endParaRPr lang="en-US" noProof="0" dirty="0"/>
          </a:p>
        </p:txBody>
      </p:sp>
      <p:sp>
        <p:nvSpPr>
          <p:cNvPr id="3" name="Textplatzhalt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noProof="0" dirty="0" err="1"/>
              <a:t>Mastertextformat</a:t>
            </a:r>
            <a:r>
              <a:rPr lang="en-US" noProof="0" dirty="0"/>
              <a:t> </a:t>
            </a:r>
            <a:r>
              <a:rPr lang="en-US" noProof="0" dirty="0" err="1"/>
              <a:t>bearbeiten</a:t>
            </a:r>
            <a:endParaRPr lang="en-US" noProof="0" dirty="0"/>
          </a:p>
          <a:p>
            <a:pPr lvl="1"/>
            <a:r>
              <a:rPr lang="en-US" noProof="0" dirty="0" err="1"/>
              <a:t>Zweite</a:t>
            </a:r>
            <a:r>
              <a:rPr lang="en-US" noProof="0" dirty="0"/>
              <a:t> </a:t>
            </a:r>
            <a:r>
              <a:rPr lang="en-US" noProof="0" dirty="0" err="1"/>
              <a:t>Ebene</a:t>
            </a:r>
            <a:endParaRPr lang="en-US" noProof="0" dirty="0"/>
          </a:p>
          <a:p>
            <a:pPr lvl="2"/>
            <a:r>
              <a:rPr lang="en-US" noProof="0" dirty="0" err="1"/>
              <a:t>Dritte</a:t>
            </a:r>
            <a:r>
              <a:rPr lang="en-US" noProof="0" dirty="0"/>
              <a:t> </a:t>
            </a:r>
            <a:r>
              <a:rPr lang="en-US" noProof="0" dirty="0" err="1"/>
              <a:t>Ebene</a:t>
            </a:r>
            <a:endParaRPr lang="en-US" noProof="0" dirty="0"/>
          </a:p>
          <a:p>
            <a:pPr lvl="3"/>
            <a:r>
              <a:rPr lang="en-US" noProof="0" dirty="0" err="1"/>
              <a:t>Vierte</a:t>
            </a:r>
            <a:r>
              <a:rPr lang="en-US" noProof="0" dirty="0"/>
              <a:t> </a:t>
            </a:r>
            <a:r>
              <a:rPr lang="en-US" noProof="0" dirty="0" err="1"/>
              <a:t>Ebene</a:t>
            </a:r>
            <a:endParaRPr lang="en-US" noProof="0" dirty="0"/>
          </a:p>
          <a:p>
            <a:pPr lvl="4"/>
            <a:r>
              <a:rPr lang="en-US" noProof="0" dirty="0" err="1"/>
              <a:t>Fünfte</a:t>
            </a:r>
            <a:r>
              <a:rPr lang="en-US" noProof="0" dirty="0"/>
              <a:t> </a:t>
            </a:r>
            <a:r>
              <a:rPr lang="en-US" noProof="0" dirty="0" err="1"/>
              <a:t>Ebene</a:t>
            </a:r>
            <a:endParaRPr lang="en-US" noProof="0" dirty="0"/>
          </a:p>
        </p:txBody>
      </p:sp>
      <p:pic>
        <p:nvPicPr>
          <p:cNvPr id="8" name="Bild 7"/>
          <p:cNvPicPr>
            <a:picLocks noChangeAspect="1"/>
          </p:cNvPicPr>
          <p:nvPr userDrawn="1"/>
        </p:nvPicPr>
        <p:blipFill>
          <a:blip r:embed="rId12"/>
          <a:stretch>
            <a:fillRect/>
          </a:stretch>
        </p:blipFill>
        <p:spPr>
          <a:xfrm>
            <a:off x="7518404" y="4565905"/>
            <a:ext cx="1095375" cy="475202"/>
          </a:xfrm>
          <a:prstGeom prst="rect">
            <a:avLst/>
          </a:prstGeom>
        </p:spPr>
      </p:pic>
      <p:sp>
        <p:nvSpPr>
          <p:cNvPr id="9" name="Rechteck 8"/>
          <p:cNvSpPr/>
          <p:nvPr userDrawn="1"/>
        </p:nvSpPr>
        <p:spPr>
          <a:xfrm>
            <a:off x="454466" y="5006818"/>
            <a:ext cx="5040000" cy="34289"/>
          </a:xfrm>
          <a:prstGeom prst="rect">
            <a:avLst/>
          </a:prstGeom>
          <a:solidFill>
            <a:srgbClr val="B4CB4D"/>
          </a:solidFill>
          <a:ln>
            <a:noFill/>
          </a:ln>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de-DE">
              <a:effectLst/>
            </a:endParaRPr>
          </a:p>
        </p:txBody>
      </p:sp>
      <p:sp>
        <p:nvSpPr>
          <p:cNvPr id="11" name="Rechteck 10"/>
          <p:cNvSpPr/>
          <p:nvPr userDrawn="1"/>
        </p:nvSpPr>
        <p:spPr>
          <a:xfrm>
            <a:off x="5526000" y="5006818"/>
            <a:ext cx="1908000" cy="34289"/>
          </a:xfrm>
          <a:prstGeom prst="rect">
            <a:avLst/>
          </a:prstGeom>
          <a:solidFill>
            <a:srgbClr val="002369"/>
          </a:solidFill>
          <a:ln>
            <a:noFill/>
          </a:ln>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de-DE">
              <a:effectLst/>
            </a:endParaRPr>
          </a:p>
        </p:txBody>
      </p:sp>
      <p:sp>
        <p:nvSpPr>
          <p:cNvPr id="23" name="Marcador de número de diapositiva 22"/>
          <p:cNvSpPr>
            <a:spLocks noGrp="1"/>
          </p:cNvSpPr>
          <p:nvPr>
            <p:ph type="sldNum" sz="quarter" idx="4"/>
          </p:nvPr>
        </p:nvSpPr>
        <p:spPr>
          <a:xfrm>
            <a:off x="8104785" y="41488"/>
            <a:ext cx="588616" cy="273844"/>
          </a:xfrm>
          <a:prstGeom prst="rect">
            <a:avLst/>
          </a:prstGeom>
        </p:spPr>
        <p:txBody>
          <a:bodyPr vert="horz" lIns="91440" tIns="45720" rIns="91440" bIns="45720" rtlCol="0" anchor="ctr"/>
          <a:lstStyle>
            <a:lvl1pPr algn="r">
              <a:defRPr sz="800" b="1">
                <a:solidFill>
                  <a:srgbClr val="4C5F7E"/>
                </a:solidFill>
                <a:latin typeface="Avenir Book" charset="0"/>
                <a:ea typeface="Avenir Book" charset="0"/>
                <a:cs typeface="Avenir Book" charset="0"/>
              </a:defRPr>
            </a:lvl1pPr>
          </a:lstStyle>
          <a:p>
            <a:r>
              <a:rPr lang="es-ES_tradnl" sz="1200" dirty="0"/>
              <a:t>|  </a:t>
            </a:r>
            <a:fld id="{9DD0088F-7E4A-9C4B-9ED2-72FAF1293163}" type="slidenum">
              <a:rPr lang="es-ES_tradnl" smtClean="0"/>
              <a:pPr/>
              <a:t>‹#›</a:t>
            </a:fld>
            <a:endParaRPr lang="es-ES_tradnl" dirty="0"/>
          </a:p>
        </p:txBody>
      </p:sp>
      <p:sp>
        <p:nvSpPr>
          <p:cNvPr id="24" name="Marcador de pie de página 23"/>
          <p:cNvSpPr>
            <a:spLocks noGrp="1"/>
          </p:cNvSpPr>
          <p:nvPr>
            <p:ph type="ftr" sz="quarter" idx="3"/>
          </p:nvPr>
        </p:nvSpPr>
        <p:spPr>
          <a:xfrm>
            <a:off x="5772151" y="41489"/>
            <a:ext cx="2647951" cy="273844"/>
          </a:xfrm>
          <a:prstGeom prst="rect">
            <a:avLst/>
          </a:prstGeom>
        </p:spPr>
        <p:txBody>
          <a:bodyPr vert="horz" lIns="91440" tIns="45720" rIns="91440" bIns="45720" rtlCol="0" anchor="ctr"/>
          <a:lstStyle>
            <a:lvl1pPr algn="ctr">
              <a:defRPr sz="800" b="1">
                <a:solidFill>
                  <a:schemeClr val="tx1">
                    <a:tint val="75000"/>
                  </a:schemeClr>
                </a:solidFill>
                <a:latin typeface="Avenir Book" charset="0"/>
                <a:ea typeface="Avenir Book" charset="0"/>
                <a:cs typeface="Avenir Book" charset="0"/>
              </a:defRPr>
            </a:lvl1pPr>
          </a:lstStyle>
          <a:p>
            <a:r>
              <a:rPr lang="en-US" dirty="0">
                <a:solidFill>
                  <a:srgbClr val="CC023B"/>
                </a:solidFill>
              </a:rPr>
              <a:t>Title</a:t>
            </a:r>
          </a:p>
        </p:txBody>
      </p:sp>
      <p:pic>
        <p:nvPicPr>
          <p:cNvPr id="29" name="Bild 11"/>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5564100" y="4780776"/>
            <a:ext cx="1807900" cy="145427"/>
          </a:xfrm>
          <a:prstGeom prst="rect">
            <a:avLst/>
          </a:prstGeom>
        </p:spPr>
      </p:pic>
      <p:pic>
        <p:nvPicPr>
          <p:cNvPr id="1026" name="Picture 2" descr="Y:\Gruppen\ICSE\____ICSE\_Corporate Design_(Werbe)Materialien_Vorlagen\Corporate Design_VORLAGEN_Infos\Logos_ICSE und Projekte\ENSITE\ICSE-ENSITE_Logo_noSub.png"/>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454467" y="4651219"/>
            <a:ext cx="1008573" cy="4335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1651542"/>
      </p:ext>
    </p:extLst>
  </p:cSld>
  <p:clrMap bg1="lt1" tx1="dk1" bg2="lt2" tx2="dk2" accent1="accent1" accent2="accent2" accent3="accent3" accent4="accent4" accent5="accent5" accent6="accent6" hlink="hlink" folHlink="folHlink"/>
  <p:sldLayoutIdLst>
    <p:sldLayoutId id="2147483649" r:id="rId1"/>
    <p:sldLayoutId id="2147483662" r:id="rId2"/>
    <p:sldLayoutId id="2147483658" r:id="rId3"/>
    <p:sldLayoutId id="2147483650" r:id="rId4"/>
    <p:sldLayoutId id="2147483661" r:id="rId5"/>
    <p:sldLayoutId id="2147483652" r:id="rId6"/>
    <p:sldLayoutId id="2147483653" r:id="rId7"/>
    <p:sldLayoutId id="2147483656" r:id="rId8"/>
    <p:sldLayoutId id="2147483657" r:id="rId9"/>
  </p:sldLayoutIdLst>
  <p:hf hdr="0"/>
  <p:txStyles>
    <p:titleStyle>
      <a:lvl1pPr algn="l" defTabSz="457200" rtl="0" eaLnBrk="1" latinLnBrk="0" hangingPunct="1">
        <a:spcBef>
          <a:spcPct val="0"/>
        </a:spcBef>
        <a:buNone/>
        <a:defRPr sz="3200" b="1" kern="1200">
          <a:solidFill>
            <a:srgbClr val="4C5F7E"/>
          </a:solidFill>
          <a:latin typeface="Avenir Book" charset="0"/>
          <a:ea typeface="Avenir Book" charset="0"/>
          <a:cs typeface="Avenir Book" charset="0"/>
        </a:defRPr>
      </a:lvl1pPr>
    </p:titleStyle>
    <p:bodyStyle>
      <a:lvl1pPr marL="342900" indent="-342900" algn="l" defTabSz="457200" rtl="0" eaLnBrk="1" latinLnBrk="0" hangingPunct="1">
        <a:spcBef>
          <a:spcPct val="20000"/>
        </a:spcBef>
        <a:buClr>
          <a:srgbClr val="BE002D"/>
        </a:buClr>
        <a:buFont typeface="Arial"/>
        <a:buChar char="•"/>
        <a:defRPr sz="2800" kern="1200">
          <a:solidFill>
            <a:schemeClr val="tx1"/>
          </a:solidFill>
          <a:latin typeface="+mn-lt"/>
          <a:ea typeface="Avenir Book" charset="0"/>
          <a:cs typeface="Avenir Book" charset="0"/>
        </a:defRPr>
      </a:lvl1pPr>
      <a:lvl2pPr marL="742950" indent="-285750" algn="l" defTabSz="457200" rtl="0" eaLnBrk="1" latinLnBrk="0" hangingPunct="1">
        <a:spcBef>
          <a:spcPct val="20000"/>
        </a:spcBef>
        <a:buClr>
          <a:srgbClr val="B4CB4D"/>
        </a:buClr>
        <a:buFont typeface="Arial"/>
        <a:buChar char="•"/>
        <a:defRPr sz="2400" kern="1200">
          <a:solidFill>
            <a:schemeClr val="tx1"/>
          </a:solidFill>
          <a:latin typeface="+mn-lt"/>
          <a:ea typeface="Avenir Book" charset="0"/>
          <a:cs typeface="Avenir Book" charset="0"/>
        </a:defRPr>
      </a:lvl2pPr>
      <a:lvl3pPr marL="1143000" indent="-228600" algn="l" defTabSz="457200" rtl="0" eaLnBrk="1" latinLnBrk="0" hangingPunct="1">
        <a:spcBef>
          <a:spcPct val="20000"/>
        </a:spcBef>
        <a:buClr>
          <a:srgbClr val="001470"/>
        </a:buClr>
        <a:buFont typeface="Arial"/>
        <a:buChar char="•"/>
        <a:defRPr sz="2000" kern="1200">
          <a:solidFill>
            <a:schemeClr val="tx1"/>
          </a:solidFill>
          <a:latin typeface="+mn-lt"/>
          <a:ea typeface="Avenir Book" charset="0"/>
          <a:cs typeface="Avenir Book" charset="0"/>
        </a:defRPr>
      </a:lvl3pPr>
      <a:lvl4pPr marL="1600200" indent="-228600" algn="l" defTabSz="457200" rtl="0" eaLnBrk="1" latinLnBrk="0" hangingPunct="1">
        <a:spcBef>
          <a:spcPct val="20000"/>
        </a:spcBef>
        <a:buSzPct val="75000"/>
        <a:buFont typeface="Wingdings" charset="2"/>
        <a:buChar char="§"/>
        <a:defRPr sz="2000" kern="1200">
          <a:solidFill>
            <a:schemeClr val="tx1"/>
          </a:solidFill>
          <a:latin typeface="+mn-lt"/>
          <a:ea typeface="Avenir Book" charset="0"/>
          <a:cs typeface="Avenir Book" charset="0"/>
        </a:defRPr>
      </a:lvl4pPr>
      <a:lvl5pPr marL="2057400" indent="-228600" algn="l" defTabSz="457200" rtl="0" eaLnBrk="1" latinLnBrk="0" hangingPunct="1">
        <a:spcBef>
          <a:spcPct val="20000"/>
        </a:spcBef>
        <a:buSzPct val="80000"/>
        <a:buFont typeface="Lucida Grande"/>
        <a:buChar char="-"/>
        <a:defRPr sz="2000" kern="1200">
          <a:solidFill>
            <a:schemeClr val="tx1"/>
          </a:solidFill>
          <a:latin typeface="+mn-lt"/>
          <a:ea typeface="Avenir Book" charset="0"/>
          <a:cs typeface="Avenir Book"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6.png"/><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6.png"/><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2.png"/><Relationship Id="rId1" Type="http://schemas.openxmlformats.org/officeDocument/2006/relationships/slideLayout" Target="../slideLayouts/slideLayout3.xml"/><Relationship Id="rId4" Type="http://schemas.openxmlformats.org/officeDocument/2006/relationships/image" Target="../media/image8.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3.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8.jpe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hyperlink" Target="https://www.youtube.com/watch?v=Ftw4IxV7oUo" TargetMode="Externa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png"/><Relationship Id="rId1" Type="http://schemas.openxmlformats.org/officeDocument/2006/relationships/slideLayout" Target="../slideLayouts/slideLayout3.xml"/><Relationship Id="rId4" Type="http://schemas.openxmlformats.org/officeDocument/2006/relationships/image" Target="../media/image8.jpeg"/></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s://www.ypethe.gr/sites/default/files/basicpagefiles/2008_11_ypehode_stoiheia_ergoy_karlas.pdf" TargetMode="Externa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hyperlink" Target="https://www.ypethe.gr/sites/default/files/basicpagefiles/2008_11_ypehode_stoiheia_ergoy_karlas.pdf" TargetMode="Externa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http://photodentro.edu.gr/lor/r/8521/10918" TargetMode="Externa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6.png"/><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26.png"/><Relationship Id="rId5" Type="http://schemas.openxmlformats.org/officeDocument/2006/relationships/image" Target="../media/image21.png"/><Relationship Id="rId4" Type="http://schemas.openxmlformats.org/officeDocument/2006/relationships/image" Target="../media/image6.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8.jpeg"/><Relationship Id="rId5" Type="http://schemas.openxmlformats.org/officeDocument/2006/relationships/image" Target="../media/image7.jp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9.png"/><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6.png"/><Relationship Id="rId1" Type="http://schemas.openxmlformats.org/officeDocument/2006/relationships/slideLayout" Target="../slideLayouts/slideLayout3.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p:txBody>
          <a:bodyPr/>
          <a:lstStyle/>
          <a:p>
            <a:r>
              <a:rPr lang="en-US" dirty="0"/>
              <a:t>IO7: </a:t>
            </a:r>
            <a:r>
              <a:rPr lang="en-GB" dirty="0"/>
              <a:t>Aims</a:t>
            </a:r>
            <a:r>
              <a:rPr lang="en-US" dirty="0"/>
              <a:t> of SSI and the curriculum</a:t>
            </a:r>
            <a:endParaRPr lang="el-GR" dirty="0"/>
          </a:p>
        </p:txBody>
      </p:sp>
      <p:sp>
        <p:nvSpPr>
          <p:cNvPr id="3" name="Υπότιτλος 2"/>
          <p:cNvSpPr>
            <a:spLocks noGrp="1"/>
          </p:cNvSpPr>
          <p:nvPr>
            <p:ph type="subTitle" idx="1"/>
          </p:nvPr>
        </p:nvSpPr>
        <p:spPr>
          <a:xfrm>
            <a:off x="1371600" y="3105338"/>
            <a:ext cx="6400800" cy="1123761"/>
          </a:xfrm>
        </p:spPr>
        <p:txBody>
          <a:bodyPr/>
          <a:lstStyle/>
          <a:p>
            <a:r>
              <a:rPr lang="en-US" dirty="0"/>
              <a:t>National and </a:t>
            </a:r>
            <a:r>
              <a:rPr lang="en-GB" dirty="0"/>
              <a:t>Kapodistrian</a:t>
            </a:r>
            <a:r>
              <a:rPr lang="en-US" dirty="0"/>
              <a:t> University of Athens</a:t>
            </a:r>
            <a:endParaRPr lang="el-GR" dirty="0"/>
          </a:p>
        </p:txBody>
      </p:sp>
    </p:spTree>
    <p:extLst>
      <p:ext uri="{BB962C8B-B14F-4D97-AF65-F5344CB8AC3E}">
        <p14:creationId xmlns:p14="http://schemas.microsoft.com/office/powerpoint/2010/main" val="13554607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72409"/>
            <a:ext cx="8229600" cy="485846"/>
          </a:xfrm>
        </p:spPr>
        <p:txBody>
          <a:bodyPr>
            <a:normAutofit fontScale="90000"/>
          </a:bodyPr>
          <a:lstStyle/>
          <a:p>
            <a:r>
              <a:rPr lang="en-US" dirty="0"/>
              <a:t>Activity 2.2: Readings on Teachers’ challenges</a:t>
            </a:r>
            <a:endParaRPr lang="el-GR" dirty="0"/>
          </a:p>
        </p:txBody>
      </p:sp>
      <p:sp>
        <p:nvSpPr>
          <p:cNvPr id="3" name="Θέση περιεχομένου 2"/>
          <p:cNvSpPr>
            <a:spLocks noGrp="1"/>
          </p:cNvSpPr>
          <p:nvPr>
            <p:ph idx="1"/>
          </p:nvPr>
        </p:nvSpPr>
        <p:spPr>
          <a:xfrm>
            <a:off x="846305" y="600004"/>
            <a:ext cx="8131439" cy="4334135"/>
          </a:xfrm>
        </p:spPr>
        <p:txBody>
          <a:bodyPr>
            <a:normAutofit fontScale="55000" lnSpcReduction="20000"/>
          </a:bodyPr>
          <a:lstStyle/>
          <a:p>
            <a:r>
              <a:rPr lang="en-US" sz="2900" dirty="0"/>
              <a:t>Read the following extracts from research literature indicating challenges and dilemmas that teachers experience when integrating EnvSSIs into mathematics or science teaching</a:t>
            </a:r>
          </a:p>
          <a:p>
            <a:pPr marL="0" indent="0">
              <a:buNone/>
            </a:pPr>
            <a:r>
              <a:rPr lang="en-US" sz="2900" dirty="0"/>
              <a:t> </a:t>
            </a:r>
            <a:endParaRPr lang="el-GR" sz="1800" dirty="0"/>
          </a:p>
          <a:p>
            <a:pPr lvl="1" algn="just">
              <a:spcAft>
                <a:spcPts val="300"/>
              </a:spcAft>
            </a:pPr>
            <a:r>
              <a:rPr lang="en-US" sz="2900" b="1" i="1" dirty="0"/>
              <a:t>Teachers’ value-free beliefs.</a:t>
            </a:r>
            <a:r>
              <a:rPr lang="en-US" sz="2900" i="1" dirty="0"/>
              <a:t> </a:t>
            </a:r>
            <a:r>
              <a:rPr lang="en-US" sz="2700" i="1" dirty="0"/>
              <a:t>Many teachers believe that science and mathematics should be objective and value-free, (Bryce &amp; Gray, 2004), and it is not the role of science and mathematics education to attempt to solve social, political issues. Also they feel insecure when trying to not promote their personal views </a:t>
            </a:r>
            <a:r>
              <a:rPr lang="fr-FR" sz="2700" i="1" dirty="0"/>
              <a:t>a</a:t>
            </a:r>
            <a:r>
              <a:rPr lang="en-US" sz="2700" i="1" dirty="0"/>
              <a:t>bout the issues involved (Gayford, 2002). </a:t>
            </a:r>
            <a:endParaRPr lang="el-GR" sz="2700" dirty="0"/>
          </a:p>
          <a:p>
            <a:pPr lvl="1" algn="just">
              <a:spcAft>
                <a:spcPts val="300"/>
              </a:spcAft>
            </a:pPr>
            <a:r>
              <a:rPr lang="en-US" sz="2900" b="1" i="1" dirty="0"/>
              <a:t>Teachers’ ill-preparedness in teaching EnvSSIs. </a:t>
            </a:r>
            <a:r>
              <a:rPr lang="en-US" sz="2700" i="1" dirty="0"/>
              <a:t>Many teachers feel ill-prepared to select relevant socio-scientific topics and to teach them (Bryce &amp; Gray, 2004) and to deal with the uncertainty of the students’ solutions and ideas (Evagorou, 2011). </a:t>
            </a:r>
            <a:endParaRPr lang="el-GR" sz="2700" dirty="0"/>
          </a:p>
          <a:p>
            <a:pPr lvl="1" algn="just">
              <a:spcAft>
                <a:spcPts val="300"/>
              </a:spcAft>
            </a:pPr>
            <a:r>
              <a:rPr lang="en-US" sz="2900" b="1" i="1" dirty="0"/>
              <a:t>Classroom management in leading debates.</a:t>
            </a:r>
            <a:r>
              <a:rPr lang="en-US" sz="2900" i="1" dirty="0"/>
              <a:t> </a:t>
            </a:r>
            <a:r>
              <a:rPr lang="en-US" sz="2700" i="1" dirty="0"/>
              <a:t>Many teachers express difficulties in leading debates or controversial discussions, judging the non-scientific aspects of the issues involved. Thus, they feel insecure in handling conflicting aims in terms of enhancing the students’ independence as learners (in a student-</a:t>
            </a:r>
            <a:r>
              <a:rPr lang="en-GB" sz="2700" i="1" dirty="0"/>
              <a:t>centred</a:t>
            </a:r>
            <a:r>
              <a:rPr lang="en-US" sz="2700" i="1" dirty="0"/>
              <a:t> approach) while trying at the same time to control the learning outcomes (by acquiring basic science knowledge) (Aikenhead, 2006; Bosser et al., 2015).</a:t>
            </a:r>
            <a:r>
              <a:rPr lang="en-US" sz="2900" i="1" dirty="0"/>
              <a:t> </a:t>
            </a:r>
            <a:endParaRPr lang="el-GR" sz="2900" dirty="0"/>
          </a:p>
          <a:p>
            <a:pPr marL="0" indent="0" algn="just">
              <a:buNone/>
            </a:pPr>
            <a:r>
              <a:rPr lang="en-US" sz="2900" i="1" dirty="0"/>
              <a:t> </a:t>
            </a:r>
            <a:endParaRPr lang="el-GR" sz="1800" dirty="0"/>
          </a:p>
          <a:p>
            <a:pPr marL="0" indent="0" algn="just">
              <a:buNone/>
            </a:pPr>
            <a:r>
              <a:rPr lang="en-US" sz="3500" b="1" dirty="0">
                <a:solidFill>
                  <a:srgbClr val="4C5F7E"/>
                </a:solidFill>
              </a:rPr>
              <a:t>Task</a:t>
            </a:r>
            <a:r>
              <a:rPr lang="fr-FR" sz="3500" b="1" dirty="0">
                <a:solidFill>
                  <a:srgbClr val="4C5F7E"/>
                </a:solidFill>
              </a:rPr>
              <a:t>:</a:t>
            </a:r>
            <a:r>
              <a:rPr lang="fr-FR" sz="2900" dirty="0">
                <a:solidFill>
                  <a:srgbClr val="FF0000"/>
                </a:solidFill>
              </a:rPr>
              <a:t> </a:t>
            </a:r>
            <a:r>
              <a:rPr lang="en-US" sz="3100" dirty="0">
                <a:solidFill>
                  <a:srgbClr val="4C5F7E"/>
                </a:solidFill>
              </a:rPr>
              <a:t>What issues do you recognize in mathematics and science curriculum objectives and their enactment in the classroom?</a:t>
            </a:r>
            <a:endParaRPr lang="el-GR" sz="3100" dirty="0">
              <a:solidFill>
                <a:srgbClr val="4C5F7E"/>
              </a:solidFill>
            </a:endParaRPr>
          </a:p>
          <a:p>
            <a:endParaRPr lang="el-GR" dirty="0"/>
          </a:p>
        </p:txBody>
      </p:sp>
      <p:sp>
        <p:nvSpPr>
          <p:cNvPr id="5" name="Θέση αριθμού διαφάνειας 4"/>
          <p:cNvSpPr>
            <a:spLocks noGrp="1"/>
          </p:cNvSpPr>
          <p:nvPr>
            <p:ph type="sldNum" sz="quarter" idx="11"/>
          </p:nvPr>
        </p:nvSpPr>
        <p:spPr/>
        <p:txBody>
          <a:bodyPr/>
          <a:lstStyle/>
          <a:p>
            <a:r>
              <a:rPr lang="es-ES_tradnl" sz="1200"/>
              <a:t>|  </a:t>
            </a:r>
            <a:fld id="{9DD0088F-7E4A-9C4B-9ED2-72FAF1293163}" type="slidenum">
              <a:rPr lang="es-ES_tradnl" smtClean="0"/>
              <a:pPr/>
              <a:t>10</a:t>
            </a:fld>
            <a:endParaRPr lang="es-ES_tradnl" dirty="0"/>
          </a:p>
        </p:txBody>
      </p:sp>
      <p:pic>
        <p:nvPicPr>
          <p:cNvPr id="6" name="Bild 27" descr="C:\Users\Sophia\AppData\Local\Microsoft\Windows\Temporary Internet Files\Content.Word\4-4_group_work_.png.png"/>
          <p:cNvPicPr/>
          <p:nvPr/>
        </p:nvPicPr>
        <p:blipFill>
          <a:blip r:embed="rId2" cstate="print"/>
          <a:srcRect/>
          <a:stretch>
            <a:fillRect/>
          </a:stretch>
        </p:blipFill>
        <p:spPr bwMode="auto">
          <a:xfrm>
            <a:off x="194324" y="979163"/>
            <a:ext cx="476885" cy="457200"/>
          </a:xfrm>
          <a:prstGeom prst="rect">
            <a:avLst/>
          </a:prstGeom>
          <a:noFill/>
          <a:ln w="9525">
            <a:noFill/>
            <a:miter lim="800000"/>
            <a:headEnd/>
            <a:tailEnd/>
          </a:ln>
        </p:spPr>
      </p:pic>
      <p:pic>
        <p:nvPicPr>
          <p:cNvPr id="7" name="Grafik 5">
            <a:extLst>
              <a:ext uri="{FF2B5EF4-FFF2-40B4-BE49-F238E27FC236}">
                <a16:creationId xmlns="" xmlns:a16="http://schemas.microsoft.com/office/drawing/2014/main" id="{18A65EA0-1EC4-4C88-940C-07BBE9F2659F}"/>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3360" y="1552190"/>
            <a:ext cx="487680" cy="495300"/>
          </a:xfrm>
          <a:prstGeom prst="rect">
            <a:avLst/>
          </a:prstGeom>
          <a:noFill/>
          <a:ln>
            <a:noFill/>
          </a:ln>
        </p:spPr>
      </p:pic>
      <p:pic>
        <p:nvPicPr>
          <p:cNvPr id="10" name="Bild 7" descr="C:\Users\Sophia\AppData\Local\Microsoft\Windows\Temporary Internet Files\Content.Word\3-1_5min_.png.png"/>
          <p:cNvPicPr/>
          <p:nvPr/>
        </p:nvPicPr>
        <p:blipFill>
          <a:blip r:embed="rId4" cstate="print"/>
          <a:stretch>
            <a:fillRect/>
          </a:stretch>
        </p:blipFill>
        <p:spPr bwMode="auto">
          <a:xfrm>
            <a:off x="317531" y="4227634"/>
            <a:ext cx="481330" cy="478790"/>
          </a:xfrm>
          <a:prstGeom prst="rect">
            <a:avLst/>
          </a:prstGeom>
          <a:noFill/>
          <a:ln w="9525">
            <a:noFill/>
            <a:miter lim="800000"/>
            <a:headEnd/>
            <a:tailEnd/>
          </a:ln>
        </p:spPr>
      </p:pic>
    </p:spTree>
    <p:extLst>
      <p:ext uri="{BB962C8B-B14F-4D97-AF65-F5344CB8AC3E}">
        <p14:creationId xmlns:p14="http://schemas.microsoft.com/office/powerpoint/2010/main" val="4689925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21020" y="127906"/>
            <a:ext cx="8372381" cy="681377"/>
          </a:xfrm>
        </p:spPr>
        <p:txBody>
          <a:bodyPr>
            <a:normAutofit fontScale="90000"/>
          </a:bodyPr>
          <a:lstStyle/>
          <a:p>
            <a:r>
              <a:rPr lang="en-US" sz="2200" dirty="0"/>
              <a:t>Activity 2.3: Example of enacting EnvSSIs in classroom: The case of role-playing scenario.</a:t>
            </a:r>
            <a:endParaRPr lang="el-GR" sz="2000" b="0" dirty="0"/>
          </a:p>
        </p:txBody>
      </p:sp>
      <p:sp>
        <p:nvSpPr>
          <p:cNvPr id="3" name="Θέση περιεχομένου 2"/>
          <p:cNvSpPr>
            <a:spLocks noGrp="1"/>
          </p:cNvSpPr>
          <p:nvPr>
            <p:ph idx="1"/>
          </p:nvPr>
        </p:nvSpPr>
        <p:spPr>
          <a:xfrm>
            <a:off x="676482" y="812006"/>
            <a:ext cx="8229600" cy="4158828"/>
          </a:xfrm>
        </p:spPr>
        <p:txBody>
          <a:bodyPr>
            <a:normAutofit fontScale="77500" lnSpcReduction="20000"/>
          </a:bodyPr>
          <a:lstStyle/>
          <a:p>
            <a:r>
              <a:rPr lang="en-US" b="1" dirty="0">
                <a:solidFill>
                  <a:srgbClr val="4C5F7E"/>
                </a:solidFill>
              </a:rPr>
              <a:t>Task 1: </a:t>
            </a:r>
            <a:r>
              <a:rPr lang="en-US" sz="2300" dirty="0"/>
              <a:t>The following table provides an analysis of enacting EnvSSIs in terms of the school subject, the resources used, the content knowledge and curriculum aims and the design of a role-playing scenario. </a:t>
            </a:r>
          </a:p>
          <a:p>
            <a:pPr marL="0" indent="0">
              <a:buNone/>
            </a:pPr>
            <a:endParaRPr lang="en-US" sz="2000" dirty="0"/>
          </a:p>
          <a:p>
            <a:pPr marL="0" indent="0">
              <a:buNone/>
            </a:pPr>
            <a:endParaRPr lang="en-US" sz="2000" dirty="0"/>
          </a:p>
          <a:p>
            <a:endParaRPr lang="en-US" dirty="0"/>
          </a:p>
          <a:p>
            <a:endParaRPr lang="en-US" dirty="0"/>
          </a:p>
          <a:p>
            <a:endParaRPr lang="en-US" dirty="0"/>
          </a:p>
          <a:p>
            <a:endParaRPr lang="en-US" dirty="0"/>
          </a:p>
          <a:p>
            <a:r>
              <a:rPr lang="en-US" dirty="0"/>
              <a:t>Try to make sense of this table through the examples provided in the table. </a:t>
            </a:r>
          </a:p>
          <a:p>
            <a:pPr marL="0" indent="0">
              <a:buNone/>
            </a:pPr>
            <a:endParaRPr lang="en-US" dirty="0"/>
          </a:p>
          <a:p>
            <a:pPr marL="0" indent="0">
              <a:buNone/>
            </a:pPr>
            <a:r>
              <a:rPr lang="en-US" dirty="0"/>
              <a:t>(Belova, </a:t>
            </a:r>
            <a:r>
              <a:rPr lang="en-US" dirty="0" err="1"/>
              <a:t>Eilks</a:t>
            </a:r>
            <a:r>
              <a:rPr lang="en-US" dirty="0"/>
              <a:t>, &amp; </a:t>
            </a:r>
            <a:r>
              <a:rPr lang="en-US" dirty="0" err="1"/>
              <a:t>Feierabend</a:t>
            </a:r>
            <a:r>
              <a:rPr lang="en-US" dirty="0"/>
              <a:t>, 2015;</a:t>
            </a:r>
            <a:r>
              <a:rPr lang="en-US" i="1" dirty="0"/>
              <a:t> </a:t>
            </a:r>
            <a:r>
              <a:rPr lang="en-US" dirty="0" err="1"/>
              <a:t>Höttecke</a:t>
            </a:r>
            <a:r>
              <a:rPr lang="en-US" dirty="0"/>
              <a:t> et al. 2010)</a:t>
            </a:r>
            <a:endParaRPr lang="el-GR" dirty="0"/>
          </a:p>
          <a:p>
            <a:endParaRPr lang="en-US" dirty="0"/>
          </a:p>
          <a:p>
            <a:endParaRPr lang="el-GR" dirty="0"/>
          </a:p>
        </p:txBody>
      </p:sp>
      <p:sp>
        <p:nvSpPr>
          <p:cNvPr id="5" name="Θέση αριθμού διαφάνειας 4"/>
          <p:cNvSpPr>
            <a:spLocks noGrp="1"/>
          </p:cNvSpPr>
          <p:nvPr>
            <p:ph type="sldNum" sz="quarter" idx="11"/>
          </p:nvPr>
        </p:nvSpPr>
        <p:spPr/>
        <p:txBody>
          <a:bodyPr/>
          <a:lstStyle/>
          <a:p>
            <a:r>
              <a:rPr lang="es-ES_tradnl" sz="1200"/>
              <a:t>|  </a:t>
            </a:r>
            <a:fld id="{9DD0088F-7E4A-9C4B-9ED2-72FAF1293163}" type="slidenum">
              <a:rPr lang="es-ES_tradnl" smtClean="0"/>
              <a:pPr/>
              <a:t>11</a:t>
            </a:fld>
            <a:endParaRPr lang="es-ES_tradnl" dirty="0"/>
          </a:p>
        </p:txBody>
      </p:sp>
      <p:graphicFrame>
        <p:nvGraphicFramePr>
          <p:cNvPr id="6" name="Πίνακας 5"/>
          <p:cNvGraphicFramePr>
            <a:graphicFrameLocks noGrp="1"/>
          </p:cNvGraphicFramePr>
          <p:nvPr>
            <p:extLst>
              <p:ext uri="{D42A27DB-BD31-4B8C-83A1-F6EECF244321}">
                <p14:modId xmlns:p14="http://schemas.microsoft.com/office/powerpoint/2010/main" val="2423155658"/>
              </p:ext>
            </p:extLst>
          </p:nvPr>
        </p:nvGraphicFramePr>
        <p:xfrm>
          <a:off x="1609725" y="1792390"/>
          <a:ext cx="5633047" cy="1546019"/>
        </p:xfrm>
        <a:graphic>
          <a:graphicData uri="http://schemas.openxmlformats.org/drawingml/2006/table">
            <a:tbl>
              <a:tblPr firstRow="1" firstCol="1" bandRow="1">
                <a:tableStyleId>{5C22544A-7EE6-4342-B048-85BDC9FD1C3A}</a:tableStyleId>
              </a:tblPr>
              <a:tblGrid>
                <a:gridCol w="1060018">
                  <a:extLst>
                    <a:ext uri="{9D8B030D-6E8A-4147-A177-3AD203B41FA5}">
                      <a16:colId xmlns="" xmlns:a16="http://schemas.microsoft.com/office/drawing/2014/main" val="20000"/>
                    </a:ext>
                  </a:extLst>
                </a:gridCol>
                <a:gridCol w="1433488">
                  <a:extLst>
                    <a:ext uri="{9D8B030D-6E8A-4147-A177-3AD203B41FA5}">
                      <a16:colId xmlns="" xmlns:a16="http://schemas.microsoft.com/office/drawing/2014/main" val="20001"/>
                    </a:ext>
                  </a:extLst>
                </a:gridCol>
                <a:gridCol w="1655578">
                  <a:extLst>
                    <a:ext uri="{9D8B030D-6E8A-4147-A177-3AD203B41FA5}">
                      <a16:colId xmlns="" xmlns:a16="http://schemas.microsoft.com/office/drawing/2014/main" val="20002"/>
                    </a:ext>
                  </a:extLst>
                </a:gridCol>
                <a:gridCol w="1483963">
                  <a:extLst>
                    <a:ext uri="{9D8B030D-6E8A-4147-A177-3AD203B41FA5}">
                      <a16:colId xmlns="" xmlns:a16="http://schemas.microsoft.com/office/drawing/2014/main" val="20003"/>
                    </a:ext>
                  </a:extLst>
                </a:gridCol>
              </a:tblGrid>
              <a:tr h="307818">
                <a:tc>
                  <a:txBody>
                    <a:bodyPr/>
                    <a:lstStyle/>
                    <a:p>
                      <a:pPr>
                        <a:spcAft>
                          <a:spcPts val="0"/>
                        </a:spcAft>
                      </a:pPr>
                      <a:r>
                        <a:rPr lang="en-US" sz="1150" dirty="0">
                          <a:effectLst/>
                        </a:rPr>
                        <a:t>School subject</a:t>
                      </a:r>
                      <a:endParaRPr lang="el-GR"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n-US" sz="1150">
                          <a:effectLst/>
                        </a:rPr>
                        <a:t>Resources</a:t>
                      </a:r>
                      <a:endParaRPr lang="el-GR"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n-US" sz="1150" dirty="0">
                          <a:effectLst/>
                        </a:rPr>
                        <a:t>Curricular aims</a:t>
                      </a:r>
                      <a:endParaRPr lang="el-GR"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n-US" sz="1150" dirty="0">
                          <a:effectLst/>
                        </a:rPr>
                        <a:t>Role-playing scenarios</a:t>
                      </a:r>
                      <a:endParaRPr lang="el-GR"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10000"/>
                  </a:ext>
                </a:extLst>
              </a:tr>
              <a:tr h="664166">
                <a:tc>
                  <a:txBody>
                    <a:bodyPr/>
                    <a:lstStyle/>
                    <a:p>
                      <a:pPr>
                        <a:spcAft>
                          <a:spcPts val="0"/>
                        </a:spcAft>
                      </a:pPr>
                      <a:r>
                        <a:rPr lang="en-US" sz="1150" dirty="0">
                          <a:effectLst/>
                        </a:rPr>
                        <a:t>Science </a:t>
                      </a:r>
                      <a:endParaRPr lang="el-GR"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rowSpan="2">
                  <a:txBody>
                    <a:bodyPr/>
                    <a:lstStyle/>
                    <a:p>
                      <a:pPr>
                        <a:spcAft>
                          <a:spcPts val="0"/>
                        </a:spcAft>
                      </a:pPr>
                      <a:r>
                        <a:rPr lang="en-US" sz="1150" dirty="0">
                          <a:effectLst/>
                        </a:rPr>
                        <a:t>e.g., Magazine articles, YouTube videos, scientific presentations/reports, graphical data</a:t>
                      </a:r>
                      <a:endParaRPr lang="el-GR"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n-US" sz="1150" dirty="0">
                          <a:effectLst/>
                        </a:rPr>
                        <a:t>e.g., greenhouse effect, climate change, recycling</a:t>
                      </a:r>
                      <a:endParaRPr lang="el-GR"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rowSpan="2">
                  <a:txBody>
                    <a:bodyPr/>
                    <a:lstStyle/>
                    <a:p>
                      <a:pPr>
                        <a:spcAft>
                          <a:spcPts val="0"/>
                        </a:spcAft>
                      </a:pPr>
                      <a:r>
                        <a:rPr lang="en-US" sz="1150" dirty="0">
                          <a:effectLst/>
                        </a:rPr>
                        <a:t>e.g., a school decision not to offer meat dishes in the school restaurant</a:t>
                      </a:r>
                      <a:endParaRPr lang="el-GR"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10001"/>
                  </a:ext>
                </a:extLst>
              </a:tr>
              <a:tr h="531333">
                <a:tc>
                  <a:txBody>
                    <a:bodyPr/>
                    <a:lstStyle/>
                    <a:p>
                      <a:pPr>
                        <a:spcAft>
                          <a:spcPts val="0"/>
                        </a:spcAft>
                      </a:pPr>
                      <a:r>
                        <a:rPr lang="en-US" sz="1150" dirty="0">
                          <a:effectLst/>
                        </a:rPr>
                        <a:t>Mathematics</a:t>
                      </a:r>
                      <a:endParaRPr lang="el-GR"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vMerge="1">
                  <a:txBody>
                    <a:bodyPr/>
                    <a:lstStyle/>
                    <a:p>
                      <a:endParaRPr lang="el-GR"/>
                    </a:p>
                  </a:txBody>
                  <a:tcPr/>
                </a:tc>
                <a:tc>
                  <a:txBody>
                    <a:bodyPr/>
                    <a:lstStyle/>
                    <a:p>
                      <a:pPr>
                        <a:spcAft>
                          <a:spcPts val="0"/>
                        </a:spcAft>
                      </a:pPr>
                      <a:r>
                        <a:rPr lang="en-GB" sz="1150" noProof="0" dirty="0">
                          <a:effectLst/>
                        </a:rPr>
                        <a:t>Modelling</a:t>
                      </a:r>
                      <a:r>
                        <a:rPr lang="en-US" sz="1150" dirty="0">
                          <a:effectLst/>
                        </a:rPr>
                        <a:t>, problem solving, argumentation</a:t>
                      </a:r>
                      <a:endParaRPr lang="el-GR"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vMerge="1">
                  <a:txBody>
                    <a:bodyPr/>
                    <a:lstStyle/>
                    <a:p>
                      <a:endParaRPr lang="el-GR"/>
                    </a:p>
                  </a:txBody>
                  <a:tcPr/>
                </a:tc>
                <a:extLst>
                  <a:ext uri="{0D108BD9-81ED-4DB2-BD59-A6C34878D82A}">
                    <a16:rowId xmlns="" xmlns:a16="http://schemas.microsoft.com/office/drawing/2014/main" val="10002"/>
                  </a:ext>
                </a:extLst>
              </a:tr>
            </a:tbl>
          </a:graphicData>
        </a:graphic>
      </p:graphicFrame>
      <p:sp>
        <p:nvSpPr>
          <p:cNvPr id="7" name="Rectangle 1"/>
          <p:cNvSpPr>
            <a:spLocks noChangeArrowheads="1"/>
          </p:cNvSpPr>
          <p:nvPr/>
        </p:nvSpPr>
        <p:spPr bwMode="auto">
          <a:xfrm>
            <a:off x="1938338" y="2108200"/>
            <a:ext cx="798426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l-GR"/>
          </a:p>
        </p:txBody>
      </p:sp>
      <p:pic>
        <p:nvPicPr>
          <p:cNvPr id="8" name="Bild 27" descr="C:\Users\Sophia\AppData\Local\Microsoft\Windows\Temporary Internet Files\Content.Word\4-4_group_work_.png.png"/>
          <p:cNvPicPr/>
          <p:nvPr/>
        </p:nvPicPr>
        <p:blipFill>
          <a:blip r:embed="rId2" cstate="print"/>
          <a:srcRect/>
          <a:stretch>
            <a:fillRect/>
          </a:stretch>
        </p:blipFill>
        <p:spPr bwMode="auto">
          <a:xfrm>
            <a:off x="194324" y="979163"/>
            <a:ext cx="476885" cy="457200"/>
          </a:xfrm>
          <a:prstGeom prst="rect">
            <a:avLst/>
          </a:prstGeom>
          <a:noFill/>
          <a:ln w="9525">
            <a:noFill/>
            <a:miter lim="800000"/>
            <a:headEnd/>
            <a:tailEnd/>
          </a:ln>
        </p:spPr>
      </p:pic>
      <p:pic>
        <p:nvPicPr>
          <p:cNvPr id="10" name="Grafik 5">
            <a:extLst>
              <a:ext uri="{FF2B5EF4-FFF2-40B4-BE49-F238E27FC236}">
                <a16:creationId xmlns="" xmlns:a16="http://schemas.microsoft.com/office/drawing/2014/main" id="{18A65EA0-1EC4-4C88-940C-07BBE9F2659F}"/>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9961" y="1556052"/>
            <a:ext cx="487680" cy="495300"/>
          </a:xfrm>
          <a:prstGeom prst="rect">
            <a:avLst/>
          </a:prstGeom>
          <a:noFill/>
          <a:ln>
            <a:noFill/>
          </a:ln>
        </p:spPr>
      </p:pic>
      <p:pic>
        <p:nvPicPr>
          <p:cNvPr id="12" name="Bild 7" descr="C:\Users\Sophia\AppData\Local\Microsoft\Windows\Temporary Internet Files\Content.Word\3-1_5min_.png.png"/>
          <p:cNvPicPr/>
          <p:nvPr/>
        </p:nvPicPr>
        <p:blipFill>
          <a:blip r:embed="rId4" cstate="print"/>
          <a:stretch>
            <a:fillRect/>
          </a:stretch>
        </p:blipFill>
        <p:spPr bwMode="auto">
          <a:xfrm>
            <a:off x="226311" y="2206593"/>
            <a:ext cx="481330" cy="478790"/>
          </a:xfrm>
          <a:prstGeom prst="rect">
            <a:avLst/>
          </a:prstGeom>
          <a:noFill/>
          <a:ln w="9525">
            <a:noFill/>
            <a:miter lim="800000"/>
            <a:headEnd/>
            <a:tailEnd/>
          </a:ln>
        </p:spPr>
      </p:pic>
    </p:spTree>
    <p:extLst>
      <p:ext uri="{BB962C8B-B14F-4D97-AF65-F5344CB8AC3E}">
        <p14:creationId xmlns:p14="http://schemas.microsoft.com/office/powerpoint/2010/main" val="5932246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884965" y="315332"/>
            <a:ext cx="7962151" cy="4279291"/>
          </a:xfrm>
        </p:spPr>
        <p:txBody>
          <a:bodyPr>
            <a:normAutofit fontScale="70000" lnSpcReduction="20000"/>
          </a:bodyPr>
          <a:lstStyle/>
          <a:p>
            <a:pPr lvl="0"/>
            <a:r>
              <a:rPr lang="en-US" b="1" dirty="0">
                <a:solidFill>
                  <a:srgbClr val="4C5F7E"/>
                </a:solidFill>
              </a:rPr>
              <a:t>Task 2:</a:t>
            </a:r>
            <a:r>
              <a:rPr lang="en-US" dirty="0"/>
              <a:t> Read the role-playing scenario on “Green mobility” provided below.</a:t>
            </a:r>
          </a:p>
          <a:p>
            <a:pPr marL="0" lvl="0" indent="0">
              <a:buNone/>
            </a:pPr>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r>
              <a:rPr lang="en-US" dirty="0"/>
              <a:t>Specify the school subject and the mathematical and scientific ideas involved.</a:t>
            </a:r>
          </a:p>
          <a:p>
            <a:pPr lvl="1"/>
            <a:endParaRPr lang="en-US" dirty="0"/>
          </a:p>
          <a:p>
            <a:pPr lvl="1"/>
            <a:r>
              <a:rPr lang="en-US" dirty="0"/>
              <a:t>Design your own role-playing scenario related to an EnvSSI from your choice and complete correspondingly the table provided above.</a:t>
            </a:r>
            <a:endParaRPr lang="el-GR" dirty="0"/>
          </a:p>
          <a:p>
            <a:pPr lvl="1"/>
            <a:endParaRPr lang="el-GR" dirty="0"/>
          </a:p>
        </p:txBody>
      </p:sp>
      <p:sp>
        <p:nvSpPr>
          <p:cNvPr id="5" name="Θέση αριθμού διαφάνειας 4"/>
          <p:cNvSpPr>
            <a:spLocks noGrp="1"/>
          </p:cNvSpPr>
          <p:nvPr>
            <p:ph type="sldNum" sz="quarter" idx="11"/>
          </p:nvPr>
        </p:nvSpPr>
        <p:spPr/>
        <p:txBody>
          <a:bodyPr/>
          <a:lstStyle/>
          <a:p>
            <a:r>
              <a:rPr lang="es-ES_tradnl" sz="1200"/>
              <a:t>|  </a:t>
            </a:r>
            <a:fld id="{9DD0088F-7E4A-9C4B-9ED2-72FAF1293163}" type="slidenum">
              <a:rPr lang="es-ES_tradnl" smtClean="0"/>
              <a:pPr/>
              <a:t>12</a:t>
            </a:fld>
            <a:endParaRPr lang="es-ES_tradnl" dirty="0"/>
          </a:p>
        </p:txBody>
      </p:sp>
      <p:pic>
        <p:nvPicPr>
          <p:cNvPr id="7" name="Bild 27" descr="C:\Users\Sophia\AppData\Local\Microsoft\Windows\Temporary Internet Files\Content.Word\4-4_group_work_.png.png"/>
          <p:cNvPicPr/>
          <p:nvPr/>
        </p:nvPicPr>
        <p:blipFill>
          <a:blip r:embed="rId2" cstate="print"/>
          <a:srcRect/>
          <a:stretch>
            <a:fillRect/>
          </a:stretch>
        </p:blipFill>
        <p:spPr bwMode="auto">
          <a:xfrm>
            <a:off x="194324" y="293363"/>
            <a:ext cx="476885" cy="457200"/>
          </a:xfrm>
          <a:prstGeom prst="rect">
            <a:avLst/>
          </a:prstGeom>
          <a:noFill/>
          <a:ln w="9525">
            <a:noFill/>
            <a:miter lim="800000"/>
            <a:headEnd/>
            <a:tailEnd/>
          </a:ln>
        </p:spPr>
      </p:pic>
      <p:pic>
        <p:nvPicPr>
          <p:cNvPr id="9" name="Bild 7" descr="C:\Users\Sophia\AppData\Local\Microsoft\Windows\Temporary Internet Files\Content.Word\3-1_5min_.png.png"/>
          <p:cNvPicPr/>
          <p:nvPr/>
        </p:nvPicPr>
        <p:blipFill>
          <a:blip r:embed="rId3" cstate="print"/>
          <a:stretch>
            <a:fillRect/>
          </a:stretch>
        </p:blipFill>
        <p:spPr bwMode="auto">
          <a:xfrm>
            <a:off x="194324" y="858134"/>
            <a:ext cx="481330" cy="478790"/>
          </a:xfrm>
          <a:prstGeom prst="rect">
            <a:avLst/>
          </a:prstGeom>
          <a:noFill/>
          <a:ln w="9525">
            <a:noFill/>
            <a:miter lim="800000"/>
            <a:headEnd/>
            <a:tailEnd/>
          </a:ln>
        </p:spPr>
      </p:pic>
      <p:sp>
        <p:nvSpPr>
          <p:cNvPr id="12" name="TextBox 11"/>
          <p:cNvSpPr txBox="1"/>
          <p:nvPr/>
        </p:nvSpPr>
        <p:spPr>
          <a:xfrm>
            <a:off x="884965" y="1097529"/>
            <a:ext cx="7848890" cy="1569660"/>
          </a:xfrm>
          <a:prstGeom prst="rect">
            <a:avLst/>
          </a:prstGeom>
          <a:solidFill>
            <a:schemeClr val="bg1">
              <a:lumMod val="95000"/>
            </a:schemeClr>
          </a:solidFill>
          <a:ln w="3175">
            <a:solidFill>
              <a:schemeClr val="tx1"/>
            </a:solidFill>
          </a:ln>
        </p:spPr>
        <p:txBody>
          <a:bodyPr wrap="square" rtlCol="0">
            <a:spAutoFit/>
          </a:bodyPr>
          <a:lstStyle/>
          <a:p>
            <a:pPr algn="ctr"/>
            <a:r>
              <a:rPr lang="en-GB" dirty="0"/>
              <a:t>Green Mobility</a:t>
            </a:r>
          </a:p>
          <a:p>
            <a:pPr algn="just"/>
            <a:r>
              <a:rPr lang="en-GB" sz="1300" dirty="0"/>
              <a:t>As </a:t>
            </a:r>
            <a:r>
              <a:rPr lang="en-US" sz="1300" b="1" dirty="0"/>
              <a:t>experts for Green Mobility</a:t>
            </a:r>
            <a:r>
              <a:rPr lang="en-US" sz="1300" dirty="0"/>
              <a:t> you stand for alternative means of transportation like electric cars, alternative fuels such as biodiesel, and public transport with buses and trains. </a:t>
            </a:r>
            <a:r>
              <a:rPr lang="en-US" sz="1300" b="1" dirty="0"/>
              <a:t>Your goal is the reduction of greenhouse gases and climate protection</a:t>
            </a:r>
            <a:r>
              <a:rPr lang="en-US" sz="1300" dirty="0"/>
              <a:t> with the help of alternative means of transportation and the limitation of individual transport. Individual transport means that everyone uses his own car or motorcycle. Therefore </a:t>
            </a:r>
            <a:r>
              <a:rPr lang="en-US" sz="1300" b="1" dirty="0"/>
              <a:t>a law </a:t>
            </a:r>
            <a:r>
              <a:rPr lang="en-US" sz="1300" dirty="0"/>
              <a:t>on the increase of the minimum age for a driving license up to 21 years is </a:t>
            </a:r>
            <a:r>
              <a:rPr lang="en-US" sz="1300" b="1" dirty="0"/>
              <a:t>a good idea </a:t>
            </a:r>
            <a:r>
              <a:rPr lang="en-US" sz="1300" dirty="0"/>
              <a:t>to achieve goals, as it forces young people to use public transport and limits the overall traffic.</a:t>
            </a:r>
            <a:endParaRPr lang="en-GB" sz="1300" dirty="0"/>
          </a:p>
        </p:txBody>
      </p:sp>
    </p:spTree>
    <p:extLst>
      <p:ext uri="{BB962C8B-B14F-4D97-AF65-F5344CB8AC3E}">
        <p14:creationId xmlns:p14="http://schemas.microsoft.com/office/powerpoint/2010/main" val="5543919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Θέση αριθμού διαφάνειας 4">
            <a:extLst>
              <a:ext uri="{FF2B5EF4-FFF2-40B4-BE49-F238E27FC236}">
                <a16:creationId xmlns="" xmlns:a16="http://schemas.microsoft.com/office/drawing/2014/main" id="{630D7FEE-BA17-4E19-A3C4-295F9C88611E}"/>
              </a:ext>
            </a:extLst>
          </p:cNvPr>
          <p:cNvSpPr>
            <a:spLocks noGrp="1"/>
          </p:cNvSpPr>
          <p:nvPr>
            <p:ph type="sldNum" sz="quarter" idx="11"/>
          </p:nvPr>
        </p:nvSpPr>
        <p:spPr/>
        <p:txBody>
          <a:bodyPr/>
          <a:lstStyle/>
          <a:p>
            <a:r>
              <a:rPr lang="es-ES_tradnl" sz="1200"/>
              <a:t>|  </a:t>
            </a:r>
            <a:fld id="{9DD0088F-7E4A-9C4B-9ED2-72FAF1293163}" type="slidenum">
              <a:rPr lang="es-ES_tradnl" smtClean="0"/>
              <a:pPr/>
              <a:t>13</a:t>
            </a:fld>
            <a:endParaRPr lang="es-ES_tradnl" dirty="0"/>
          </a:p>
        </p:txBody>
      </p:sp>
      <p:sp>
        <p:nvSpPr>
          <p:cNvPr id="6" name="Τίτλος 1">
            <a:extLst>
              <a:ext uri="{FF2B5EF4-FFF2-40B4-BE49-F238E27FC236}">
                <a16:creationId xmlns="" xmlns:a16="http://schemas.microsoft.com/office/drawing/2014/main" id="{DF7082D2-3106-4382-ABC5-6C5907D3AC52}"/>
              </a:ext>
            </a:extLst>
          </p:cNvPr>
          <p:cNvSpPr>
            <a:spLocks noGrp="1"/>
          </p:cNvSpPr>
          <p:nvPr>
            <p:ph idx="1"/>
          </p:nvPr>
        </p:nvSpPr>
        <p:spPr>
          <a:xfrm>
            <a:off x="457200" y="1200150"/>
            <a:ext cx="8229600" cy="3394075"/>
          </a:xfrm>
        </p:spPr>
        <p:txBody>
          <a:bodyPr>
            <a:noAutofit/>
          </a:bodyPr>
          <a:lstStyle/>
          <a:p>
            <a:pPr marL="457200" lvl="1" indent="0">
              <a:buNone/>
            </a:pPr>
            <a:r>
              <a:rPr lang="en-US" dirty="0"/>
              <a:t>In the following, we will present two theoretical frameworks:</a:t>
            </a:r>
          </a:p>
          <a:p>
            <a:pPr marL="457200" lvl="1" indent="0">
              <a:buNone/>
            </a:pPr>
            <a:endParaRPr lang="en-US" dirty="0"/>
          </a:p>
          <a:p>
            <a:pPr lvl="1"/>
            <a:r>
              <a:rPr lang="en-US" dirty="0"/>
              <a:t>Toulmin’s framework</a:t>
            </a:r>
          </a:p>
          <a:p>
            <a:pPr marL="457200" lvl="1" indent="0">
              <a:buNone/>
            </a:pPr>
            <a:endParaRPr lang="en-US" dirty="0"/>
          </a:p>
          <a:p>
            <a:pPr lvl="1"/>
            <a:r>
              <a:rPr lang="en-US" dirty="0"/>
              <a:t>Belova et al.’s framework</a:t>
            </a:r>
          </a:p>
        </p:txBody>
      </p:sp>
      <p:sp>
        <p:nvSpPr>
          <p:cNvPr id="4" name="Title 1">
            <a:extLst>
              <a:ext uri="{FF2B5EF4-FFF2-40B4-BE49-F238E27FC236}">
                <a16:creationId xmlns="" xmlns:a16="http://schemas.microsoft.com/office/drawing/2014/main" id="{1FBDA296-C535-45AE-856A-B7460DF4630C}"/>
              </a:ext>
            </a:extLst>
          </p:cNvPr>
          <p:cNvSpPr>
            <a:spLocks noGrp="1"/>
          </p:cNvSpPr>
          <p:nvPr>
            <p:ph type="title"/>
          </p:nvPr>
        </p:nvSpPr>
        <p:spPr>
          <a:xfrm>
            <a:off x="914400" y="293363"/>
            <a:ext cx="7779001" cy="633043"/>
          </a:xfrm>
        </p:spPr>
        <p:txBody>
          <a:bodyPr>
            <a:normAutofit fontScale="90000"/>
          </a:bodyPr>
          <a:lstStyle/>
          <a:p>
            <a:r>
              <a:rPr lang="en-US" altLang="en-US" dirty="0"/>
              <a:t>Activity 2.4: </a:t>
            </a:r>
            <a:r>
              <a:rPr lang="en-US" dirty="0"/>
              <a:t>Theoretical frameworks for </a:t>
            </a:r>
            <a:r>
              <a:rPr lang="en-GB" dirty="0"/>
              <a:t>analysing</a:t>
            </a:r>
            <a:r>
              <a:rPr lang="en-US" dirty="0"/>
              <a:t> students’ arguments</a:t>
            </a:r>
          </a:p>
        </p:txBody>
      </p:sp>
    </p:spTree>
    <p:extLst>
      <p:ext uri="{BB962C8B-B14F-4D97-AF65-F5344CB8AC3E}">
        <p14:creationId xmlns:p14="http://schemas.microsoft.com/office/powerpoint/2010/main" val="13688441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178409"/>
            <a:ext cx="3048000" cy="947006"/>
          </a:xfrm>
        </p:spPr>
        <p:txBody>
          <a:bodyPr>
            <a:noAutofit/>
          </a:bodyPr>
          <a:lstStyle/>
          <a:p>
            <a:r>
              <a:rPr lang="en-US" sz="2400" dirty="0">
                <a:solidFill>
                  <a:srgbClr val="001470"/>
                </a:solidFill>
              </a:rPr>
              <a:t>Toulmin’s framework</a:t>
            </a:r>
            <a:endParaRPr lang="el-GR" sz="2400" dirty="0"/>
          </a:p>
        </p:txBody>
      </p:sp>
      <p:sp>
        <p:nvSpPr>
          <p:cNvPr id="3" name="Θέση περιεχομένου 2"/>
          <p:cNvSpPr>
            <a:spLocks noGrp="1"/>
          </p:cNvSpPr>
          <p:nvPr>
            <p:ph idx="1"/>
          </p:nvPr>
        </p:nvSpPr>
        <p:spPr>
          <a:xfrm>
            <a:off x="275492" y="1125415"/>
            <a:ext cx="3048000" cy="3293821"/>
          </a:xfrm>
        </p:spPr>
        <p:txBody>
          <a:bodyPr>
            <a:noAutofit/>
          </a:bodyPr>
          <a:lstStyle/>
          <a:p>
            <a:pPr marL="0" lvl="1" indent="0" algn="just">
              <a:spcBef>
                <a:spcPts val="0"/>
              </a:spcBef>
              <a:buNone/>
            </a:pPr>
            <a:r>
              <a:rPr lang="en-US" sz="1800" dirty="0"/>
              <a:t>The </a:t>
            </a:r>
            <a:r>
              <a:rPr lang="en-US" sz="1800" i="1" dirty="0"/>
              <a:t>construction of single arguments </a:t>
            </a:r>
            <a:r>
              <a:rPr lang="en-US" sz="1800" dirty="0"/>
              <a:t>is based on Toulmin’s framework with the following elements: the </a:t>
            </a:r>
            <a:r>
              <a:rPr lang="en-US" sz="1800" i="1" dirty="0"/>
              <a:t>claim</a:t>
            </a:r>
            <a:r>
              <a:rPr lang="en-US" sz="1800" dirty="0"/>
              <a:t>, the </a:t>
            </a:r>
            <a:r>
              <a:rPr lang="en-US" sz="1800" i="1" dirty="0"/>
              <a:t>data, </a:t>
            </a:r>
            <a:r>
              <a:rPr lang="en-US" sz="1800" dirty="0"/>
              <a:t>the </a:t>
            </a:r>
            <a:r>
              <a:rPr lang="en-US" sz="1800" i="1" dirty="0"/>
              <a:t>warrant</a:t>
            </a:r>
            <a:r>
              <a:rPr lang="en-US" sz="1800" dirty="0"/>
              <a:t>, the </a:t>
            </a:r>
            <a:r>
              <a:rPr lang="en-US" sz="1800" i="1" dirty="0"/>
              <a:t>backing, </a:t>
            </a:r>
            <a:r>
              <a:rPr lang="en-US" sz="1800" dirty="0"/>
              <a:t>the </a:t>
            </a:r>
            <a:r>
              <a:rPr lang="en-US" sz="1800" i="1" dirty="0"/>
              <a:t>qualifier </a:t>
            </a:r>
            <a:r>
              <a:rPr lang="en-US" sz="1800" dirty="0"/>
              <a:t>and the </a:t>
            </a:r>
            <a:r>
              <a:rPr lang="en-US" sz="1800" i="1" dirty="0"/>
              <a:t>rebuttal. </a:t>
            </a:r>
            <a:r>
              <a:rPr lang="en-US" sz="1800" dirty="0"/>
              <a:t>The first four elements determine the soundness of the arguments while the last two their strength. </a:t>
            </a:r>
          </a:p>
        </p:txBody>
      </p:sp>
      <p:sp>
        <p:nvSpPr>
          <p:cNvPr id="5" name="Θέση αριθμού διαφάνειας 4"/>
          <p:cNvSpPr>
            <a:spLocks noGrp="1"/>
          </p:cNvSpPr>
          <p:nvPr>
            <p:ph type="sldNum" sz="quarter" idx="11"/>
          </p:nvPr>
        </p:nvSpPr>
        <p:spPr/>
        <p:txBody>
          <a:bodyPr/>
          <a:lstStyle/>
          <a:p>
            <a:r>
              <a:rPr lang="es-ES_tradnl" sz="1200"/>
              <a:t>|  </a:t>
            </a:r>
            <a:fld id="{9DD0088F-7E4A-9C4B-9ED2-72FAF1293163}" type="slidenum">
              <a:rPr lang="es-ES_tradnl" smtClean="0"/>
              <a:pPr/>
              <a:t>14</a:t>
            </a:fld>
            <a:endParaRPr lang="es-ES_tradnl" dirty="0"/>
          </a:p>
        </p:txBody>
      </p:sp>
      <p:sp>
        <p:nvSpPr>
          <p:cNvPr id="9" name="Θέση περιεχομένου 2"/>
          <p:cNvSpPr txBox="1">
            <a:spLocks/>
          </p:cNvSpPr>
          <p:nvPr/>
        </p:nvSpPr>
        <p:spPr>
          <a:xfrm>
            <a:off x="3423139" y="1867101"/>
            <a:ext cx="5720862" cy="3097989"/>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Clr>
                <a:srgbClr val="BE002D"/>
              </a:buClr>
              <a:buFont typeface="Arial"/>
              <a:buChar char="•"/>
              <a:defRPr sz="2800" kern="1200">
                <a:solidFill>
                  <a:schemeClr val="tx1"/>
                </a:solidFill>
                <a:latin typeface="+mn-lt"/>
                <a:ea typeface="Avenir Book" charset="0"/>
                <a:cs typeface="Avenir Book" charset="0"/>
              </a:defRPr>
            </a:lvl1pPr>
            <a:lvl2pPr marL="742950" indent="-285750" algn="l" defTabSz="457200" rtl="0" eaLnBrk="1" latinLnBrk="0" hangingPunct="1">
              <a:spcBef>
                <a:spcPct val="20000"/>
              </a:spcBef>
              <a:buClr>
                <a:srgbClr val="B4CB4D"/>
              </a:buClr>
              <a:buFont typeface="Arial"/>
              <a:buChar char="•"/>
              <a:defRPr sz="2400" kern="1200">
                <a:solidFill>
                  <a:schemeClr val="tx1"/>
                </a:solidFill>
                <a:latin typeface="+mn-lt"/>
                <a:ea typeface="Avenir Book" charset="0"/>
                <a:cs typeface="Avenir Book" charset="0"/>
              </a:defRPr>
            </a:lvl2pPr>
            <a:lvl3pPr marL="1143000" indent="-228600" algn="l" defTabSz="457200" rtl="0" eaLnBrk="1" latinLnBrk="0" hangingPunct="1">
              <a:spcBef>
                <a:spcPct val="20000"/>
              </a:spcBef>
              <a:buClr>
                <a:srgbClr val="001470"/>
              </a:buClr>
              <a:buFont typeface="Arial"/>
              <a:buChar char="•"/>
              <a:defRPr sz="2000" kern="1200">
                <a:solidFill>
                  <a:schemeClr val="tx1"/>
                </a:solidFill>
                <a:latin typeface="+mn-lt"/>
                <a:ea typeface="Avenir Book" charset="0"/>
                <a:cs typeface="Avenir Book" charset="0"/>
              </a:defRPr>
            </a:lvl3pPr>
            <a:lvl4pPr marL="1600200" indent="-228600" algn="l" defTabSz="457200" rtl="0" eaLnBrk="1" latinLnBrk="0" hangingPunct="1">
              <a:spcBef>
                <a:spcPct val="20000"/>
              </a:spcBef>
              <a:buSzPct val="75000"/>
              <a:buFont typeface="Wingdings" charset="2"/>
              <a:buChar char="§"/>
              <a:defRPr sz="2000" kern="1200">
                <a:solidFill>
                  <a:schemeClr val="tx1"/>
                </a:solidFill>
                <a:latin typeface="+mn-lt"/>
                <a:ea typeface="Avenir Book" charset="0"/>
                <a:cs typeface="Avenir Book" charset="0"/>
              </a:defRPr>
            </a:lvl4pPr>
            <a:lvl5pPr marL="2057400" indent="-228600" algn="l" defTabSz="457200" rtl="0" eaLnBrk="1" latinLnBrk="0" hangingPunct="1">
              <a:spcBef>
                <a:spcPct val="20000"/>
              </a:spcBef>
              <a:buSzPct val="80000"/>
              <a:buFont typeface="Lucida Grande"/>
              <a:buChar char="-"/>
              <a:defRPr sz="2000" kern="1200">
                <a:solidFill>
                  <a:schemeClr val="tx1"/>
                </a:solidFill>
                <a:latin typeface="+mn-lt"/>
                <a:ea typeface="Avenir Book" charset="0"/>
                <a:cs typeface="Avenir Book"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80000" lvl="1">
              <a:spcBef>
                <a:spcPts val="0"/>
              </a:spcBef>
            </a:pPr>
            <a:r>
              <a:rPr lang="en-US" sz="1600" i="1" dirty="0"/>
              <a:t>Claims </a:t>
            </a:r>
            <a:r>
              <a:rPr lang="en-US" sz="1600" dirty="0"/>
              <a:t>are statements that advance the position being argued for. </a:t>
            </a:r>
          </a:p>
          <a:p>
            <a:pPr marL="180000" lvl="1">
              <a:spcBef>
                <a:spcPts val="0"/>
              </a:spcBef>
            </a:pPr>
            <a:r>
              <a:rPr lang="en-US" sz="1600" i="1" dirty="0"/>
              <a:t>Data</a:t>
            </a:r>
            <a:r>
              <a:rPr lang="en-US" sz="1600" dirty="0"/>
              <a:t> are the foundation or supporting evidence on which the arguments is based. </a:t>
            </a:r>
          </a:p>
          <a:p>
            <a:pPr marL="180000" lvl="1">
              <a:spcBef>
                <a:spcPts val="0"/>
              </a:spcBef>
            </a:pPr>
            <a:r>
              <a:rPr lang="en-US" sz="1600" i="1" dirty="0"/>
              <a:t>Warrants</a:t>
            </a:r>
            <a:r>
              <a:rPr lang="en-US" sz="1600" dirty="0"/>
              <a:t> are the logical connections (a general rule of inference) between data and claims that indicate how a claim is supported by the data. </a:t>
            </a:r>
          </a:p>
          <a:p>
            <a:pPr marL="180000" lvl="1">
              <a:spcBef>
                <a:spcPts val="0"/>
              </a:spcBef>
            </a:pPr>
            <a:r>
              <a:rPr lang="en-US" sz="1600" i="1" dirty="0"/>
              <a:t>Backing </a:t>
            </a:r>
            <a:r>
              <a:rPr lang="en-US" sz="1600" dirty="0"/>
              <a:t>supports the validity/legitimacy of the warrants. </a:t>
            </a:r>
          </a:p>
          <a:p>
            <a:pPr marL="180000" lvl="1">
              <a:spcBef>
                <a:spcPts val="0"/>
              </a:spcBef>
            </a:pPr>
            <a:r>
              <a:rPr lang="en-US" sz="1600" i="1" dirty="0"/>
              <a:t>Qualifiers</a:t>
            </a:r>
            <a:r>
              <a:rPr lang="en-US" sz="1600" dirty="0"/>
              <a:t> refer to the degree of strength and certainty in one’s argument while </a:t>
            </a:r>
            <a:r>
              <a:rPr lang="en-US" sz="1600" i="1" dirty="0"/>
              <a:t>rebuttals</a:t>
            </a:r>
            <a:r>
              <a:rPr lang="en-US" sz="1600" dirty="0"/>
              <a:t> consist of exceptions to the applicability of the warrant</a:t>
            </a:r>
            <a:endParaRPr lang="el-GR" sz="16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90676" y="152362"/>
            <a:ext cx="3924848" cy="1714739"/>
          </a:xfrm>
          <a:prstGeom prst="rect">
            <a:avLst/>
          </a:prstGeom>
        </p:spPr>
      </p:pic>
    </p:spTree>
    <p:extLst>
      <p:ext uri="{BB962C8B-B14F-4D97-AF65-F5344CB8AC3E}">
        <p14:creationId xmlns:p14="http://schemas.microsoft.com/office/powerpoint/2010/main" val="27455708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724394" y="1200151"/>
            <a:ext cx="7962405" cy="3394472"/>
          </a:xfrm>
        </p:spPr>
        <p:txBody>
          <a:bodyPr/>
          <a:lstStyle/>
          <a:p>
            <a:pPr lvl="1"/>
            <a:r>
              <a:rPr lang="en-US" b="1" dirty="0">
                <a:solidFill>
                  <a:srgbClr val="00B050"/>
                </a:solidFill>
              </a:rPr>
              <a:t>Domain: </a:t>
            </a:r>
            <a:r>
              <a:rPr lang="en-US" dirty="0"/>
              <a:t>Where do the arguments used by the students come from (science/everyday life/society/politics)?</a:t>
            </a:r>
          </a:p>
          <a:p>
            <a:pPr marL="457200" lvl="1" indent="0">
              <a:buNone/>
            </a:pPr>
            <a:endParaRPr lang="en-US" dirty="0"/>
          </a:p>
          <a:p>
            <a:pPr lvl="1"/>
            <a:r>
              <a:rPr lang="en-US" b="1" dirty="0">
                <a:solidFill>
                  <a:srgbClr val="00B050"/>
                </a:solidFill>
              </a:rPr>
              <a:t>Level of argument: </a:t>
            </a:r>
            <a:r>
              <a:rPr lang="en-US" dirty="0"/>
              <a:t>How complex are the arguments?</a:t>
            </a:r>
          </a:p>
          <a:p>
            <a:pPr marL="457200" lvl="1" indent="0">
              <a:buNone/>
            </a:pPr>
            <a:endParaRPr lang="en-US" dirty="0"/>
          </a:p>
          <a:p>
            <a:pPr lvl="1"/>
            <a:r>
              <a:rPr lang="en-US" b="1" dirty="0">
                <a:solidFill>
                  <a:srgbClr val="00B050"/>
                </a:solidFill>
              </a:rPr>
              <a:t>Reference: </a:t>
            </a:r>
            <a:r>
              <a:rPr lang="en-US" dirty="0"/>
              <a:t>Do the students make references to each others’ statements? Does a conversation arise?</a:t>
            </a:r>
            <a:endParaRPr lang="el-GR" dirty="0"/>
          </a:p>
          <a:p>
            <a:endParaRPr lang="el-GR" dirty="0"/>
          </a:p>
        </p:txBody>
      </p:sp>
      <p:sp>
        <p:nvSpPr>
          <p:cNvPr id="5" name="Θέση αριθμού διαφάνειας 4"/>
          <p:cNvSpPr>
            <a:spLocks noGrp="1"/>
          </p:cNvSpPr>
          <p:nvPr>
            <p:ph type="sldNum" sz="quarter" idx="11"/>
          </p:nvPr>
        </p:nvSpPr>
        <p:spPr/>
        <p:txBody>
          <a:bodyPr/>
          <a:lstStyle/>
          <a:p>
            <a:r>
              <a:rPr lang="es-ES_tradnl" sz="1200"/>
              <a:t>|  </a:t>
            </a:r>
            <a:fld id="{9DD0088F-7E4A-9C4B-9ED2-72FAF1293163}" type="slidenum">
              <a:rPr lang="es-ES_tradnl" smtClean="0"/>
              <a:pPr/>
              <a:t>15</a:t>
            </a:fld>
            <a:endParaRPr lang="es-ES_tradnl" dirty="0"/>
          </a:p>
        </p:txBody>
      </p:sp>
      <p:sp>
        <p:nvSpPr>
          <p:cNvPr id="6" name="Τίτλος 1"/>
          <p:cNvSpPr>
            <a:spLocks noGrp="1"/>
          </p:cNvSpPr>
          <p:nvPr>
            <p:ph type="title"/>
          </p:nvPr>
        </p:nvSpPr>
        <p:spPr>
          <a:xfrm>
            <a:off x="706581" y="136525"/>
            <a:ext cx="7297388" cy="823913"/>
          </a:xfrm>
        </p:spPr>
        <p:txBody>
          <a:bodyPr>
            <a:noAutofit/>
          </a:bodyPr>
          <a:lstStyle/>
          <a:p>
            <a:r>
              <a:rPr lang="en-US" sz="2400" dirty="0">
                <a:solidFill>
                  <a:srgbClr val="001470"/>
                </a:solidFill>
              </a:rPr>
              <a:t>Belova, et al.’s (2015) framework</a:t>
            </a:r>
            <a:endParaRPr lang="el-GR" sz="2400" dirty="0">
              <a:solidFill>
                <a:srgbClr val="001470"/>
              </a:solidFill>
            </a:endParaRPr>
          </a:p>
        </p:txBody>
      </p:sp>
    </p:spTree>
    <p:extLst>
      <p:ext uri="{BB962C8B-B14F-4D97-AF65-F5344CB8AC3E}">
        <p14:creationId xmlns:p14="http://schemas.microsoft.com/office/powerpoint/2010/main" val="32932821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CA8A43B-9A2F-41A8-AE09-F2241AAC5C55}"/>
              </a:ext>
            </a:extLst>
          </p:cNvPr>
          <p:cNvSpPr>
            <a:spLocks noGrp="1"/>
          </p:cNvSpPr>
          <p:nvPr>
            <p:ph type="title"/>
          </p:nvPr>
        </p:nvSpPr>
        <p:spPr>
          <a:xfrm>
            <a:off x="914400" y="264717"/>
            <a:ext cx="7374577" cy="485846"/>
          </a:xfrm>
        </p:spPr>
        <p:txBody>
          <a:bodyPr>
            <a:normAutofit fontScale="90000"/>
          </a:bodyPr>
          <a:lstStyle/>
          <a:p>
            <a:r>
              <a:rPr lang="en-US" dirty="0"/>
              <a:t>Task: analyzing students' arguments</a:t>
            </a:r>
          </a:p>
        </p:txBody>
      </p:sp>
      <p:sp>
        <p:nvSpPr>
          <p:cNvPr id="5" name="Slide Number Placeholder 4">
            <a:extLst>
              <a:ext uri="{FF2B5EF4-FFF2-40B4-BE49-F238E27FC236}">
                <a16:creationId xmlns="" xmlns:a16="http://schemas.microsoft.com/office/drawing/2014/main" id="{C5985FBF-F38C-469E-AF49-3FC9C4EAC70E}"/>
              </a:ext>
            </a:extLst>
          </p:cNvPr>
          <p:cNvSpPr>
            <a:spLocks noGrp="1"/>
          </p:cNvSpPr>
          <p:nvPr>
            <p:ph type="sldNum" sz="quarter" idx="11"/>
          </p:nvPr>
        </p:nvSpPr>
        <p:spPr/>
        <p:txBody>
          <a:bodyPr/>
          <a:lstStyle/>
          <a:p>
            <a:r>
              <a:rPr lang="es-ES_tradnl" sz="1200"/>
              <a:t>|  </a:t>
            </a:r>
            <a:fld id="{9DD0088F-7E4A-9C4B-9ED2-72FAF1293163}" type="slidenum">
              <a:rPr lang="es-ES_tradnl" smtClean="0"/>
              <a:pPr/>
              <a:t>16</a:t>
            </a:fld>
            <a:endParaRPr lang="es-ES_tradnl" dirty="0"/>
          </a:p>
        </p:txBody>
      </p:sp>
      <p:sp>
        <p:nvSpPr>
          <p:cNvPr id="6" name="Rectangle 3">
            <a:extLst>
              <a:ext uri="{FF2B5EF4-FFF2-40B4-BE49-F238E27FC236}">
                <a16:creationId xmlns="" xmlns:a16="http://schemas.microsoft.com/office/drawing/2014/main" id="{D245D114-E5B8-4D2F-82D8-87E36CBE9F3B}"/>
              </a:ext>
            </a:extLst>
          </p:cNvPr>
          <p:cNvSpPr>
            <a:spLocks noGrp="1" noChangeArrowheads="1"/>
          </p:cNvSpPr>
          <p:nvPr>
            <p:ph idx="1"/>
          </p:nvPr>
        </p:nvSpPr>
        <p:spPr>
          <a:xfrm>
            <a:off x="671209" y="843748"/>
            <a:ext cx="8140535" cy="823127"/>
          </a:xfrm>
        </p:spPr>
        <p:txBody>
          <a:bodyPr>
            <a:normAutofit fontScale="55000" lnSpcReduction="20000"/>
          </a:bodyPr>
          <a:lstStyle/>
          <a:p>
            <a:pPr marL="180000">
              <a:lnSpc>
                <a:spcPct val="120000"/>
              </a:lnSpc>
              <a:spcBef>
                <a:spcPts val="0"/>
              </a:spcBef>
              <a:buFontTx/>
              <a:buNone/>
            </a:pPr>
            <a:r>
              <a:rPr lang="en-US" altLang="en-US" sz="4200" dirty="0"/>
              <a:t>Below is a classroom task on the basis of Hydrogen fuel bus (Dawson &amp; Carson, 2020) </a:t>
            </a:r>
          </a:p>
        </p:txBody>
      </p:sp>
      <p:sp>
        <p:nvSpPr>
          <p:cNvPr id="3" name="TextBox 2"/>
          <p:cNvSpPr txBox="1"/>
          <p:nvPr/>
        </p:nvSpPr>
        <p:spPr>
          <a:xfrm>
            <a:off x="1006726" y="1847850"/>
            <a:ext cx="7686675" cy="2234458"/>
          </a:xfrm>
          <a:prstGeom prst="rect">
            <a:avLst/>
          </a:prstGeom>
          <a:solidFill>
            <a:schemeClr val="bg1">
              <a:lumMod val="95000"/>
            </a:schemeClr>
          </a:solidFill>
          <a:ln>
            <a:solidFill>
              <a:schemeClr val="tx1"/>
            </a:solidFill>
          </a:ln>
        </p:spPr>
        <p:txBody>
          <a:bodyPr wrap="square" rtlCol="0">
            <a:spAutoFit/>
          </a:bodyPr>
          <a:lstStyle/>
          <a:p>
            <a:pPr marL="180000">
              <a:lnSpc>
                <a:spcPct val="120000"/>
              </a:lnSpc>
              <a:spcBef>
                <a:spcPts val="0"/>
              </a:spcBef>
              <a:buNone/>
            </a:pPr>
            <a:r>
              <a:rPr lang="en-US" altLang="en-US" sz="1400" i="1" dirty="0"/>
              <a:t>“Between 2004 and 2007, </a:t>
            </a:r>
            <a:r>
              <a:rPr lang="en-GB" altLang="en-US" sz="1400" i="1" dirty="0" err="1"/>
              <a:t>Transperth</a:t>
            </a:r>
            <a:r>
              <a:rPr lang="en-GB" altLang="en-US" sz="1400" i="1" dirty="0"/>
              <a:t> trialled three </a:t>
            </a:r>
            <a:r>
              <a:rPr lang="en-GB" altLang="en-US" sz="1400" i="1" dirty="0" err="1"/>
              <a:t>EcoBuses</a:t>
            </a:r>
            <a:r>
              <a:rPr lang="en-GB" altLang="en-US" sz="1400" i="1" dirty="0"/>
              <a:t> in Perth which ran on hydrogen fuel cells as their fuel source. The benefit of using a hydrogen fuel cell is that the only waste emissions produced are water and heat. At the conclusion of the trial, the three buses had travelled 258,000 km and carried over 320,000 passengers. Three hundred tCO2eq (</a:t>
            </a:r>
            <a:r>
              <a:rPr lang="en-GB" sz="1400" i="1" dirty="0"/>
              <a:t>tonne of CO2 equivalent</a:t>
            </a:r>
            <a:r>
              <a:rPr lang="en-GB" altLang="en-US" sz="1400" i="1" dirty="0"/>
              <a:t>) were saved by not using regular diesel buses. Although the trial was deemed a success by </a:t>
            </a:r>
            <a:r>
              <a:rPr lang="en-GB" altLang="en-US" sz="1400" i="1" dirty="0" err="1"/>
              <a:t>Transperth</a:t>
            </a:r>
            <a:r>
              <a:rPr lang="en-GB" altLang="en-US" sz="1400" i="1" dirty="0"/>
              <a:t>, the WA government has decided not to proceed any further with the </a:t>
            </a:r>
            <a:r>
              <a:rPr lang="en-GB" altLang="en-US" sz="1400" i="1" dirty="0" err="1"/>
              <a:t>EcoBuses</a:t>
            </a:r>
            <a:r>
              <a:rPr lang="en-GB" altLang="en-US" sz="1400" i="1" dirty="0"/>
              <a:t>, claiming the cost to maintain each bus was too high a price to pay compared to a regular bus. </a:t>
            </a:r>
          </a:p>
          <a:p>
            <a:pPr marL="180000">
              <a:lnSpc>
                <a:spcPct val="120000"/>
              </a:lnSpc>
              <a:spcBef>
                <a:spcPts val="0"/>
              </a:spcBef>
              <a:buNone/>
            </a:pPr>
            <a:r>
              <a:rPr lang="en-GB" altLang="en-US" sz="1400" b="1" i="1" dirty="0"/>
              <a:t>Do you think the WA government made the right decision?</a:t>
            </a:r>
            <a:r>
              <a:rPr lang="en-GB" altLang="en-US" sz="1400" i="1" dirty="0"/>
              <a:t>”</a:t>
            </a:r>
            <a:endParaRPr lang="en-GB" sz="1400" dirty="0"/>
          </a:p>
        </p:txBody>
      </p:sp>
      <p:pic>
        <p:nvPicPr>
          <p:cNvPr id="9" name="Bild 7" descr="C:\Users\Sophia\AppData\Local\Microsoft\Windows\Temporary Internet Files\Content.Word\3-1_5min_.png.png"/>
          <p:cNvPicPr/>
          <p:nvPr/>
        </p:nvPicPr>
        <p:blipFill>
          <a:blip r:embed="rId2" cstate="print"/>
          <a:stretch>
            <a:fillRect/>
          </a:stretch>
        </p:blipFill>
        <p:spPr bwMode="auto">
          <a:xfrm>
            <a:off x="189879" y="1608455"/>
            <a:ext cx="481330" cy="478790"/>
          </a:xfrm>
          <a:prstGeom prst="rect">
            <a:avLst/>
          </a:prstGeom>
          <a:noFill/>
          <a:ln w="9525">
            <a:noFill/>
            <a:miter lim="800000"/>
            <a:headEnd/>
            <a:tailEnd/>
          </a:ln>
        </p:spPr>
      </p:pic>
      <p:pic>
        <p:nvPicPr>
          <p:cNvPr id="10" name="Bild 27" descr="C:\Users\Sophia\AppData\Local\Microsoft\Windows\Temporary Internet Files\Content.Word\4-4_group_work_.png.png"/>
          <p:cNvPicPr/>
          <p:nvPr/>
        </p:nvPicPr>
        <p:blipFill>
          <a:blip r:embed="rId3" cstate="print"/>
          <a:srcRect/>
          <a:stretch>
            <a:fillRect/>
          </a:stretch>
        </p:blipFill>
        <p:spPr bwMode="auto">
          <a:xfrm>
            <a:off x="140202" y="264717"/>
            <a:ext cx="476885" cy="457200"/>
          </a:xfrm>
          <a:prstGeom prst="rect">
            <a:avLst/>
          </a:prstGeom>
          <a:noFill/>
          <a:ln w="9525">
            <a:noFill/>
            <a:miter lim="800000"/>
            <a:headEnd/>
            <a:tailEnd/>
          </a:ln>
        </p:spPr>
      </p:pic>
      <p:pic>
        <p:nvPicPr>
          <p:cNvPr id="11" name="Grafik 5">
            <a:extLst>
              <a:ext uri="{FF2B5EF4-FFF2-40B4-BE49-F238E27FC236}">
                <a16:creationId xmlns="" xmlns:a16="http://schemas.microsoft.com/office/drawing/2014/main" id="{18A65EA0-1EC4-4C88-940C-07BBE9F2659F}"/>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0202" y="902909"/>
            <a:ext cx="487680" cy="495300"/>
          </a:xfrm>
          <a:prstGeom prst="rect">
            <a:avLst/>
          </a:prstGeom>
          <a:noFill/>
          <a:ln>
            <a:noFill/>
          </a:ln>
        </p:spPr>
      </p:pic>
    </p:spTree>
    <p:extLst>
      <p:ext uri="{BB962C8B-B14F-4D97-AF65-F5344CB8AC3E}">
        <p14:creationId xmlns:p14="http://schemas.microsoft.com/office/powerpoint/2010/main" val="38041743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855023" y="181069"/>
            <a:ext cx="8008319" cy="4200926"/>
          </a:xfrm>
        </p:spPr>
        <p:txBody>
          <a:bodyPr>
            <a:normAutofit fontScale="40000" lnSpcReduction="20000"/>
          </a:bodyPr>
          <a:lstStyle/>
          <a:p>
            <a:pPr marL="408600" indent="-571500">
              <a:lnSpc>
                <a:spcPct val="120000"/>
              </a:lnSpc>
              <a:spcBef>
                <a:spcPts val="0"/>
              </a:spcBef>
            </a:pPr>
            <a:r>
              <a:rPr lang="en-US" sz="4800" b="1" dirty="0">
                <a:solidFill>
                  <a:srgbClr val="4C5F7E"/>
                </a:solidFill>
              </a:rPr>
              <a:t>You find below an example of analysis of a student’s response according to Toulmin’s framework</a:t>
            </a:r>
          </a:p>
          <a:p>
            <a:endParaRPr lang="en-US" dirty="0"/>
          </a:p>
          <a:p>
            <a:pPr marL="0" indent="0" algn="just">
              <a:buNone/>
            </a:pPr>
            <a:r>
              <a:rPr lang="en-US" sz="3200" b="1" dirty="0"/>
              <a:t>CLAIM: Yes</a:t>
            </a:r>
            <a:r>
              <a:rPr lang="en-US" sz="3200" dirty="0"/>
              <a:t>. </a:t>
            </a:r>
            <a:r>
              <a:rPr lang="en-GB" sz="3200" dirty="0"/>
              <a:t>“I</a:t>
            </a:r>
            <a:r>
              <a:rPr lang="en-US" sz="3200" dirty="0"/>
              <a:t> </a:t>
            </a:r>
            <a:r>
              <a:rPr lang="en-GB" sz="3200" dirty="0"/>
              <a:t>think the WA government made the right decision </a:t>
            </a:r>
            <a:r>
              <a:rPr lang="en-GB" sz="3200" dirty="0">
                <a:solidFill>
                  <a:srgbClr val="FF00FF"/>
                </a:solidFill>
              </a:rPr>
              <a:t>(claim) </a:t>
            </a:r>
            <a:r>
              <a:rPr lang="en-GB" sz="3200" dirty="0"/>
              <a:t>as the buses would cost a lot of money and would put our state to bankrupt </a:t>
            </a:r>
            <a:r>
              <a:rPr lang="en-GB" sz="3200" dirty="0">
                <a:solidFill>
                  <a:srgbClr val="FF00FF"/>
                </a:solidFill>
              </a:rPr>
              <a:t>(data) </a:t>
            </a:r>
            <a:r>
              <a:rPr lang="en-GB" sz="3200" dirty="0"/>
              <a:t>meaning we will have to cut down on other expenses and </a:t>
            </a:r>
            <a:r>
              <a:rPr lang="en-GB" sz="3200" dirty="0" err="1"/>
              <a:t>Centrelink</a:t>
            </a:r>
            <a:r>
              <a:rPr lang="en-GB" sz="3200" dirty="0"/>
              <a:t> payments for those who are struggling</a:t>
            </a:r>
            <a:r>
              <a:rPr lang="en-GB" sz="3200" dirty="0">
                <a:solidFill>
                  <a:srgbClr val="FF00FF"/>
                </a:solidFill>
              </a:rPr>
              <a:t> (backing) </a:t>
            </a:r>
            <a:r>
              <a:rPr lang="en-GB" sz="3200" dirty="0"/>
              <a:t>just so we can have </a:t>
            </a:r>
            <a:r>
              <a:rPr lang="en-GB" sz="3200" dirty="0" err="1"/>
              <a:t>ecofriendly</a:t>
            </a:r>
            <a:r>
              <a:rPr lang="en-GB" sz="3200" dirty="0"/>
              <a:t> public transport. Also not many people use buses as many own cars</a:t>
            </a:r>
            <a:r>
              <a:rPr lang="en-GB" sz="3200" dirty="0">
                <a:solidFill>
                  <a:srgbClr val="FF00FF"/>
                </a:solidFill>
              </a:rPr>
              <a:t> (data) </a:t>
            </a:r>
            <a:r>
              <a:rPr lang="en-GB" sz="3200" dirty="0"/>
              <a:t>which means it is not really helping the environment. The difference it will make is not very big.”</a:t>
            </a:r>
          </a:p>
          <a:p>
            <a:endParaRPr lang="en-US" dirty="0"/>
          </a:p>
          <a:p>
            <a:pPr marL="408600" indent="-571500">
              <a:lnSpc>
                <a:spcPct val="120000"/>
              </a:lnSpc>
              <a:spcBef>
                <a:spcPts val="0"/>
              </a:spcBef>
            </a:pPr>
            <a:r>
              <a:rPr lang="en-US" sz="4800" b="1" dirty="0" err="1">
                <a:solidFill>
                  <a:srgbClr val="4C5F7E"/>
                </a:solidFill>
              </a:rPr>
              <a:t>Analyse</a:t>
            </a:r>
            <a:r>
              <a:rPr lang="en-US" sz="4800" b="1" dirty="0">
                <a:solidFill>
                  <a:srgbClr val="4C5F7E"/>
                </a:solidFill>
              </a:rPr>
              <a:t> the following student’s response </a:t>
            </a:r>
            <a:r>
              <a:rPr lang="en-GB" sz="4800" b="1" dirty="0">
                <a:solidFill>
                  <a:srgbClr val="4C5F7E"/>
                </a:solidFill>
              </a:rPr>
              <a:t>utilizing both Toulmin’s and Belova et al.’s frameworks</a:t>
            </a:r>
          </a:p>
          <a:p>
            <a:pPr marL="0" indent="0">
              <a:buNone/>
            </a:pPr>
            <a:endParaRPr lang="en-US" dirty="0"/>
          </a:p>
          <a:p>
            <a:pPr marL="0" indent="0" algn="just">
              <a:buNone/>
            </a:pPr>
            <a:r>
              <a:rPr lang="en-US" sz="3400" b="1" dirty="0"/>
              <a:t>CLAIM: No.</a:t>
            </a:r>
            <a:r>
              <a:rPr lang="en-US" sz="3400" dirty="0"/>
              <a:t> “</a:t>
            </a:r>
            <a:r>
              <a:rPr lang="en-GB" sz="3400" dirty="0"/>
              <a:t>The reason for this is because as the statistics showed, 300tCO2eq were saved by using these types of buses, which indicate that a great amount of tCO2eq had been prevented from entering the atmosphere and causing further damage. Furthermore, it is also stated that the only waste emissions produced are water and heat; therefore, less harmful greenhouse gases are produced. If less greenhouse gases are produced, this means that the damage to the natural balance of producing greenhouse gases is slowed down(data),which means that by using this Ecobuses, it will be worth it for the long run as this will be beneficial for the environment. Therefore, the cost would not matter to the WA government because paying for the Ecobuses is like paying for a better future as less damage will be done to the environment.”</a:t>
            </a:r>
          </a:p>
        </p:txBody>
      </p:sp>
      <p:sp>
        <p:nvSpPr>
          <p:cNvPr id="5" name="Θέση αριθμού διαφάνειας 4"/>
          <p:cNvSpPr>
            <a:spLocks noGrp="1"/>
          </p:cNvSpPr>
          <p:nvPr>
            <p:ph type="sldNum" sz="quarter" idx="11"/>
          </p:nvPr>
        </p:nvSpPr>
        <p:spPr/>
        <p:txBody>
          <a:bodyPr/>
          <a:lstStyle/>
          <a:p>
            <a:r>
              <a:rPr lang="es-ES_tradnl" sz="1200"/>
              <a:t>|  </a:t>
            </a:r>
            <a:fld id="{9DD0088F-7E4A-9C4B-9ED2-72FAF1293163}" type="slidenum">
              <a:rPr lang="es-ES_tradnl" smtClean="0"/>
              <a:pPr/>
              <a:t>17</a:t>
            </a:fld>
            <a:endParaRPr lang="es-ES_tradnl" dirty="0"/>
          </a:p>
        </p:txBody>
      </p:sp>
    </p:spTree>
    <p:extLst>
      <p:ext uri="{BB962C8B-B14F-4D97-AF65-F5344CB8AC3E}">
        <p14:creationId xmlns:p14="http://schemas.microsoft.com/office/powerpoint/2010/main" val="13696546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ctrTitle"/>
          </p:nvPr>
        </p:nvSpPr>
        <p:spPr>
          <a:xfrm>
            <a:off x="333487" y="1195057"/>
            <a:ext cx="8529856" cy="1505281"/>
          </a:xfrm>
        </p:spPr>
        <p:txBody>
          <a:bodyPr>
            <a:noAutofit/>
          </a:bodyPr>
          <a:lstStyle/>
          <a:p>
            <a:r>
              <a:rPr lang="de-DE" sz="2600" dirty="0"/>
              <a:t>III. </a:t>
            </a:r>
            <a:r>
              <a:rPr lang="en-GB" sz="2600" dirty="0"/>
              <a:t>Experiencing how to enact EnvSSIs in  mathematics and science classrooms</a:t>
            </a:r>
          </a:p>
        </p:txBody>
      </p:sp>
    </p:spTree>
    <p:extLst>
      <p:ext uri="{BB962C8B-B14F-4D97-AF65-F5344CB8AC3E}">
        <p14:creationId xmlns:p14="http://schemas.microsoft.com/office/powerpoint/2010/main" val="23105568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4"/>
          <p:cNvSpPr>
            <a:spLocks noGrp="1"/>
          </p:cNvSpPr>
          <p:nvPr>
            <p:ph type="sldNum" sz="quarter" idx="11"/>
          </p:nvPr>
        </p:nvSpPr>
        <p:spPr/>
        <p:txBody>
          <a:bodyPr/>
          <a:lstStyle/>
          <a:p>
            <a:r>
              <a:rPr lang="es-ES_tradnl" sz="1200"/>
              <a:t>|  </a:t>
            </a:r>
            <a:fld id="{9DD0088F-7E4A-9C4B-9ED2-72FAF1293163}" type="slidenum">
              <a:rPr lang="es-ES_tradnl" smtClean="0"/>
              <a:pPr/>
              <a:t>19</a:t>
            </a:fld>
            <a:endParaRPr lang="es-ES_tradnl" dirty="0"/>
          </a:p>
        </p:txBody>
      </p:sp>
      <p:pic>
        <p:nvPicPr>
          <p:cNvPr id="6" name="Picture 5"/>
          <p:cNvPicPr/>
          <p:nvPr/>
        </p:nvPicPr>
        <p:blipFill>
          <a:blip r:embed="rId2">
            <a:extLst>
              <a:ext uri="{28A0092B-C50C-407E-A947-70E740481C1C}">
                <a14:useLocalDpi xmlns:a14="http://schemas.microsoft.com/office/drawing/2010/main" val="0"/>
              </a:ext>
            </a:extLst>
          </a:blip>
          <a:stretch>
            <a:fillRect/>
          </a:stretch>
        </p:blipFill>
        <p:spPr>
          <a:xfrm>
            <a:off x="811101" y="1613646"/>
            <a:ext cx="7293684" cy="2878978"/>
          </a:xfrm>
          <a:prstGeom prst="rect">
            <a:avLst/>
          </a:prstGeom>
        </p:spPr>
      </p:pic>
      <p:sp>
        <p:nvSpPr>
          <p:cNvPr id="7" name="TextBox 6"/>
          <p:cNvSpPr txBox="1"/>
          <p:nvPr/>
        </p:nvSpPr>
        <p:spPr>
          <a:xfrm>
            <a:off x="591670" y="989704"/>
            <a:ext cx="7928386" cy="923330"/>
          </a:xfrm>
          <a:prstGeom prst="rect">
            <a:avLst/>
          </a:prstGeom>
          <a:noFill/>
        </p:spPr>
        <p:txBody>
          <a:bodyPr wrap="square" rtlCol="0">
            <a:spAutoFit/>
          </a:bodyPr>
          <a:lstStyle/>
          <a:p>
            <a:r>
              <a:rPr lang="en-GB" b="1" dirty="0">
                <a:solidFill>
                  <a:srgbClr val="4C5F7E"/>
                </a:solidFill>
              </a:rPr>
              <a:t>1) </a:t>
            </a:r>
            <a:r>
              <a:rPr lang="en-GB" dirty="0"/>
              <a:t>Below, you can find an extract of the Washington Post Company newspaper (2007) that compares the paper and the plastic bag.  </a:t>
            </a:r>
          </a:p>
          <a:p>
            <a:r>
              <a:rPr lang="en-GB" dirty="0"/>
              <a:t> </a:t>
            </a:r>
          </a:p>
        </p:txBody>
      </p:sp>
      <p:sp>
        <p:nvSpPr>
          <p:cNvPr id="8" name="Titel 1"/>
          <p:cNvSpPr txBox="1">
            <a:spLocks/>
          </p:cNvSpPr>
          <p:nvPr/>
        </p:nvSpPr>
        <p:spPr>
          <a:xfrm>
            <a:off x="404955" y="200025"/>
            <a:ext cx="8361947" cy="676275"/>
          </a:xfrm>
          <a:prstGeom prst="rect">
            <a:avLst/>
          </a:prstGeom>
        </p:spPr>
        <p:txBody>
          <a:bodyPr vert="horz" lIns="91440" tIns="45720" rIns="91440" bIns="45720" rtlCol="0" anchor="ctr">
            <a:noAutofit/>
          </a:bodyPr>
          <a:lstStyle>
            <a:lvl1pPr algn="l" defTabSz="457200" rtl="0" eaLnBrk="1" latinLnBrk="0" hangingPunct="1">
              <a:spcBef>
                <a:spcPct val="0"/>
              </a:spcBef>
              <a:buNone/>
              <a:defRPr sz="2800" b="1" kern="1200" baseline="0">
                <a:solidFill>
                  <a:srgbClr val="4C5F7E"/>
                </a:solidFill>
                <a:latin typeface="Avenir Book" charset="0"/>
                <a:ea typeface="Avenir Book" charset="0"/>
                <a:cs typeface="Avenir Book" charset="0"/>
              </a:defRPr>
            </a:lvl1pPr>
          </a:lstStyle>
          <a:p>
            <a:r>
              <a:rPr lang="en-GB" sz="2500" dirty="0"/>
              <a:t>Activity 3.1</a:t>
            </a:r>
            <a:r>
              <a:rPr lang="de-DE" sz="2500" dirty="0"/>
              <a:t>: </a:t>
            </a:r>
            <a:r>
              <a:rPr lang="en-GB" sz="2500" dirty="0"/>
              <a:t>Dealing with the Paper or Plastic Bag issue</a:t>
            </a:r>
            <a:r>
              <a:rPr lang="fr-FR" sz="2500" dirty="0"/>
              <a:t>:</a:t>
            </a:r>
            <a:r>
              <a:rPr lang="en-GB" sz="2500" dirty="0"/>
              <a:t> Role-playing scenario </a:t>
            </a:r>
            <a:endParaRPr lang="de-DE" sz="2500" dirty="0"/>
          </a:p>
        </p:txBody>
      </p:sp>
    </p:spTree>
    <p:extLst>
      <p:ext uri="{BB962C8B-B14F-4D97-AF65-F5344CB8AC3E}">
        <p14:creationId xmlns:p14="http://schemas.microsoft.com/office/powerpoint/2010/main" val="7364292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n-US" dirty="0"/>
              <a:t>IO7 Module aims</a:t>
            </a:r>
            <a:endParaRPr lang="el-GR" dirty="0"/>
          </a:p>
        </p:txBody>
      </p:sp>
      <p:sp>
        <p:nvSpPr>
          <p:cNvPr id="3" name="Θέση περιεχομένου 2"/>
          <p:cNvSpPr>
            <a:spLocks noGrp="1"/>
          </p:cNvSpPr>
          <p:nvPr>
            <p:ph idx="1"/>
          </p:nvPr>
        </p:nvSpPr>
        <p:spPr/>
        <p:txBody>
          <a:bodyPr>
            <a:normAutofit/>
          </a:bodyPr>
          <a:lstStyle/>
          <a:p>
            <a:r>
              <a:rPr lang="en-US" dirty="0"/>
              <a:t>Module O7 focuses on</a:t>
            </a:r>
            <a:endParaRPr lang="el-GR" dirty="0"/>
          </a:p>
          <a:p>
            <a:pPr lvl="1"/>
            <a:r>
              <a:rPr lang="en-US" dirty="0"/>
              <a:t>(1) the aspects of environmental SSIs that are related to the </a:t>
            </a:r>
            <a:r>
              <a:rPr lang="en-US" b="1" dirty="0"/>
              <a:t>educational goals</a:t>
            </a:r>
            <a:r>
              <a:rPr lang="en-US" dirty="0"/>
              <a:t> of schools (as intended in the curricula) </a:t>
            </a:r>
            <a:endParaRPr lang="el-GR" dirty="0"/>
          </a:p>
          <a:p>
            <a:pPr lvl="1"/>
            <a:r>
              <a:rPr lang="en-US" dirty="0"/>
              <a:t>(2) how future teachers can embed them in curricula (as enacted in </a:t>
            </a:r>
            <a:r>
              <a:rPr lang="en-US" b="1" dirty="0"/>
              <a:t>classroom practices</a:t>
            </a:r>
            <a:r>
              <a:rPr lang="en-US" dirty="0"/>
              <a:t>).</a:t>
            </a:r>
            <a:endParaRPr lang="el-GR" dirty="0"/>
          </a:p>
          <a:p>
            <a:endParaRPr lang="el-GR" dirty="0"/>
          </a:p>
        </p:txBody>
      </p:sp>
      <p:sp>
        <p:nvSpPr>
          <p:cNvPr id="5" name="Θέση αριθμού διαφάνειας 4"/>
          <p:cNvSpPr>
            <a:spLocks noGrp="1"/>
          </p:cNvSpPr>
          <p:nvPr>
            <p:ph type="sldNum" sz="quarter" idx="11"/>
          </p:nvPr>
        </p:nvSpPr>
        <p:spPr/>
        <p:txBody>
          <a:bodyPr/>
          <a:lstStyle/>
          <a:p>
            <a:r>
              <a:rPr lang="es-ES_tradnl" sz="1200"/>
              <a:t>|  </a:t>
            </a:r>
            <a:fld id="{9DD0088F-7E4A-9C4B-9ED2-72FAF1293163}" type="slidenum">
              <a:rPr lang="es-ES_tradnl" smtClean="0"/>
              <a:pPr/>
              <a:t>2</a:t>
            </a:fld>
            <a:endParaRPr lang="es-ES_tradnl" dirty="0"/>
          </a:p>
        </p:txBody>
      </p:sp>
    </p:spTree>
    <p:extLst>
      <p:ext uri="{BB962C8B-B14F-4D97-AF65-F5344CB8AC3E}">
        <p14:creationId xmlns:p14="http://schemas.microsoft.com/office/powerpoint/2010/main" val="15624511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4"/>
          <p:cNvSpPr>
            <a:spLocks noGrp="1"/>
          </p:cNvSpPr>
          <p:nvPr>
            <p:ph type="sldNum" sz="quarter" idx="11"/>
          </p:nvPr>
        </p:nvSpPr>
        <p:spPr/>
        <p:txBody>
          <a:bodyPr/>
          <a:lstStyle/>
          <a:p>
            <a:r>
              <a:rPr lang="es-ES_tradnl" sz="1200"/>
              <a:t>|  </a:t>
            </a:r>
            <a:fld id="{9DD0088F-7E4A-9C4B-9ED2-72FAF1293163}" type="slidenum">
              <a:rPr lang="es-ES_tradnl" smtClean="0"/>
              <a:pPr/>
              <a:t>20</a:t>
            </a:fld>
            <a:endParaRPr lang="es-ES_tradnl" dirty="0"/>
          </a:p>
        </p:txBody>
      </p:sp>
      <p:grpSp>
        <p:nvGrpSpPr>
          <p:cNvPr id="2" name="Group 1"/>
          <p:cNvGrpSpPr/>
          <p:nvPr/>
        </p:nvGrpSpPr>
        <p:grpSpPr>
          <a:xfrm>
            <a:off x="119461" y="67618"/>
            <a:ext cx="7195737" cy="5075882"/>
            <a:chOff x="119461" y="67618"/>
            <a:chExt cx="7195737" cy="5075882"/>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9461" y="67618"/>
              <a:ext cx="7195737" cy="164000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7793" y="1537610"/>
              <a:ext cx="6479075" cy="3605890"/>
            </a:xfrm>
            <a:prstGeom prst="rect">
              <a:avLst/>
            </a:prstGeom>
          </p:spPr>
        </p:pic>
      </p:grpSp>
    </p:spTree>
    <p:extLst>
      <p:ext uri="{BB962C8B-B14F-4D97-AF65-F5344CB8AC3E}">
        <p14:creationId xmlns:p14="http://schemas.microsoft.com/office/powerpoint/2010/main" val="37963418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4"/>
          <p:cNvSpPr>
            <a:spLocks noGrp="1"/>
          </p:cNvSpPr>
          <p:nvPr>
            <p:ph type="sldNum" sz="quarter" idx="11"/>
          </p:nvPr>
        </p:nvSpPr>
        <p:spPr/>
        <p:txBody>
          <a:bodyPr/>
          <a:lstStyle/>
          <a:p>
            <a:r>
              <a:rPr lang="es-ES_tradnl" sz="1200"/>
              <a:t>|  </a:t>
            </a:r>
            <a:fld id="{9DD0088F-7E4A-9C4B-9ED2-72FAF1293163}" type="slidenum">
              <a:rPr lang="es-ES_tradnl" smtClean="0"/>
              <a:pPr/>
              <a:t>21</a:t>
            </a:fld>
            <a:endParaRPr lang="es-ES_tradnl" dirty="0"/>
          </a:p>
        </p:txBody>
      </p:sp>
      <p:grpSp>
        <p:nvGrpSpPr>
          <p:cNvPr id="3" name="Group 2"/>
          <p:cNvGrpSpPr/>
          <p:nvPr/>
        </p:nvGrpSpPr>
        <p:grpSpPr>
          <a:xfrm>
            <a:off x="266790" y="4609"/>
            <a:ext cx="6978656" cy="5138890"/>
            <a:chOff x="266790" y="4609"/>
            <a:chExt cx="6978656" cy="513889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7172" y="4609"/>
              <a:ext cx="6327260" cy="1911951"/>
            </a:xfrm>
            <a:prstGeom prst="rect">
              <a:avLst/>
            </a:prstGeom>
          </p:spPr>
        </p:pic>
        <p:grpSp>
          <p:nvGrpSpPr>
            <p:cNvPr id="2" name="Group 1"/>
            <p:cNvGrpSpPr/>
            <p:nvPr/>
          </p:nvGrpSpPr>
          <p:grpSpPr>
            <a:xfrm>
              <a:off x="266790" y="1475971"/>
              <a:ext cx="6978656" cy="2492707"/>
              <a:chOff x="266790" y="1475971"/>
              <a:chExt cx="6978656" cy="2492707"/>
            </a:xfrm>
          </p:grpSpPr>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421" y="1625067"/>
                <a:ext cx="6438763" cy="2343611"/>
              </a:xfrm>
              <a:prstGeom prst="rect">
                <a:avLst/>
              </a:prstGeom>
            </p:spPr>
          </p:pic>
          <p:pic>
            <p:nvPicPr>
              <p:cNvPr id="1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6200000">
                <a:off x="-404336" y="2147097"/>
                <a:ext cx="1686883" cy="3446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6292946" y="2037946"/>
                <a:ext cx="1514475" cy="390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11"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0965" y="3852348"/>
              <a:ext cx="5907712" cy="12911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22392857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665018" y="560196"/>
            <a:ext cx="8250382" cy="4316604"/>
          </a:xfrm>
        </p:spPr>
        <p:txBody>
          <a:bodyPr>
            <a:normAutofit fontScale="25000" lnSpcReduction="20000"/>
          </a:bodyPr>
          <a:lstStyle/>
          <a:p>
            <a:pPr marL="0" indent="0" algn="just">
              <a:buNone/>
            </a:pPr>
            <a:r>
              <a:rPr lang="en-GB" sz="7600" dirty="0"/>
              <a:t>Based on the issue: </a:t>
            </a:r>
            <a:r>
              <a:rPr lang="en-GB" sz="7600" i="1" dirty="0"/>
              <a:t>Are plastic bags or paper bags better for the environment? </a:t>
            </a:r>
            <a:r>
              <a:rPr lang="en-GB" sz="7600" dirty="0"/>
              <a:t>described in the above extract, form three groups and perform a role-playing scenario as following:</a:t>
            </a:r>
          </a:p>
          <a:p>
            <a:pPr marL="0" indent="0" algn="just">
              <a:buNone/>
            </a:pPr>
            <a:r>
              <a:rPr lang="en-GB" sz="7600" dirty="0"/>
              <a:t> </a:t>
            </a:r>
            <a:endParaRPr lang="en-GB" sz="7600" strike="sngStrike" dirty="0"/>
          </a:p>
          <a:p>
            <a:pPr marL="0" indent="0" algn="just">
              <a:buNone/>
            </a:pPr>
            <a:endParaRPr lang="en-GB" sz="7600" dirty="0"/>
          </a:p>
          <a:p>
            <a:pPr marL="0" indent="0" algn="just">
              <a:buNone/>
            </a:pPr>
            <a:endParaRPr lang="fr-FR" sz="7600" dirty="0"/>
          </a:p>
          <a:p>
            <a:pPr algn="just"/>
            <a:endParaRPr lang="fr-FR" sz="7600" dirty="0"/>
          </a:p>
          <a:p>
            <a:pPr algn="just"/>
            <a:endParaRPr lang="fr-FR" sz="7600" dirty="0"/>
          </a:p>
          <a:p>
            <a:pPr marL="0" indent="0" algn="just">
              <a:buNone/>
            </a:pPr>
            <a:endParaRPr lang="fr-FR" sz="7600" dirty="0"/>
          </a:p>
          <a:p>
            <a:pPr marL="0" indent="0" algn="just">
              <a:buNone/>
            </a:pPr>
            <a:endParaRPr lang="fr-FR" sz="7600" dirty="0"/>
          </a:p>
          <a:p>
            <a:pPr marL="0" indent="0" algn="just">
              <a:buNone/>
            </a:pPr>
            <a:endParaRPr lang="fr-FR" sz="7600" dirty="0"/>
          </a:p>
          <a:p>
            <a:pPr algn="just"/>
            <a:r>
              <a:rPr lang="en-GB" sz="7600" dirty="0"/>
              <a:t>Group 1 and Group 2 will prepare an argumentation to support their views to form a debate in front of Group 3. </a:t>
            </a:r>
          </a:p>
          <a:p>
            <a:pPr algn="just"/>
            <a:r>
              <a:rPr lang="en-GB" sz="7600" dirty="0"/>
              <a:t>Group 3 will write a report to recommend to the </a:t>
            </a:r>
            <a:r>
              <a:rPr lang="en-US" sz="7600" dirty="0"/>
              <a:t>city council of</a:t>
            </a:r>
            <a:r>
              <a:rPr lang="en-GB" sz="7600" dirty="0"/>
              <a:t> your city about the use of plastic or paper bags. Are the evidence-based arguments provided strong enough to persuade the city council</a:t>
            </a:r>
            <a:r>
              <a:rPr lang="fr-FR" sz="7600" dirty="0"/>
              <a:t>?</a:t>
            </a:r>
          </a:p>
        </p:txBody>
      </p:sp>
      <p:sp>
        <p:nvSpPr>
          <p:cNvPr id="5" name="Foliennummernplatzhalter 4"/>
          <p:cNvSpPr>
            <a:spLocks noGrp="1"/>
          </p:cNvSpPr>
          <p:nvPr>
            <p:ph type="sldNum" sz="quarter" idx="11"/>
          </p:nvPr>
        </p:nvSpPr>
        <p:spPr/>
        <p:txBody>
          <a:bodyPr/>
          <a:lstStyle/>
          <a:p>
            <a:r>
              <a:rPr lang="es-ES_tradnl" sz="1200"/>
              <a:t>|  </a:t>
            </a:r>
            <a:fld id="{9DD0088F-7E4A-9C4B-9ED2-72FAF1293163}" type="slidenum">
              <a:rPr lang="es-ES_tradnl" smtClean="0"/>
              <a:pPr/>
              <a:t>22</a:t>
            </a:fld>
            <a:endParaRPr lang="es-ES_tradnl" dirty="0"/>
          </a:p>
        </p:txBody>
      </p:sp>
      <p:pic>
        <p:nvPicPr>
          <p:cNvPr id="6" name="Bild 27" descr="C:\Users\Sophia\AppData\Local\Microsoft\Windows\Temporary Internet Files\Content.Word\4-4_group_work_.png.png"/>
          <p:cNvPicPr/>
          <p:nvPr/>
        </p:nvPicPr>
        <p:blipFill>
          <a:blip r:embed="rId3" cstate="print"/>
          <a:srcRect/>
          <a:stretch>
            <a:fillRect/>
          </a:stretch>
        </p:blipFill>
        <p:spPr bwMode="auto">
          <a:xfrm>
            <a:off x="93011" y="781643"/>
            <a:ext cx="476885" cy="457200"/>
          </a:xfrm>
          <a:prstGeom prst="rect">
            <a:avLst/>
          </a:prstGeom>
          <a:noFill/>
          <a:ln w="9525">
            <a:noFill/>
            <a:miter lim="800000"/>
            <a:headEnd/>
            <a:tailEnd/>
          </a:ln>
        </p:spPr>
      </p:pic>
      <p:pic>
        <p:nvPicPr>
          <p:cNvPr id="7" name="Grafik 5">
            <a:extLst>
              <a:ext uri="{FF2B5EF4-FFF2-40B4-BE49-F238E27FC236}">
                <a16:creationId xmlns="" xmlns:a16="http://schemas.microsoft.com/office/drawing/2014/main" id="{18A65EA0-1EC4-4C88-940C-07BBE9F2659F}"/>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216" y="1385740"/>
            <a:ext cx="487680" cy="495300"/>
          </a:xfrm>
          <a:prstGeom prst="rect">
            <a:avLst/>
          </a:prstGeom>
          <a:noFill/>
          <a:ln>
            <a:noFill/>
          </a:ln>
        </p:spPr>
      </p:pic>
      <p:pic>
        <p:nvPicPr>
          <p:cNvPr id="9" name="Bild 7" descr="C:\Users\Sophia\AppData\Local\Microsoft\Windows\Temporary Internet Files\Content.Word\3-1_5min_.png.png"/>
          <p:cNvPicPr/>
          <p:nvPr/>
        </p:nvPicPr>
        <p:blipFill>
          <a:blip r:embed="rId5" cstate="print"/>
          <a:stretch>
            <a:fillRect/>
          </a:stretch>
        </p:blipFill>
        <p:spPr bwMode="auto">
          <a:xfrm>
            <a:off x="99361" y="1991975"/>
            <a:ext cx="481330" cy="478790"/>
          </a:xfrm>
          <a:prstGeom prst="rect">
            <a:avLst/>
          </a:prstGeom>
          <a:noFill/>
          <a:ln w="9525">
            <a:noFill/>
            <a:miter lim="800000"/>
            <a:headEnd/>
            <a:tailEnd/>
          </a:ln>
        </p:spPr>
      </p:pic>
      <p:sp>
        <p:nvSpPr>
          <p:cNvPr id="8" name="Titel 1"/>
          <p:cNvSpPr>
            <a:spLocks noGrp="1"/>
          </p:cNvSpPr>
          <p:nvPr>
            <p:ph type="title"/>
          </p:nvPr>
        </p:nvSpPr>
        <p:spPr>
          <a:xfrm>
            <a:off x="580691" y="82304"/>
            <a:ext cx="7926721" cy="477892"/>
          </a:xfrm>
        </p:spPr>
        <p:txBody>
          <a:bodyPr>
            <a:noAutofit/>
          </a:bodyPr>
          <a:lstStyle/>
          <a:p>
            <a:r>
              <a:rPr lang="en-US" sz="2000" dirty="0"/>
              <a:t>Task 1: </a:t>
            </a:r>
            <a:r>
              <a:rPr lang="en-GB" sz="2000" dirty="0"/>
              <a:t>Debating through a role-playing scenario. </a:t>
            </a:r>
            <a:endParaRPr lang="de-DE" sz="2000" dirty="0"/>
          </a:p>
        </p:txBody>
      </p:sp>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66697" y="1385740"/>
            <a:ext cx="4163006" cy="2105319"/>
          </a:xfrm>
          <a:prstGeom prst="rect">
            <a:avLst/>
          </a:prstGeom>
        </p:spPr>
      </p:pic>
    </p:spTree>
    <p:extLst>
      <p:ext uri="{BB962C8B-B14F-4D97-AF65-F5344CB8AC3E}">
        <p14:creationId xmlns:p14="http://schemas.microsoft.com/office/powerpoint/2010/main" val="17397344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569896" y="691832"/>
            <a:ext cx="8250382" cy="4238626"/>
          </a:xfrm>
        </p:spPr>
        <p:txBody>
          <a:bodyPr>
            <a:normAutofit lnSpcReduction="10000"/>
          </a:bodyPr>
          <a:lstStyle/>
          <a:p>
            <a:pPr marL="0" indent="0" algn="just">
              <a:buNone/>
            </a:pPr>
            <a:r>
              <a:rPr lang="en-GB" sz="2600" dirty="0"/>
              <a:t>To prepare this task (debate &amp; recommendation), you can </a:t>
            </a:r>
          </a:p>
          <a:p>
            <a:pPr lvl="1" algn="just"/>
            <a:r>
              <a:rPr lang="en-GB" dirty="0"/>
              <a:t>search in your national curricula for tasks, information or resources about this issue, </a:t>
            </a:r>
          </a:p>
          <a:p>
            <a:pPr lvl="1" algn="just"/>
            <a:r>
              <a:rPr lang="en-GB" dirty="0"/>
              <a:t>use resources or data from your everyday life,</a:t>
            </a:r>
          </a:p>
          <a:p>
            <a:pPr lvl="1" algn="just"/>
            <a:r>
              <a:rPr lang="en-GB" dirty="0"/>
              <a:t>carry out your own internet research or/and use the references given below: </a:t>
            </a:r>
          </a:p>
          <a:p>
            <a:pPr lvl="2" algn="just"/>
            <a:r>
              <a:rPr lang="en-GB" dirty="0"/>
              <a:t>the Environment Agency’s report: “Life cycle assessment of supermarket carrier bags: a review of the bags available in 2006”.</a:t>
            </a:r>
          </a:p>
          <a:p>
            <a:pPr lvl="2" algn="just"/>
            <a:r>
              <a:rPr lang="en-GB" dirty="0"/>
              <a:t>the report “Life Cycle Assessment of Reusable and Single-use Plastic Bags in California”, J. Greene, 2011.</a:t>
            </a:r>
          </a:p>
          <a:p>
            <a:pPr lvl="2" algn="just"/>
            <a:r>
              <a:rPr lang="en-GB" dirty="0"/>
              <a:t>the NGO UNEP report “Single-use plastics, a roadmap for sustainability”, 2018. </a:t>
            </a:r>
          </a:p>
          <a:p>
            <a:pPr lvl="1" algn="just"/>
            <a:endParaRPr lang="en-GB" dirty="0"/>
          </a:p>
        </p:txBody>
      </p:sp>
      <p:sp>
        <p:nvSpPr>
          <p:cNvPr id="5" name="Foliennummernplatzhalter 4"/>
          <p:cNvSpPr>
            <a:spLocks noGrp="1"/>
          </p:cNvSpPr>
          <p:nvPr>
            <p:ph type="sldNum" sz="quarter" idx="11"/>
          </p:nvPr>
        </p:nvSpPr>
        <p:spPr/>
        <p:txBody>
          <a:bodyPr/>
          <a:lstStyle/>
          <a:p>
            <a:r>
              <a:rPr lang="es-ES_tradnl" sz="1200"/>
              <a:t>|  </a:t>
            </a:r>
            <a:fld id="{9DD0088F-7E4A-9C4B-9ED2-72FAF1293163}" type="slidenum">
              <a:rPr lang="es-ES_tradnl" smtClean="0"/>
              <a:pPr/>
              <a:t>23</a:t>
            </a:fld>
            <a:endParaRPr lang="es-ES_tradnl" dirty="0"/>
          </a:p>
        </p:txBody>
      </p:sp>
    </p:spTree>
    <p:extLst>
      <p:ext uri="{BB962C8B-B14F-4D97-AF65-F5344CB8AC3E}">
        <p14:creationId xmlns:p14="http://schemas.microsoft.com/office/powerpoint/2010/main" val="34002684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r>
              <a:rPr lang="es-ES_tradnl" sz="1200"/>
              <a:t>|  </a:t>
            </a:r>
            <a:fld id="{9DD0088F-7E4A-9C4B-9ED2-72FAF1293163}" type="slidenum">
              <a:rPr lang="es-ES_tradnl" smtClean="0"/>
              <a:pPr/>
              <a:t>24</a:t>
            </a:fld>
            <a:endParaRPr lang="es-ES_tradnl" dirty="0"/>
          </a:p>
        </p:txBody>
      </p:sp>
      <p:sp>
        <p:nvSpPr>
          <p:cNvPr id="6" name="Titel 1"/>
          <p:cNvSpPr>
            <a:spLocks noGrp="1"/>
          </p:cNvSpPr>
          <p:nvPr>
            <p:ph type="title"/>
          </p:nvPr>
        </p:nvSpPr>
        <p:spPr>
          <a:xfrm>
            <a:off x="331454" y="231909"/>
            <a:ext cx="8361947" cy="701541"/>
          </a:xfrm>
        </p:spPr>
        <p:txBody>
          <a:bodyPr>
            <a:normAutofit fontScale="90000"/>
          </a:bodyPr>
          <a:lstStyle/>
          <a:p>
            <a:pPr algn="just"/>
            <a:r>
              <a:rPr lang="en-GB" sz="2300" dirty="0"/>
              <a:t>Activity 3.</a:t>
            </a:r>
            <a:r>
              <a:rPr lang="el-GR" sz="2300" dirty="0"/>
              <a:t>2</a:t>
            </a:r>
            <a:r>
              <a:rPr lang="de-DE" sz="2300" dirty="0"/>
              <a:t>: </a:t>
            </a:r>
            <a:r>
              <a:rPr lang="en-GB" sz="2300" dirty="0"/>
              <a:t>Dealing with a specific </a:t>
            </a:r>
            <a:r>
              <a:rPr lang="en-US" sz="2300" dirty="0"/>
              <a:t>lake Drainage and re-creation </a:t>
            </a:r>
            <a:r>
              <a:rPr lang="en-GB" sz="2300" dirty="0"/>
              <a:t>issue: Multiplicity of the factors &amp; </a:t>
            </a:r>
            <a:r>
              <a:rPr lang="en-US" sz="2300" dirty="0"/>
              <a:t>“Uncertainty”</a:t>
            </a:r>
            <a:r>
              <a:rPr lang="en-GB" sz="2300" dirty="0"/>
              <a:t>.</a:t>
            </a:r>
            <a:endParaRPr lang="de-DE" sz="2300" dirty="0"/>
          </a:p>
        </p:txBody>
      </p:sp>
      <p:sp>
        <p:nvSpPr>
          <p:cNvPr id="9" name="Inhaltsplatzhalter 2"/>
          <p:cNvSpPr>
            <a:spLocks noGrp="1"/>
          </p:cNvSpPr>
          <p:nvPr>
            <p:ph idx="1"/>
          </p:nvPr>
        </p:nvSpPr>
        <p:spPr>
          <a:xfrm>
            <a:off x="331454" y="1302967"/>
            <a:ext cx="8052099" cy="3316658"/>
          </a:xfrm>
        </p:spPr>
        <p:txBody>
          <a:bodyPr>
            <a:normAutofit fontScale="85000" lnSpcReduction="10000"/>
          </a:bodyPr>
          <a:lstStyle/>
          <a:p>
            <a:pPr marL="0" indent="0" algn="just">
              <a:spcAft>
                <a:spcPts val="600"/>
              </a:spcAft>
              <a:buNone/>
            </a:pPr>
            <a:r>
              <a:rPr lang="en-US" dirty="0">
                <a:solidFill>
                  <a:srgbClr val="001470"/>
                </a:solidFill>
              </a:rPr>
              <a:t>The story of Karla Lake in Thessaly, Greece</a:t>
            </a:r>
          </a:p>
          <a:p>
            <a:pPr marL="180000" indent="0" algn="just">
              <a:spcAft>
                <a:spcPts val="600"/>
              </a:spcAft>
              <a:buClr>
                <a:srgbClr val="A0B051"/>
              </a:buClr>
              <a:buNone/>
            </a:pPr>
            <a:r>
              <a:rPr lang="en-US" sz="2400" dirty="0"/>
              <a:t>Karla lake is located in the central part of Greece. It had a rich biodiversity. </a:t>
            </a:r>
          </a:p>
          <a:p>
            <a:pPr marL="180000" indent="0" algn="just">
              <a:spcAft>
                <a:spcPts val="600"/>
              </a:spcAft>
              <a:buClr>
                <a:srgbClr val="A0B051"/>
              </a:buClr>
              <a:buNone/>
            </a:pPr>
            <a:r>
              <a:rPr lang="en-US" sz="2400" dirty="0"/>
              <a:t>It was drained in the early 1960s and then re-flooded in recent years.</a:t>
            </a:r>
          </a:p>
          <a:p>
            <a:pPr marL="180000" indent="0" algn="just">
              <a:spcAft>
                <a:spcPts val="600"/>
              </a:spcAft>
              <a:buClr>
                <a:srgbClr val="A0B051"/>
              </a:buClr>
              <a:buNone/>
            </a:pPr>
            <a:endParaRPr lang="en-US" sz="2400" dirty="0"/>
          </a:p>
          <a:p>
            <a:pPr marL="522900" algn="just">
              <a:spcAft>
                <a:spcPts val="600"/>
              </a:spcAft>
              <a:buClr>
                <a:srgbClr val="A0B051"/>
              </a:buClr>
            </a:pPr>
            <a:r>
              <a:rPr lang="en-US" sz="2400" dirty="0"/>
              <a:t>Below you can find </a:t>
            </a:r>
          </a:p>
          <a:p>
            <a:pPr marL="922950" lvl="1" algn="just">
              <a:spcAft>
                <a:spcPts val="600"/>
              </a:spcAft>
              <a:buClr>
                <a:srgbClr val="A0B051"/>
              </a:buClr>
            </a:pPr>
            <a:r>
              <a:rPr lang="en-US" sz="2000" dirty="0"/>
              <a:t>Some reasons that were advanced for the decision for drainage.</a:t>
            </a:r>
          </a:p>
          <a:p>
            <a:pPr marL="922950" lvl="1" algn="just">
              <a:spcAft>
                <a:spcPts val="600"/>
              </a:spcAft>
              <a:buClr>
                <a:srgbClr val="A0B051"/>
              </a:buClr>
            </a:pPr>
            <a:r>
              <a:rPr lang="en-US" sz="2000" dirty="0"/>
              <a:t>Some consequences that were observed after the drainage.</a:t>
            </a:r>
          </a:p>
          <a:p>
            <a:pPr marL="922950" lvl="1" algn="just">
              <a:spcAft>
                <a:spcPts val="600"/>
              </a:spcAft>
              <a:buClr>
                <a:srgbClr val="A0B051"/>
              </a:buClr>
            </a:pPr>
            <a:r>
              <a:rPr lang="en-US" sz="2000" dirty="0"/>
              <a:t>Some reasons for the decision for re-creation.</a:t>
            </a:r>
          </a:p>
          <a:p>
            <a:pPr marL="522900" algn="just">
              <a:spcAft>
                <a:spcPts val="600"/>
              </a:spcAft>
              <a:buClr>
                <a:srgbClr val="A0B051"/>
              </a:buClr>
            </a:pPr>
            <a:endParaRPr lang="en-US" sz="2000" dirty="0"/>
          </a:p>
        </p:txBody>
      </p:sp>
    </p:spTree>
    <p:extLst>
      <p:ext uri="{BB962C8B-B14F-4D97-AF65-F5344CB8AC3E}">
        <p14:creationId xmlns:p14="http://schemas.microsoft.com/office/powerpoint/2010/main" val="18746492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r>
              <a:rPr lang="es-ES_tradnl" sz="1200"/>
              <a:t>|  </a:t>
            </a:r>
            <a:fld id="{9DD0088F-7E4A-9C4B-9ED2-72FAF1293163}" type="slidenum">
              <a:rPr lang="es-ES_tradnl" smtClean="0"/>
              <a:pPr/>
              <a:t>25</a:t>
            </a:fld>
            <a:endParaRPr lang="es-ES_tradnl" dirty="0"/>
          </a:p>
        </p:txBody>
      </p:sp>
      <p:sp>
        <p:nvSpPr>
          <p:cNvPr id="7" name="Inhaltsplatzhalter 2"/>
          <p:cNvSpPr>
            <a:spLocks noGrp="1"/>
          </p:cNvSpPr>
          <p:nvPr>
            <p:ph idx="1"/>
          </p:nvPr>
        </p:nvSpPr>
        <p:spPr>
          <a:xfrm>
            <a:off x="171534" y="142875"/>
            <a:ext cx="8647612" cy="4876800"/>
          </a:xfrm>
        </p:spPr>
        <p:txBody>
          <a:bodyPr>
            <a:normAutofit fontScale="62500" lnSpcReduction="20000"/>
          </a:bodyPr>
          <a:lstStyle/>
          <a:p>
            <a:pPr algn="just"/>
            <a:r>
              <a:rPr lang="en-GB" dirty="0"/>
              <a:t>Reasons</a:t>
            </a:r>
            <a:r>
              <a:rPr lang="en-US" dirty="0"/>
              <a:t> for the </a:t>
            </a:r>
            <a:r>
              <a:rPr lang="en-US" b="1" dirty="0"/>
              <a:t>decision to drain</a:t>
            </a:r>
            <a:r>
              <a:rPr lang="en-US" dirty="0"/>
              <a:t>: </a:t>
            </a:r>
          </a:p>
          <a:p>
            <a:pPr lvl="1" algn="just">
              <a:spcBef>
                <a:spcPts val="176"/>
              </a:spcBef>
              <a:spcAft>
                <a:spcPts val="300"/>
              </a:spcAft>
            </a:pPr>
            <a:r>
              <a:rPr lang="en-US" dirty="0">
                <a:solidFill>
                  <a:prstClr val="black"/>
                </a:solidFill>
              </a:rPr>
              <a:t>The </a:t>
            </a:r>
            <a:r>
              <a:rPr lang="en" dirty="0">
                <a:solidFill>
                  <a:prstClr val="black"/>
                </a:solidFill>
              </a:rPr>
              <a:t>fluctuations in the </a:t>
            </a:r>
            <a:r>
              <a:rPr lang="en-US" dirty="0">
                <a:solidFill>
                  <a:prstClr val="black"/>
                </a:solidFill>
              </a:rPr>
              <a:t>water</a:t>
            </a:r>
            <a:r>
              <a:rPr lang="en" dirty="0">
                <a:solidFill>
                  <a:prstClr val="black"/>
                </a:solidFill>
              </a:rPr>
              <a:t> level</a:t>
            </a:r>
            <a:r>
              <a:rPr lang="en-US" dirty="0">
                <a:solidFill>
                  <a:prstClr val="black"/>
                </a:solidFill>
              </a:rPr>
              <a:t>s</a:t>
            </a:r>
            <a:r>
              <a:rPr lang="en" dirty="0">
                <a:solidFill>
                  <a:prstClr val="black"/>
                </a:solidFill>
              </a:rPr>
              <a:t> </a:t>
            </a:r>
          </a:p>
          <a:p>
            <a:pPr lvl="1" algn="just">
              <a:spcBef>
                <a:spcPts val="176"/>
              </a:spcBef>
              <a:spcAft>
                <a:spcPts val="300"/>
              </a:spcAft>
            </a:pPr>
            <a:r>
              <a:rPr lang="en-US" dirty="0">
                <a:solidFill>
                  <a:prstClr val="black"/>
                </a:solidFill>
              </a:rPr>
              <a:t>The </a:t>
            </a:r>
            <a:r>
              <a:rPr lang="en" dirty="0">
                <a:solidFill>
                  <a:prstClr val="black"/>
                </a:solidFill>
              </a:rPr>
              <a:t>floods in the area</a:t>
            </a:r>
          </a:p>
          <a:p>
            <a:pPr lvl="1" algn="just">
              <a:spcBef>
                <a:spcPts val="176"/>
              </a:spcBef>
              <a:spcAft>
                <a:spcPts val="300"/>
              </a:spcAft>
            </a:pPr>
            <a:r>
              <a:rPr lang="en" dirty="0">
                <a:solidFill>
                  <a:prstClr val="black"/>
                </a:solidFill>
              </a:rPr>
              <a:t>The need to create more farmland </a:t>
            </a:r>
          </a:p>
          <a:p>
            <a:pPr lvl="1" algn="just">
              <a:spcBef>
                <a:spcPts val="176"/>
              </a:spcBef>
              <a:spcAft>
                <a:spcPts val="300"/>
              </a:spcAft>
            </a:pPr>
            <a:r>
              <a:rPr lang="en-US" dirty="0">
                <a:solidFill>
                  <a:prstClr val="black"/>
                </a:solidFill>
              </a:rPr>
              <a:t>The </a:t>
            </a:r>
            <a:r>
              <a:rPr lang="en" dirty="0">
                <a:solidFill>
                  <a:prstClr val="black"/>
                </a:solidFill>
              </a:rPr>
              <a:t>reduced catches </a:t>
            </a:r>
          </a:p>
          <a:p>
            <a:pPr lvl="1" algn="just">
              <a:spcBef>
                <a:spcPts val="176"/>
              </a:spcBef>
              <a:spcAft>
                <a:spcPts val="300"/>
              </a:spcAft>
            </a:pPr>
            <a:r>
              <a:rPr lang="en" dirty="0">
                <a:solidFill>
                  <a:prstClr val="black"/>
                </a:solidFill>
              </a:rPr>
              <a:t>The need to reduce malaria epidemics</a:t>
            </a:r>
            <a:endParaRPr lang="en-US" dirty="0">
              <a:solidFill>
                <a:prstClr val="black"/>
              </a:solidFill>
            </a:endParaRPr>
          </a:p>
          <a:p>
            <a:pPr algn="just">
              <a:spcBef>
                <a:spcPts val="732"/>
              </a:spcBef>
            </a:pPr>
            <a:r>
              <a:rPr lang="en" dirty="0"/>
              <a:t>Environmental and social </a:t>
            </a:r>
            <a:r>
              <a:rPr lang="en" b="1" dirty="0"/>
              <a:t>effects of the drainage</a:t>
            </a:r>
            <a:r>
              <a:rPr lang="en" dirty="0"/>
              <a:t>: </a:t>
            </a:r>
            <a:endParaRPr lang="en-US" dirty="0"/>
          </a:p>
          <a:p>
            <a:pPr lvl="1" algn="just">
              <a:spcBef>
                <a:spcPts val="176"/>
              </a:spcBef>
              <a:spcAft>
                <a:spcPts val="300"/>
              </a:spcAft>
            </a:pPr>
            <a:r>
              <a:rPr lang="en" dirty="0">
                <a:solidFill>
                  <a:prstClr val="black"/>
                </a:solidFill>
              </a:rPr>
              <a:t>Rapid fall of groundwater</a:t>
            </a:r>
          </a:p>
          <a:p>
            <a:pPr lvl="1" algn="just">
              <a:spcBef>
                <a:spcPts val="176"/>
              </a:spcBef>
              <a:spcAft>
                <a:spcPts val="300"/>
              </a:spcAft>
            </a:pPr>
            <a:r>
              <a:rPr lang="en" dirty="0">
                <a:solidFill>
                  <a:prstClr val="black"/>
                </a:solidFill>
              </a:rPr>
              <a:t>Pollution in the closed gulf and appearance of phytoplankton</a:t>
            </a:r>
          </a:p>
          <a:p>
            <a:pPr lvl="1" algn="just">
              <a:spcBef>
                <a:spcPts val="176"/>
              </a:spcBef>
              <a:spcAft>
                <a:spcPts val="300"/>
              </a:spcAft>
            </a:pPr>
            <a:r>
              <a:rPr lang="en" dirty="0">
                <a:solidFill>
                  <a:prstClr val="black"/>
                </a:solidFill>
              </a:rPr>
              <a:t>Appearance of deep cracks and destruction of buildings</a:t>
            </a:r>
          </a:p>
          <a:p>
            <a:pPr lvl="1" algn="just">
              <a:spcBef>
                <a:spcPts val="176"/>
              </a:spcBef>
              <a:spcAft>
                <a:spcPts val="300"/>
              </a:spcAft>
            </a:pPr>
            <a:r>
              <a:rPr lang="en" dirty="0">
                <a:solidFill>
                  <a:prstClr val="black"/>
                </a:solidFill>
              </a:rPr>
              <a:t>Destruction of the fauna and flora of the area</a:t>
            </a:r>
          </a:p>
          <a:p>
            <a:pPr lvl="1" algn="just">
              <a:spcBef>
                <a:spcPts val="176"/>
              </a:spcBef>
              <a:spcAft>
                <a:spcPts val="300"/>
              </a:spcAft>
            </a:pPr>
            <a:r>
              <a:rPr lang="en" dirty="0">
                <a:solidFill>
                  <a:prstClr val="black"/>
                </a:solidFill>
              </a:rPr>
              <a:t>Adverse changes in the microclimate of the region and increase of extreme weather phenomena</a:t>
            </a:r>
          </a:p>
          <a:p>
            <a:pPr lvl="1" algn="just">
              <a:spcBef>
                <a:spcPts val="176"/>
              </a:spcBef>
              <a:spcAft>
                <a:spcPts val="300"/>
              </a:spcAft>
            </a:pPr>
            <a:r>
              <a:rPr lang="en" dirty="0">
                <a:solidFill>
                  <a:prstClr val="black"/>
                </a:solidFill>
              </a:rPr>
              <a:t>Inability to supply </a:t>
            </a:r>
            <a:r>
              <a:rPr lang="en">
                <a:solidFill>
                  <a:prstClr val="black"/>
                </a:solidFill>
              </a:rPr>
              <a:t>water for </a:t>
            </a:r>
            <a:r>
              <a:rPr lang="en" dirty="0">
                <a:solidFill>
                  <a:prstClr val="black"/>
                </a:solidFill>
              </a:rPr>
              <a:t>cities and </a:t>
            </a:r>
            <a:r>
              <a:rPr lang="en-US" dirty="0">
                <a:solidFill>
                  <a:prstClr val="black"/>
                </a:solidFill>
              </a:rPr>
              <a:t>villages</a:t>
            </a:r>
            <a:endParaRPr lang="en-US" dirty="0">
              <a:solidFill>
                <a:prstClr val="black"/>
              </a:solidFill>
              <a:hlinkClick r:id="rId2">
                <a:extLst>
                  <a:ext uri="{A12FA001-AC4F-418D-AE19-62706E023703}">
                    <ahyp:hlinkClr xmlns="" xmlns:ahyp="http://schemas.microsoft.com/office/drawing/2018/hyperlinkcolor" val="tx"/>
                  </a:ext>
                </a:extLst>
              </a:hlinkClick>
            </a:endParaRPr>
          </a:p>
          <a:p>
            <a:pPr algn="just">
              <a:spcBef>
                <a:spcPts val="732"/>
              </a:spcBef>
            </a:pPr>
            <a:r>
              <a:rPr lang="fr-FR" sz="2700" dirty="0"/>
              <a:t>T</a:t>
            </a:r>
            <a:r>
              <a:rPr lang="en-US" sz="2700" dirty="0"/>
              <a:t>he </a:t>
            </a:r>
            <a:r>
              <a:rPr lang="en-US" sz="2700" b="1" dirty="0"/>
              <a:t>decision for re-creation</a:t>
            </a:r>
            <a:r>
              <a:rPr lang="en-US" sz="2800" dirty="0"/>
              <a:t>. </a:t>
            </a:r>
            <a:endParaRPr lang="en-US" sz="2700" dirty="0"/>
          </a:p>
          <a:p>
            <a:pPr lvl="1" algn="just">
              <a:spcBef>
                <a:spcPts val="176"/>
              </a:spcBef>
              <a:spcAft>
                <a:spcPts val="300"/>
              </a:spcAft>
            </a:pPr>
            <a:r>
              <a:rPr lang="en" dirty="0">
                <a:solidFill>
                  <a:prstClr val="black"/>
                </a:solidFill>
              </a:rPr>
              <a:t>It was found that the effects on the ecosystem of the area were greater than the benefits offered by its drainage. Thus, the re-creation of the lake was decided. </a:t>
            </a:r>
          </a:p>
          <a:p>
            <a:pPr lvl="1" algn="just">
              <a:spcBef>
                <a:spcPts val="176"/>
              </a:spcBef>
              <a:spcAft>
                <a:spcPts val="300"/>
              </a:spcAft>
            </a:pPr>
            <a:r>
              <a:rPr lang="en" dirty="0">
                <a:solidFill>
                  <a:prstClr val="black"/>
                </a:solidFill>
              </a:rPr>
              <a:t>Today, efforts are being made to carry out the recreation, which started in December 2010</a:t>
            </a:r>
            <a:r>
              <a:rPr lang="el-GR" dirty="0">
                <a:solidFill>
                  <a:prstClr val="black"/>
                </a:solidFill>
              </a:rPr>
              <a:t>.</a:t>
            </a:r>
            <a:endParaRPr lang="fr-FR" dirty="0">
              <a:solidFill>
                <a:prstClr val="black"/>
              </a:solidFill>
            </a:endParaRPr>
          </a:p>
        </p:txBody>
      </p:sp>
    </p:spTree>
    <p:extLst>
      <p:ext uri="{BB962C8B-B14F-4D97-AF65-F5344CB8AC3E}">
        <p14:creationId xmlns:p14="http://schemas.microsoft.com/office/powerpoint/2010/main" val="41679530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r>
              <a:rPr lang="es-ES_tradnl" sz="1200"/>
              <a:t>|  </a:t>
            </a:r>
            <a:fld id="{9DD0088F-7E4A-9C4B-9ED2-72FAF1293163}" type="slidenum">
              <a:rPr lang="es-ES_tradnl" smtClean="0"/>
              <a:pPr/>
              <a:t>26</a:t>
            </a:fld>
            <a:endParaRPr lang="es-ES_tradnl" dirty="0"/>
          </a:p>
        </p:txBody>
      </p:sp>
      <p:sp>
        <p:nvSpPr>
          <p:cNvPr id="6" name="Titel 1"/>
          <p:cNvSpPr>
            <a:spLocks noGrp="1"/>
          </p:cNvSpPr>
          <p:nvPr>
            <p:ph type="title"/>
          </p:nvPr>
        </p:nvSpPr>
        <p:spPr>
          <a:xfrm>
            <a:off x="331454" y="172708"/>
            <a:ext cx="8653848" cy="641209"/>
          </a:xfrm>
        </p:spPr>
        <p:txBody>
          <a:bodyPr>
            <a:noAutofit/>
          </a:bodyPr>
          <a:lstStyle/>
          <a:p>
            <a:r>
              <a:rPr lang="en-US" sz="2000" dirty="0"/>
              <a:t>Task 1: </a:t>
            </a:r>
            <a:r>
              <a:rPr lang="en-GB" sz="2000" dirty="0"/>
              <a:t>Dealing with issues involved in lake drainage and recreation  </a:t>
            </a:r>
            <a:endParaRPr lang="de-DE" sz="2000" dirty="0"/>
          </a:p>
        </p:txBody>
      </p:sp>
      <p:sp>
        <p:nvSpPr>
          <p:cNvPr id="7" name="Inhaltsplatzhalter 2"/>
          <p:cNvSpPr>
            <a:spLocks noGrp="1"/>
          </p:cNvSpPr>
          <p:nvPr>
            <p:ph idx="1"/>
          </p:nvPr>
        </p:nvSpPr>
        <p:spPr>
          <a:xfrm>
            <a:off x="704849" y="987065"/>
            <a:ext cx="8264775" cy="3496826"/>
          </a:xfrm>
        </p:spPr>
        <p:txBody>
          <a:bodyPr>
            <a:normAutofit/>
          </a:bodyPr>
          <a:lstStyle/>
          <a:p>
            <a:pPr algn="just"/>
            <a:r>
              <a:rPr lang="en-GB" dirty="0"/>
              <a:t>Based on the resources provided below </a:t>
            </a:r>
            <a:r>
              <a:rPr lang="en-GB" dirty="0">
                <a:solidFill>
                  <a:prstClr val="black"/>
                </a:solidFill>
              </a:rPr>
              <a:t>or other resources of your own, </a:t>
            </a:r>
          </a:p>
          <a:p>
            <a:pPr lvl="1" algn="just"/>
            <a:r>
              <a:rPr lang="en-GB" dirty="0">
                <a:solidFill>
                  <a:prstClr val="black"/>
                </a:solidFill>
              </a:rPr>
              <a:t>Reflect on the advantages and disadvantages involved in two core decisions related to the drainage and restoration of Karla Lake. </a:t>
            </a:r>
          </a:p>
          <a:p>
            <a:pPr lvl="1" algn="just"/>
            <a:r>
              <a:rPr lang="en-GB" dirty="0">
                <a:solidFill>
                  <a:prstClr val="black"/>
                </a:solidFill>
              </a:rPr>
              <a:t>Identify aspects of mathematics and science teaching that you recognize in lake drainage </a:t>
            </a:r>
            <a:r>
              <a:rPr lang="en-GB" dirty="0"/>
              <a:t>and recreation. </a:t>
            </a:r>
          </a:p>
          <a:p>
            <a:pPr lvl="1" algn="just"/>
            <a:r>
              <a:rPr lang="en-GB" dirty="0">
                <a:solidFill>
                  <a:prstClr val="black"/>
                </a:solidFill>
              </a:rPr>
              <a:t>Discuss your ideas with your peers. </a:t>
            </a:r>
          </a:p>
          <a:p>
            <a:pPr algn="just"/>
            <a:endParaRPr lang="en-GB" dirty="0">
              <a:solidFill>
                <a:prstClr val="black"/>
              </a:solidFill>
            </a:endParaRPr>
          </a:p>
        </p:txBody>
      </p:sp>
      <p:pic>
        <p:nvPicPr>
          <p:cNvPr id="8" name="Bild 7" descr="C:\Users\Sophia\AppData\Local\Microsoft\Windows\Temporary Internet Files\Content.Word\3-1_5min_.png.png"/>
          <p:cNvPicPr/>
          <p:nvPr/>
        </p:nvPicPr>
        <p:blipFill>
          <a:blip r:embed="rId2" cstate="print"/>
          <a:stretch>
            <a:fillRect/>
          </a:stretch>
        </p:blipFill>
        <p:spPr bwMode="auto">
          <a:xfrm>
            <a:off x="93312" y="2140094"/>
            <a:ext cx="481330" cy="478790"/>
          </a:xfrm>
          <a:prstGeom prst="rect">
            <a:avLst/>
          </a:prstGeom>
          <a:noFill/>
          <a:ln w="9525">
            <a:noFill/>
            <a:miter lim="800000"/>
            <a:headEnd/>
            <a:tailEnd/>
          </a:ln>
        </p:spPr>
      </p:pic>
      <p:pic>
        <p:nvPicPr>
          <p:cNvPr id="9" name="Bild 27" descr="C:\Users\Sophia\AppData\Local\Microsoft\Windows\Temporary Internet Files\Content.Word\4-4_group_work_.png.png"/>
          <p:cNvPicPr/>
          <p:nvPr/>
        </p:nvPicPr>
        <p:blipFill>
          <a:blip r:embed="rId3" cstate="print"/>
          <a:srcRect/>
          <a:stretch>
            <a:fillRect/>
          </a:stretch>
        </p:blipFill>
        <p:spPr bwMode="auto">
          <a:xfrm>
            <a:off x="93011" y="952532"/>
            <a:ext cx="476885" cy="457200"/>
          </a:xfrm>
          <a:prstGeom prst="rect">
            <a:avLst/>
          </a:prstGeom>
          <a:noFill/>
          <a:ln w="9525">
            <a:noFill/>
            <a:miter lim="800000"/>
            <a:headEnd/>
            <a:tailEnd/>
          </a:ln>
        </p:spPr>
      </p:pic>
      <p:pic>
        <p:nvPicPr>
          <p:cNvPr id="10" name="Grafik 5">
            <a:extLst>
              <a:ext uri="{FF2B5EF4-FFF2-40B4-BE49-F238E27FC236}">
                <a16:creationId xmlns="" xmlns:a16="http://schemas.microsoft.com/office/drawing/2014/main" id="{18A65EA0-1EC4-4C88-940C-07BBE9F2659F}"/>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216" y="1557190"/>
            <a:ext cx="487680" cy="495300"/>
          </a:xfrm>
          <a:prstGeom prst="rect">
            <a:avLst/>
          </a:prstGeom>
          <a:noFill/>
          <a:ln>
            <a:noFill/>
          </a:ln>
        </p:spPr>
      </p:pic>
    </p:spTree>
    <p:extLst>
      <p:ext uri="{BB962C8B-B14F-4D97-AF65-F5344CB8AC3E}">
        <p14:creationId xmlns:p14="http://schemas.microsoft.com/office/powerpoint/2010/main" val="11836452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083D148D-3A6D-4220-828A-EFBC3D1AC4E3}"/>
              </a:ext>
            </a:extLst>
          </p:cNvPr>
          <p:cNvSpPr>
            <a:spLocks noGrp="1"/>
          </p:cNvSpPr>
          <p:nvPr>
            <p:ph type="title"/>
          </p:nvPr>
        </p:nvSpPr>
        <p:spPr>
          <a:xfrm>
            <a:off x="228600" y="199154"/>
            <a:ext cx="8220075" cy="315332"/>
          </a:xfrm>
        </p:spPr>
        <p:txBody>
          <a:bodyPr>
            <a:normAutofit fontScale="90000"/>
          </a:bodyPr>
          <a:lstStyle/>
          <a:p>
            <a:r>
              <a:rPr lang="en-US" sz="2300" b="0" dirty="0"/>
              <a:t>Resource 1 – Yearly water balance of Karla Lake </a:t>
            </a:r>
            <a:endParaRPr lang="el-GR" dirty="0"/>
          </a:p>
        </p:txBody>
      </p:sp>
      <p:sp>
        <p:nvSpPr>
          <p:cNvPr id="5" name="Θέση αριθμού διαφάνειας 4">
            <a:extLst>
              <a:ext uri="{FF2B5EF4-FFF2-40B4-BE49-F238E27FC236}">
                <a16:creationId xmlns="" xmlns:a16="http://schemas.microsoft.com/office/drawing/2014/main" id="{9A17B984-070B-4930-B88B-4A2C7EF6F1B6}"/>
              </a:ext>
            </a:extLst>
          </p:cNvPr>
          <p:cNvSpPr>
            <a:spLocks noGrp="1"/>
          </p:cNvSpPr>
          <p:nvPr>
            <p:ph type="sldNum" sz="quarter" idx="11"/>
          </p:nvPr>
        </p:nvSpPr>
        <p:spPr/>
        <p:txBody>
          <a:bodyPr/>
          <a:lstStyle/>
          <a:p>
            <a:r>
              <a:rPr lang="es-ES_tradnl" sz="1200"/>
              <a:t>|  </a:t>
            </a:r>
            <a:fld id="{9DD0088F-7E4A-9C4B-9ED2-72FAF1293163}" type="slidenum">
              <a:rPr lang="es-ES_tradnl" smtClean="0"/>
              <a:pPr/>
              <a:t>27</a:t>
            </a:fld>
            <a:endParaRPr lang="es-ES_tradnl" dirty="0"/>
          </a:p>
        </p:txBody>
      </p:sp>
      <p:sp>
        <p:nvSpPr>
          <p:cNvPr id="3" name="TextBox 2"/>
          <p:cNvSpPr txBox="1"/>
          <p:nvPr/>
        </p:nvSpPr>
        <p:spPr>
          <a:xfrm>
            <a:off x="342900" y="4333874"/>
            <a:ext cx="6629400" cy="461665"/>
          </a:xfrm>
          <a:prstGeom prst="rect">
            <a:avLst/>
          </a:prstGeom>
          <a:noFill/>
        </p:spPr>
        <p:txBody>
          <a:bodyPr wrap="square" rtlCol="0">
            <a:spAutoFit/>
          </a:bodyPr>
          <a:lstStyle/>
          <a:p>
            <a:r>
              <a:rPr lang="en-GB" sz="1200" dirty="0"/>
              <a:t>Source:</a:t>
            </a:r>
            <a:r>
              <a:rPr lang="fr-FR" sz="1200" dirty="0"/>
              <a:t> </a:t>
            </a:r>
            <a:r>
              <a:rPr lang="fr-FR" sz="1200" dirty="0" err="1"/>
              <a:t>Kagkalou</a:t>
            </a:r>
            <a:r>
              <a:rPr lang="fr-FR" sz="1200" dirty="0"/>
              <a:t>, </a:t>
            </a:r>
            <a:r>
              <a:rPr lang="el-GR" sz="1200" dirty="0"/>
              <a:t>Υ.ΠΕ.ΘΕ. | Υδάτινοι Πόροι και Περιβάλλον Θεσσαλίας. </a:t>
            </a:r>
          </a:p>
          <a:p>
            <a:r>
              <a:rPr lang="el-GR" sz="1200" dirty="0">
                <a:hlinkClick r:id="rId2">
                  <a:extLst>
                    <a:ext uri="{A12FA001-AC4F-418D-AE19-62706E023703}">
                      <ahyp:hlinkClr xmlns="" xmlns:ahyp="http://schemas.microsoft.com/office/drawing/2018/hyperlinkcolor" val="tx"/>
                    </a:ext>
                  </a:extLst>
                </a:hlinkClick>
              </a:rPr>
              <a:t>https://www.ypethe.gr/sites/default/files/basicpagefiles/2008_11_ypehode_stoiheia_ergoy_karlas.pdf</a:t>
            </a:r>
            <a:r>
              <a:rPr lang="el-GR" sz="1200" dirty="0"/>
              <a:t> </a:t>
            </a:r>
            <a:r>
              <a:rPr lang="fr-FR" sz="1200" dirty="0"/>
              <a:t> </a:t>
            </a:r>
            <a:endParaRPr lang="en-GB" sz="1200" dirty="0"/>
          </a:p>
        </p:txBody>
      </p:sp>
      <p:sp>
        <p:nvSpPr>
          <p:cNvPr id="8" name="Inhaltsplatzhalter 2"/>
          <p:cNvSpPr>
            <a:spLocks noGrp="1"/>
          </p:cNvSpPr>
          <p:nvPr>
            <p:ph idx="1"/>
          </p:nvPr>
        </p:nvSpPr>
        <p:spPr>
          <a:xfrm>
            <a:off x="342900" y="628786"/>
            <a:ext cx="8647612" cy="542789"/>
          </a:xfrm>
        </p:spPr>
        <p:txBody>
          <a:bodyPr>
            <a:normAutofit fontScale="62500" lnSpcReduction="20000"/>
          </a:bodyPr>
          <a:lstStyle/>
          <a:p>
            <a:pPr algn="just"/>
            <a:r>
              <a:rPr lang="en-US" dirty="0"/>
              <a:t>The figure below</a:t>
            </a:r>
            <a:r>
              <a:rPr lang="en" dirty="0"/>
              <a:t> shows the yearly average values of some key functional characteristics of Karla Lake. </a:t>
            </a:r>
            <a:endParaRPr lang="en" dirty="0">
              <a:solidFill>
                <a:prstClr val="black"/>
              </a:solidFill>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4471" y="1171575"/>
            <a:ext cx="4453930" cy="2853974"/>
          </a:xfrm>
          <a:prstGeom prst="rect">
            <a:avLst/>
          </a:prstGeom>
        </p:spPr>
      </p:pic>
    </p:spTree>
    <p:extLst>
      <p:ext uri="{BB962C8B-B14F-4D97-AF65-F5344CB8AC3E}">
        <p14:creationId xmlns:p14="http://schemas.microsoft.com/office/powerpoint/2010/main" val="21865363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083D148D-3A6D-4220-828A-EFBC3D1AC4E3}"/>
              </a:ext>
            </a:extLst>
          </p:cNvPr>
          <p:cNvSpPr>
            <a:spLocks noGrp="1"/>
          </p:cNvSpPr>
          <p:nvPr>
            <p:ph type="title"/>
          </p:nvPr>
        </p:nvSpPr>
        <p:spPr>
          <a:xfrm>
            <a:off x="228600" y="172457"/>
            <a:ext cx="8464801" cy="315332"/>
          </a:xfrm>
        </p:spPr>
        <p:txBody>
          <a:bodyPr>
            <a:normAutofit fontScale="90000"/>
          </a:bodyPr>
          <a:lstStyle/>
          <a:p>
            <a:r>
              <a:rPr lang="en-US" sz="2300" b="0" dirty="0"/>
              <a:t>Resource 2 – Water Quality &amp; Environmental Condition of Karla </a:t>
            </a:r>
            <a:r>
              <a:rPr lang="fr-FR" sz="2300" b="0" dirty="0"/>
              <a:t>Lake</a:t>
            </a:r>
            <a:endParaRPr lang="el-GR" dirty="0"/>
          </a:p>
        </p:txBody>
      </p:sp>
      <p:sp>
        <p:nvSpPr>
          <p:cNvPr id="5" name="Θέση αριθμού διαφάνειας 4">
            <a:extLst>
              <a:ext uri="{FF2B5EF4-FFF2-40B4-BE49-F238E27FC236}">
                <a16:creationId xmlns="" xmlns:a16="http://schemas.microsoft.com/office/drawing/2014/main" id="{9A17B984-070B-4930-B88B-4A2C7EF6F1B6}"/>
              </a:ext>
            </a:extLst>
          </p:cNvPr>
          <p:cNvSpPr>
            <a:spLocks noGrp="1"/>
          </p:cNvSpPr>
          <p:nvPr>
            <p:ph type="sldNum" sz="quarter" idx="11"/>
          </p:nvPr>
        </p:nvSpPr>
        <p:spPr/>
        <p:txBody>
          <a:bodyPr/>
          <a:lstStyle/>
          <a:p>
            <a:r>
              <a:rPr lang="es-ES_tradnl" sz="1200"/>
              <a:t>|  </a:t>
            </a:r>
            <a:fld id="{9DD0088F-7E4A-9C4B-9ED2-72FAF1293163}" type="slidenum">
              <a:rPr lang="es-ES_tradnl" smtClean="0"/>
              <a:pPr/>
              <a:t>28</a:t>
            </a:fld>
            <a:endParaRPr lang="es-ES_tradnl" dirty="0"/>
          </a:p>
        </p:txBody>
      </p:sp>
      <p:sp>
        <p:nvSpPr>
          <p:cNvPr id="3" name="TextBox 2"/>
          <p:cNvSpPr txBox="1"/>
          <p:nvPr/>
        </p:nvSpPr>
        <p:spPr>
          <a:xfrm>
            <a:off x="514350" y="4429124"/>
            <a:ext cx="6629400" cy="430887"/>
          </a:xfrm>
          <a:prstGeom prst="rect">
            <a:avLst/>
          </a:prstGeom>
          <a:noFill/>
        </p:spPr>
        <p:txBody>
          <a:bodyPr wrap="square" rtlCol="0">
            <a:spAutoFit/>
          </a:bodyPr>
          <a:lstStyle/>
          <a:p>
            <a:r>
              <a:rPr lang="en-GB" sz="1100" dirty="0"/>
              <a:t>Source:</a:t>
            </a:r>
            <a:r>
              <a:rPr lang="fr-FR" sz="1100" dirty="0"/>
              <a:t> </a:t>
            </a:r>
            <a:r>
              <a:rPr lang="fr-FR" sz="1100" dirty="0" err="1"/>
              <a:t>Kagkalou</a:t>
            </a:r>
            <a:r>
              <a:rPr lang="fr-FR" sz="1100" dirty="0"/>
              <a:t>, </a:t>
            </a:r>
            <a:r>
              <a:rPr lang="el-GR" sz="1100" dirty="0"/>
              <a:t>Υ.ΠΕ.ΘΕ. | Υδάτινοι Πόροι και Περιβάλλον Θεσσαλίας. </a:t>
            </a:r>
          </a:p>
          <a:p>
            <a:r>
              <a:rPr lang="el-GR" sz="1100" dirty="0">
                <a:hlinkClick r:id="rId2">
                  <a:extLst>
                    <a:ext uri="{A12FA001-AC4F-418D-AE19-62706E023703}">
                      <ahyp:hlinkClr xmlns="" xmlns:ahyp="http://schemas.microsoft.com/office/drawing/2018/hyperlinkcolor" val="tx"/>
                    </a:ext>
                  </a:extLst>
                </a:hlinkClick>
              </a:rPr>
              <a:t>https://www.ypethe.gr/sites/default/files/basicpagefiles/2008_11_ypehode_stoiheia_ergoy_karlas.pdf</a:t>
            </a:r>
            <a:r>
              <a:rPr lang="el-GR" sz="1100" dirty="0"/>
              <a:t> </a:t>
            </a:r>
            <a:r>
              <a:rPr lang="fr-FR" sz="1100" dirty="0"/>
              <a:t> </a:t>
            </a:r>
            <a:endParaRPr lang="en-GB" sz="1100" dirty="0"/>
          </a:p>
        </p:txBody>
      </p:sp>
      <p:sp>
        <p:nvSpPr>
          <p:cNvPr id="6" name="Inhaltsplatzhalter 2"/>
          <p:cNvSpPr>
            <a:spLocks noGrp="1"/>
          </p:cNvSpPr>
          <p:nvPr>
            <p:ph idx="1"/>
          </p:nvPr>
        </p:nvSpPr>
        <p:spPr>
          <a:xfrm>
            <a:off x="152400" y="657227"/>
            <a:ext cx="8723812" cy="561974"/>
          </a:xfrm>
        </p:spPr>
        <p:txBody>
          <a:bodyPr>
            <a:normAutofit fontScale="62500" lnSpcReduction="20000"/>
          </a:bodyPr>
          <a:lstStyle/>
          <a:p>
            <a:pPr algn="just"/>
            <a:r>
              <a:rPr lang="en-US" dirty="0"/>
              <a:t>The table below</a:t>
            </a:r>
            <a:r>
              <a:rPr lang="en" dirty="0"/>
              <a:t> compares some measurements made in 2017 at the Karla’</a:t>
            </a:r>
            <a:r>
              <a:rPr lang="en-US" dirty="0"/>
              <a:t>s</a:t>
            </a:r>
            <a:r>
              <a:rPr lang="en" dirty="0"/>
              <a:t> reservoir with respect to limits set in Directive 2006/44 / EC for the </a:t>
            </a:r>
            <a:r>
              <a:rPr lang="en-US" dirty="0"/>
              <a:t>welfare of the fish </a:t>
            </a:r>
            <a:r>
              <a:rPr lang="en-US" dirty="0" err="1"/>
              <a:t>Cyprinidae</a:t>
            </a:r>
            <a:r>
              <a:rPr lang="en" dirty="0"/>
              <a:t>. </a:t>
            </a:r>
            <a:r>
              <a:rPr lang="en-US" dirty="0"/>
              <a:t> </a:t>
            </a:r>
            <a:endParaRPr lang="en" dirty="0">
              <a:solidFill>
                <a:prstClr val="black"/>
              </a:solidFill>
            </a:endParaRPr>
          </a:p>
        </p:txBody>
      </p:sp>
      <p:graphicFrame>
        <p:nvGraphicFramePr>
          <p:cNvPr id="7" name="Table 6">
            <a:extLst>
              <a:ext uri="{FF2B5EF4-FFF2-40B4-BE49-F238E27FC236}">
                <a16:creationId xmlns="" xmlns:a16="http://schemas.microsoft.com/office/drawing/2014/main" id="{6EF1D763-1673-495A-ADE9-EBE432D28F80}"/>
              </a:ext>
            </a:extLst>
          </p:cNvPr>
          <p:cNvGraphicFramePr>
            <a:graphicFrameLocks noGrp="1"/>
          </p:cNvGraphicFramePr>
          <p:nvPr>
            <p:extLst>
              <p:ext uri="{D42A27DB-BD31-4B8C-83A1-F6EECF244321}">
                <p14:modId xmlns:p14="http://schemas.microsoft.com/office/powerpoint/2010/main" val="1690884643"/>
              </p:ext>
            </p:extLst>
          </p:nvPr>
        </p:nvGraphicFramePr>
        <p:xfrm>
          <a:off x="1695450" y="1323975"/>
          <a:ext cx="4983664" cy="2955850"/>
        </p:xfrm>
        <a:graphic>
          <a:graphicData uri="http://schemas.openxmlformats.org/drawingml/2006/table">
            <a:tbl>
              <a:tblPr firstRow="1" bandRow="1">
                <a:tableStyleId>{7DF18680-E054-41AD-8BC1-D1AEF772440D}</a:tableStyleId>
              </a:tblPr>
              <a:tblGrid>
                <a:gridCol w="1025417">
                  <a:extLst>
                    <a:ext uri="{9D8B030D-6E8A-4147-A177-3AD203B41FA5}">
                      <a16:colId xmlns="" xmlns:a16="http://schemas.microsoft.com/office/drawing/2014/main" val="2372298917"/>
                    </a:ext>
                  </a:extLst>
                </a:gridCol>
                <a:gridCol w="1032586">
                  <a:extLst>
                    <a:ext uri="{9D8B030D-6E8A-4147-A177-3AD203B41FA5}">
                      <a16:colId xmlns="" xmlns:a16="http://schemas.microsoft.com/office/drawing/2014/main" val="1597393248"/>
                    </a:ext>
                  </a:extLst>
                </a:gridCol>
                <a:gridCol w="676692">
                  <a:extLst>
                    <a:ext uri="{9D8B030D-6E8A-4147-A177-3AD203B41FA5}">
                      <a16:colId xmlns="" xmlns:a16="http://schemas.microsoft.com/office/drawing/2014/main" val="3779441708"/>
                    </a:ext>
                  </a:extLst>
                </a:gridCol>
                <a:gridCol w="757099">
                  <a:extLst>
                    <a:ext uri="{9D8B030D-6E8A-4147-A177-3AD203B41FA5}">
                      <a16:colId xmlns="" xmlns:a16="http://schemas.microsoft.com/office/drawing/2014/main" val="936700344"/>
                    </a:ext>
                  </a:extLst>
                </a:gridCol>
                <a:gridCol w="796260">
                  <a:extLst>
                    <a:ext uri="{9D8B030D-6E8A-4147-A177-3AD203B41FA5}">
                      <a16:colId xmlns="" xmlns:a16="http://schemas.microsoft.com/office/drawing/2014/main" val="186863411"/>
                    </a:ext>
                  </a:extLst>
                </a:gridCol>
                <a:gridCol w="695610">
                  <a:extLst>
                    <a:ext uri="{9D8B030D-6E8A-4147-A177-3AD203B41FA5}">
                      <a16:colId xmlns="" xmlns:a16="http://schemas.microsoft.com/office/drawing/2014/main" val="649844718"/>
                    </a:ext>
                  </a:extLst>
                </a:gridCol>
              </a:tblGrid>
              <a:tr h="543974">
                <a:tc>
                  <a:txBody>
                    <a:bodyPr/>
                    <a:lstStyle/>
                    <a:p>
                      <a:r>
                        <a:rPr lang="en-US" sz="1000" dirty="0"/>
                        <a:t>Parameters</a:t>
                      </a:r>
                      <a:endParaRPr lang="x-none" sz="1000" dirty="0"/>
                    </a:p>
                  </a:txBody>
                  <a:tcPr/>
                </a:tc>
                <a:tc>
                  <a:txBody>
                    <a:bodyPr/>
                    <a:lstStyle/>
                    <a:p>
                      <a:r>
                        <a:rPr lang="en" sz="1000" dirty="0"/>
                        <a:t>Limits set in Directive 2006/44 / EC</a:t>
                      </a:r>
                      <a:endParaRPr lang="x-none" sz="1000" b="1" dirty="0"/>
                    </a:p>
                  </a:txBody>
                  <a:tcPr/>
                </a:tc>
                <a:tc>
                  <a:txBody>
                    <a:bodyPr/>
                    <a:lstStyle/>
                    <a:p>
                      <a:r>
                        <a:rPr lang="en-US" sz="1000" dirty="0"/>
                        <a:t>Winter 2017</a:t>
                      </a:r>
                      <a:endParaRPr lang="x-none" sz="1000" dirty="0"/>
                    </a:p>
                  </a:txBody>
                  <a:tcPr/>
                </a:tc>
                <a:tc>
                  <a:txBody>
                    <a:bodyPr/>
                    <a:lstStyle/>
                    <a:p>
                      <a:r>
                        <a:rPr lang="en-US" sz="1000" dirty="0"/>
                        <a:t>Spring 2017</a:t>
                      </a:r>
                      <a:endParaRPr lang="x-none" sz="1000" dirty="0"/>
                    </a:p>
                  </a:txBody>
                  <a:tcPr/>
                </a:tc>
                <a:tc>
                  <a:txBody>
                    <a:bodyPr/>
                    <a:lstStyle/>
                    <a:p>
                      <a:r>
                        <a:rPr lang="en-US" sz="1000" dirty="0"/>
                        <a:t>Summer 2017</a:t>
                      </a:r>
                      <a:endParaRPr lang="x-none" sz="1000" dirty="0"/>
                    </a:p>
                  </a:txBody>
                  <a:tcPr/>
                </a:tc>
                <a:tc>
                  <a:txBody>
                    <a:bodyPr/>
                    <a:lstStyle/>
                    <a:p>
                      <a:r>
                        <a:rPr lang="en-US" sz="1000" dirty="0"/>
                        <a:t>Average </a:t>
                      </a:r>
                      <a:endParaRPr lang="x-none" sz="1000" dirty="0"/>
                    </a:p>
                  </a:txBody>
                  <a:tcPr/>
                </a:tc>
                <a:extLst>
                  <a:ext uri="{0D108BD9-81ED-4DB2-BD59-A6C34878D82A}">
                    <a16:rowId xmlns="" xmlns:a16="http://schemas.microsoft.com/office/drawing/2014/main" val="2594644240"/>
                  </a:ext>
                </a:extLst>
              </a:tr>
              <a:tr h="294838">
                <a:tc>
                  <a:txBody>
                    <a:bodyPr/>
                    <a:lstStyle/>
                    <a:p>
                      <a:r>
                        <a:rPr lang="en-US" sz="1000" dirty="0"/>
                        <a:t>pH</a:t>
                      </a:r>
                      <a:endParaRPr lang="x-none" sz="1000" dirty="0"/>
                    </a:p>
                  </a:txBody>
                  <a:tcPr/>
                </a:tc>
                <a:tc>
                  <a:txBody>
                    <a:bodyPr/>
                    <a:lstStyle/>
                    <a:p>
                      <a:r>
                        <a:rPr lang="en-US" sz="1000" dirty="0"/>
                        <a:t>6-9</a:t>
                      </a:r>
                      <a:endParaRPr lang="x-none" sz="1000" dirty="0"/>
                    </a:p>
                  </a:txBody>
                  <a:tcPr/>
                </a:tc>
                <a:tc>
                  <a:txBody>
                    <a:bodyPr/>
                    <a:lstStyle/>
                    <a:p>
                      <a:r>
                        <a:rPr lang="en-US" sz="1000" dirty="0"/>
                        <a:t>7,82</a:t>
                      </a:r>
                      <a:endParaRPr lang="x-none" sz="1000" dirty="0"/>
                    </a:p>
                  </a:txBody>
                  <a:tcPr/>
                </a:tc>
                <a:tc>
                  <a:txBody>
                    <a:bodyPr/>
                    <a:lstStyle/>
                    <a:p>
                      <a:r>
                        <a:rPr lang="en-US" sz="1000" dirty="0"/>
                        <a:t>8,9</a:t>
                      </a:r>
                      <a:endParaRPr lang="x-none" sz="1000" dirty="0"/>
                    </a:p>
                  </a:txBody>
                  <a:tcPr/>
                </a:tc>
                <a:tc>
                  <a:txBody>
                    <a:bodyPr/>
                    <a:lstStyle/>
                    <a:p>
                      <a:r>
                        <a:rPr lang="en-US" sz="1000" dirty="0"/>
                        <a:t>8,65</a:t>
                      </a:r>
                      <a:endParaRPr lang="x-none" sz="1000" dirty="0"/>
                    </a:p>
                  </a:txBody>
                  <a:tcPr/>
                </a:tc>
                <a:tc>
                  <a:txBody>
                    <a:bodyPr/>
                    <a:lstStyle/>
                    <a:p>
                      <a:r>
                        <a:rPr lang="en-US" sz="1000" dirty="0"/>
                        <a:t>8,46</a:t>
                      </a:r>
                      <a:endParaRPr lang="x-none" sz="1000" b="1" dirty="0"/>
                    </a:p>
                  </a:txBody>
                  <a:tcPr/>
                </a:tc>
                <a:extLst>
                  <a:ext uri="{0D108BD9-81ED-4DB2-BD59-A6C34878D82A}">
                    <a16:rowId xmlns="" xmlns:a16="http://schemas.microsoft.com/office/drawing/2014/main" val="67693634"/>
                  </a:ext>
                </a:extLst>
              </a:tr>
              <a:tr h="528694">
                <a:tc>
                  <a:txBody>
                    <a:bodyPr/>
                    <a:lstStyle/>
                    <a:p>
                      <a:r>
                        <a:rPr lang="en-US" sz="1000" dirty="0"/>
                        <a:t>Total suspended solids</a:t>
                      </a:r>
                      <a:r>
                        <a:rPr lang="el-GR" sz="1000" dirty="0"/>
                        <a:t> </a:t>
                      </a:r>
                      <a:r>
                        <a:rPr lang="en-US" sz="1000" dirty="0"/>
                        <a:t>(T.S.S.)</a:t>
                      </a:r>
                      <a:endParaRPr lang="x-none" sz="1000" dirty="0"/>
                    </a:p>
                  </a:txBody>
                  <a:tcPr/>
                </a:tc>
                <a:tc>
                  <a:txBody>
                    <a:bodyPr/>
                    <a:lstStyle/>
                    <a:p>
                      <a:r>
                        <a:rPr lang="en-US" sz="1000" dirty="0"/>
                        <a:t>≤ 25 mg/lt</a:t>
                      </a:r>
                      <a:endParaRPr lang="x-none" sz="1000" dirty="0"/>
                    </a:p>
                  </a:txBody>
                  <a:tcPr/>
                </a:tc>
                <a:tc>
                  <a:txBody>
                    <a:bodyPr/>
                    <a:lstStyle/>
                    <a:p>
                      <a:r>
                        <a:rPr lang="en-US" sz="1000" dirty="0"/>
                        <a:t>18</a:t>
                      </a:r>
                      <a:endParaRPr lang="x-none" sz="1000" dirty="0"/>
                    </a:p>
                  </a:txBody>
                  <a:tcPr/>
                </a:tc>
                <a:tc>
                  <a:txBody>
                    <a:bodyPr/>
                    <a:lstStyle/>
                    <a:p>
                      <a:r>
                        <a:rPr lang="en-US" sz="1000" dirty="0"/>
                        <a:t>224</a:t>
                      </a:r>
                      <a:endParaRPr lang="x-none" sz="1000" dirty="0"/>
                    </a:p>
                  </a:txBody>
                  <a:tcPr/>
                </a:tc>
                <a:tc>
                  <a:txBody>
                    <a:bodyPr/>
                    <a:lstStyle/>
                    <a:p>
                      <a:r>
                        <a:rPr lang="en-US" sz="1000" dirty="0"/>
                        <a:t>232</a:t>
                      </a:r>
                      <a:endParaRPr lang="x-none" sz="1000" dirty="0"/>
                    </a:p>
                  </a:txBody>
                  <a:tcPr/>
                </a:tc>
                <a:tc>
                  <a:txBody>
                    <a:bodyPr/>
                    <a:lstStyle/>
                    <a:p>
                      <a:r>
                        <a:rPr lang="en-US" sz="1000" dirty="0"/>
                        <a:t>158</a:t>
                      </a:r>
                      <a:endParaRPr lang="x-none" sz="1000" b="1" dirty="0"/>
                    </a:p>
                  </a:txBody>
                  <a:tcPr/>
                </a:tc>
                <a:extLst>
                  <a:ext uri="{0D108BD9-81ED-4DB2-BD59-A6C34878D82A}">
                    <a16:rowId xmlns="" xmlns:a16="http://schemas.microsoft.com/office/drawing/2014/main" val="2340721659"/>
                  </a:ext>
                </a:extLst>
              </a:tr>
              <a:tr h="771252">
                <a:tc>
                  <a:txBody>
                    <a:bodyPr/>
                    <a:lstStyle/>
                    <a:p>
                      <a:r>
                        <a:rPr lang="en-US" sz="1000" dirty="0"/>
                        <a:t>Biochemical oxygen demand (B.O.D</a:t>
                      </a:r>
                      <a:r>
                        <a:rPr lang="en-US" sz="800" dirty="0"/>
                        <a:t>5</a:t>
                      </a:r>
                      <a:r>
                        <a:rPr lang="en-US" sz="1000" dirty="0"/>
                        <a:t>)</a:t>
                      </a:r>
                    </a:p>
                    <a:p>
                      <a:endParaRPr lang="x-none" sz="1000"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000" dirty="0"/>
                        <a:t>≤ 6 mg/lt</a:t>
                      </a:r>
                      <a:endParaRPr lang="x-none" sz="1000" dirty="0"/>
                    </a:p>
                    <a:p>
                      <a:endParaRPr lang="x-none" sz="1000" dirty="0"/>
                    </a:p>
                  </a:txBody>
                  <a:tcPr/>
                </a:tc>
                <a:tc>
                  <a:txBody>
                    <a:bodyPr/>
                    <a:lstStyle/>
                    <a:p>
                      <a:r>
                        <a:rPr lang="en-US" sz="1000" dirty="0"/>
                        <a:t>6,05</a:t>
                      </a:r>
                      <a:endParaRPr lang="x-none" sz="1000" dirty="0"/>
                    </a:p>
                  </a:txBody>
                  <a:tcPr/>
                </a:tc>
                <a:tc>
                  <a:txBody>
                    <a:bodyPr/>
                    <a:lstStyle/>
                    <a:p>
                      <a:r>
                        <a:rPr lang="en-US" sz="1000" dirty="0"/>
                        <a:t>13</a:t>
                      </a:r>
                      <a:endParaRPr lang="x-none" sz="1000" dirty="0"/>
                    </a:p>
                  </a:txBody>
                  <a:tcPr/>
                </a:tc>
                <a:tc>
                  <a:txBody>
                    <a:bodyPr/>
                    <a:lstStyle/>
                    <a:p>
                      <a:r>
                        <a:rPr lang="en-US" sz="1000" dirty="0"/>
                        <a:t>26</a:t>
                      </a:r>
                      <a:endParaRPr lang="x-none" sz="1000" dirty="0"/>
                    </a:p>
                  </a:txBody>
                  <a:tcPr/>
                </a:tc>
                <a:tc>
                  <a:txBody>
                    <a:bodyPr/>
                    <a:lstStyle/>
                    <a:p>
                      <a:r>
                        <a:rPr lang="en-US" sz="1000" dirty="0"/>
                        <a:t>15,02</a:t>
                      </a:r>
                      <a:endParaRPr lang="x-none" sz="1000" b="1" dirty="0"/>
                    </a:p>
                  </a:txBody>
                  <a:tcPr/>
                </a:tc>
                <a:extLst>
                  <a:ext uri="{0D108BD9-81ED-4DB2-BD59-A6C34878D82A}">
                    <a16:rowId xmlns="" xmlns:a16="http://schemas.microsoft.com/office/drawing/2014/main" val="1385377784"/>
                  </a:ext>
                </a:extLst>
              </a:tr>
              <a:tr h="392871">
                <a:tc>
                  <a:txBody>
                    <a:bodyPr/>
                    <a:lstStyle/>
                    <a:p>
                      <a:r>
                        <a:rPr lang="en-US" sz="1000" dirty="0"/>
                        <a:t>Nitrites (NO</a:t>
                      </a:r>
                      <a:r>
                        <a:rPr lang="en-US" sz="800" dirty="0"/>
                        <a:t>2</a:t>
                      </a:r>
                      <a:r>
                        <a:rPr lang="en-US" sz="1100" baseline="30000" dirty="0"/>
                        <a:t>-</a:t>
                      </a:r>
                      <a:r>
                        <a:rPr lang="en-US" sz="1000" dirty="0"/>
                        <a:t>)</a:t>
                      </a:r>
                      <a:endParaRPr lang="x-none" sz="1000"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000" dirty="0"/>
                        <a:t>≤ 0,03 mg/lt</a:t>
                      </a:r>
                      <a:endParaRPr lang="x-none" sz="1000" dirty="0"/>
                    </a:p>
                    <a:p>
                      <a:endParaRPr lang="x-none" sz="1000" dirty="0"/>
                    </a:p>
                  </a:txBody>
                  <a:tcPr/>
                </a:tc>
                <a:tc>
                  <a:txBody>
                    <a:bodyPr/>
                    <a:lstStyle/>
                    <a:p>
                      <a:endParaRPr lang="x-none" sz="1000" dirty="0"/>
                    </a:p>
                  </a:txBody>
                  <a:tcPr/>
                </a:tc>
                <a:tc>
                  <a:txBody>
                    <a:bodyPr/>
                    <a:lstStyle/>
                    <a:p>
                      <a:r>
                        <a:rPr lang="en-US" sz="1000" dirty="0"/>
                        <a:t>0,16</a:t>
                      </a:r>
                      <a:endParaRPr lang="x-none" sz="1000" dirty="0"/>
                    </a:p>
                  </a:txBody>
                  <a:tcPr/>
                </a:tc>
                <a:tc>
                  <a:txBody>
                    <a:bodyPr/>
                    <a:lstStyle/>
                    <a:p>
                      <a:r>
                        <a:rPr lang="en-US" sz="1000" dirty="0"/>
                        <a:t>0,18</a:t>
                      </a:r>
                      <a:endParaRPr lang="x-none" sz="1000" dirty="0"/>
                    </a:p>
                  </a:txBody>
                  <a:tcPr/>
                </a:tc>
                <a:tc>
                  <a:txBody>
                    <a:bodyPr/>
                    <a:lstStyle/>
                    <a:p>
                      <a:r>
                        <a:rPr lang="en-US" sz="1000" dirty="0"/>
                        <a:t>0,17</a:t>
                      </a:r>
                      <a:endParaRPr lang="x-none" sz="1000" b="1" dirty="0"/>
                    </a:p>
                  </a:txBody>
                  <a:tcPr/>
                </a:tc>
                <a:extLst>
                  <a:ext uri="{0D108BD9-81ED-4DB2-BD59-A6C34878D82A}">
                    <a16:rowId xmlns="" xmlns:a16="http://schemas.microsoft.com/office/drawing/2014/main" val="2376119264"/>
                  </a:ext>
                </a:extLst>
              </a:tr>
              <a:tr h="392871">
                <a:tc>
                  <a:txBody>
                    <a:bodyPr/>
                    <a:lstStyle/>
                    <a:p>
                      <a:r>
                        <a:rPr lang="en-US" sz="1000" dirty="0"/>
                        <a:t>Ammonium (NH</a:t>
                      </a:r>
                      <a:r>
                        <a:rPr lang="en-US" sz="700" dirty="0"/>
                        <a:t>4</a:t>
                      </a:r>
                      <a:r>
                        <a:rPr lang="en-US" sz="1100" baseline="30000" dirty="0"/>
                        <a:t>+</a:t>
                      </a:r>
                      <a:r>
                        <a:rPr lang="en-US" sz="700" dirty="0"/>
                        <a:t>)</a:t>
                      </a:r>
                      <a:endParaRPr lang="x-none" sz="1000"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000" dirty="0"/>
                        <a:t>≤ 0,2 mg/lt</a:t>
                      </a:r>
                      <a:endParaRPr lang="x-none" sz="1000" dirty="0"/>
                    </a:p>
                    <a:p>
                      <a:endParaRPr lang="x-none" sz="1000" dirty="0"/>
                    </a:p>
                  </a:txBody>
                  <a:tcPr/>
                </a:tc>
                <a:tc>
                  <a:txBody>
                    <a:bodyPr/>
                    <a:lstStyle/>
                    <a:p>
                      <a:endParaRPr lang="x-none" sz="1000" dirty="0"/>
                    </a:p>
                  </a:txBody>
                  <a:tcPr/>
                </a:tc>
                <a:tc>
                  <a:txBody>
                    <a:bodyPr/>
                    <a:lstStyle/>
                    <a:p>
                      <a:r>
                        <a:rPr lang="en-US" sz="1000" dirty="0"/>
                        <a:t>1,4</a:t>
                      </a:r>
                      <a:endParaRPr lang="x-none" sz="1000" dirty="0"/>
                    </a:p>
                  </a:txBody>
                  <a:tcPr/>
                </a:tc>
                <a:tc>
                  <a:txBody>
                    <a:bodyPr/>
                    <a:lstStyle/>
                    <a:p>
                      <a:r>
                        <a:rPr lang="en-US" sz="1000" dirty="0"/>
                        <a:t>1,88</a:t>
                      </a:r>
                      <a:endParaRPr lang="x-none" sz="1000" dirty="0"/>
                    </a:p>
                  </a:txBody>
                  <a:tcPr/>
                </a:tc>
                <a:tc>
                  <a:txBody>
                    <a:bodyPr/>
                    <a:lstStyle/>
                    <a:p>
                      <a:r>
                        <a:rPr lang="en-US" sz="1000" dirty="0"/>
                        <a:t>1,64</a:t>
                      </a:r>
                      <a:endParaRPr lang="x-none" sz="1000" b="1" dirty="0"/>
                    </a:p>
                  </a:txBody>
                  <a:tcPr/>
                </a:tc>
                <a:extLst>
                  <a:ext uri="{0D108BD9-81ED-4DB2-BD59-A6C34878D82A}">
                    <a16:rowId xmlns="" xmlns:a16="http://schemas.microsoft.com/office/drawing/2014/main" val="4259410256"/>
                  </a:ext>
                </a:extLst>
              </a:tr>
            </a:tbl>
          </a:graphicData>
        </a:graphic>
      </p:graphicFrame>
    </p:spTree>
    <p:extLst>
      <p:ext uri="{BB962C8B-B14F-4D97-AF65-F5344CB8AC3E}">
        <p14:creationId xmlns:p14="http://schemas.microsoft.com/office/powerpoint/2010/main" val="32744283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083D148D-3A6D-4220-828A-EFBC3D1AC4E3}"/>
              </a:ext>
            </a:extLst>
          </p:cNvPr>
          <p:cNvSpPr>
            <a:spLocks noGrp="1"/>
          </p:cNvSpPr>
          <p:nvPr>
            <p:ph type="title"/>
          </p:nvPr>
        </p:nvSpPr>
        <p:spPr>
          <a:xfrm>
            <a:off x="228600" y="157666"/>
            <a:ext cx="8464801" cy="315332"/>
          </a:xfrm>
        </p:spPr>
        <p:txBody>
          <a:bodyPr>
            <a:normAutofit fontScale="90000"/>
          </a:bodyPr>
          <a:lstStyle/>
          <a:p>
            <a:r>
              <a:rPr lang="en-US" sz="2300" b="0" dirty="0"/>
              <a:t>Resource 3 – An example of the salinity evolution of a lake</a:t>
            </a:r>
            <a:endParaRPr lang="el-GR" dirty="0"/>
          </a:p>
        </p:txBody>
      </p:sp>
      <p:sp>
        <p:nvSpPr>
          <p:cNvPr id="5" name="Θέση αριθμού διαφάνειας 4">
            <a:extLst>
              <a:ext uri="{FF2B5EF4-FFF2-40B4-BE49-F238E27FC236}">
                <a16:creationId xmlns="" xmlns:a16="http://schemas.microsoft.com/office/drawing/2014/main" id="{9A17B984-070B-4930-B88B-4A2C7EF6F1B6}"/>
              </a:ext>
            </a:extLst>
          </p:cNvPr>
          <p:cNvSpPr>
            <a:spLocks noGrp="1"/>
          </p:cNvSpPr>
          <p:nvPr>
            <p:ph type="sldNum" sz="quarter" idx="11"/>
          </p:nvPr>
        </p:nvSpPr>
        <p:spPr/>
        <p:txBody>
          <a:bodyPr/>
          <a:lstStyle/>
          <a:p>
            <a:r>
              <a:rPr lang="es-ES_tradnl" sz="1200"/>
              <a:t>|  </a:t>
            </a:r>
            <a:fld id="{9DD0088F-7E4A-9C4B-9ED2-72FAF1293163}" type="slidenum">
              <a:rPr lang="es-ES_tradnl" smtClean="0"/>
              <a:pPr/>
              <a:t>29</a:t>
            </a:fld>
            <a:endParaRPr lang="es-ES_tradnl" dirty="0"/>
          </a:p>
        </p:txBody>
      </p:sp>
      <p:sp>
        <p:nvSpPr>
          <p:cNvPr id="3" name="TextBox 2"/>
          <p:cNvSpPr txBox="1"/>
          <p:nvPr/>
        </p:nvSpPr>
        <p:spPr>
          <a:xfrm>
            <a:off x="800098" y="4426579"/>
            <a:ext cx="6610351" cy="430887"/>
          </a:xfrm>
          <a:prstGeom prst="rect">
            <a:avLst/>
          </a:prstGeom>
          <a:noFill/>
        </p:spPr>
        <p:txBody>
          <a:bodyPr wrap="square" rtlCol="0">
            <a:spAutoFit/>
          </a:bodyPr>
          <a:lstStyle/>
          <a:p>
            <a:r>
              <a:rPr lang="en-GB" sz="1100" dirty="0"/>
              <a:t>Source:  </a:t>
            </a:r>
            <a:r>
              <a:rPr lang="en-GB" sz="1100" dirty="0">
                <a:hlinkClick r:id="rId2"/>
              </a:rPr>
              <a:t>http://photodentro.edu.gr/lor/r/8521/10918</a:t>
            </a:r>
            <a:r>
              <a:rPr lang="en-GB" sz="1100" dirty="0"/>
              <a:t> </a:t>
            </a:r>
            <a:r>
              <a:rPr lang="en" sz="1100" dirty="0"/>
              <a:t>from the site Photodentro:  a </a:t>
            </a:r>
            <a:r>
              <a:rPr lang="en-US" sz="1100" dirty="0"/>
              <a:t>Greek National Aggregator of Educational Content developed by the Greek Ministry of Education.</a:t>
            </a:r>
            <a:endParaRPr lang="en-GB" sz="1100" dirty="0"/>
          </a:p>
        </p:txBody>
      </p:sp>
      <p:sp>
        <p:nvSpPr>
          <p:cNvPr id="6" name="Inhaltsplatzhalter 2"/>
          <p:cNvSpPr>
            <a:spLocks noGrp="1"/>
          </p:cNvSpPr>
          <p:nvPr>
            <p:ph idx="1"/>
          </p:nvPr>
        </p:nvSpPr>
        <p:spPr>
          <a:xfrm>
            <a:off x="228600" y="552452"/>
            <a:ext cx="8647612" cy="495298"/>
          </a:xfrm>
        </p:spPr>
        <p:txBody>
          <a:bodyPr>
            <a:normAutofit fontScale="62500" lnSpcReduction="20000"/>
          </a:bodyPr>
          <a:lstStyle/>
          <a:p>
            <a:pPr algn="just"/>
            <a:r>
              <a:rPr lang="en-US" dirty="0"/>
              <a:t>The graph below</a:t>
            </a:r>
            <a:r>
              <a:rPr lang="en" dirty="0"/>
              <a:t> shows the relation between the water level and the salinity of a lake. </a:t>
            </a:r>
            <a:r>
              <a:rPr lang="en-US" dirty="0"/>
              <a:t> </a:t>
            </a:r>
            <a:endParaRPr lang="en" dirty="0">
              <a:solidFill>
                <a:prstClr val="black"/>
              </a:solidFill>
            </a:endParaRPr>
          </a:p>
        </p:txBody>
      </p:sp>
      <p:grpSp>
        <p:nvGrpSpPr>
          <p:cNvPr id="8" name="Group 7"/>
          <p:cNvGrpSpPr/>
          <p:nvPr/>
        </p:nvGrpSpPr>
        <p:grpSpPr>
          <a:xfrm>
            <a:off x="1085309" y="974809"/>
            <a:ext cx="6210839" cy="3202187"/>
            <a:chOff x="1085309" y="974809"/>
            <a:chExt cx="6210839" cy="3202187"/>
          </a:xfrm>
        </p:grpSpPr>
        <p:grpSp>
          <p:nvGrpSpPr>
            <p:cNvPr id="7" name="Group 6"/>
            <p:cNvGrpSpPr/>
            <p:nvPr/>
          </p:nvGrpSpPr>
          <p:grpSpPr>
            <a:xfrm>
              <a:off x="1085309" y="974809"/>
              <a:ext cx="5982241" cy="3202187"/>
              <a:chOff x="1085309" y="974809"/>
              <a:chExt cx="5982241" cy="3202187"/>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9622" y="1147592"/>
                <a:ext cx="5767928" cy="3029404"/>
              </a:xfrm>
              <a:prstGeom prst="rect">
                <a:avLst/>
              </a:prstGeom>
            </p:spPr>
          </p:pic>
          <p:sp>
            <p:nvSpPr>
              <p:cNvPr id="9" name="TextBox 8"/>
              <p:cNvSpPr txBox="1"/>
              <p:nvPr/>
            </p:nvSpPr>
            <p:spPr>
              <a:xfrm>
                <a:off x="1085309" y="974809"/>
                <a:ext cx="790576" cy="276999"/>
              </a:xfrm>
              <a:prstGeom prst="rect">
                <a:avLst/>
              </a:prstGeom>
              <a:noFill/>
            </p:spPr>
            <p:txBody>
              <a:bodyPr wrap="square" rtlCol="0">
                <a:spAutoFit/>
              </a:bodyPr>
              <a:lstStyle/>
              <a:p>
                <a:r>
                  <a:rPr lang="en-GB" sz="1200" b="1" dirty="0">
                    <a:solidFill>
                      <a:srgbClr val="0070C0"/>
                    </a:solidFill>
                  </a:rPr>
                  <a:t>m</a:t>
                </a:r>
              </a:p>
            </p:txBody>
          </p:sp>
        </p:grpSp>
        <p:sp>
          <p:nvSpPr>
            <p:cNvPr id="10" name="TextBox 9"/>
            <p:cNvSpPr txBox="1"/>
            <p:nvPr/>
          </p:nvSpPr>
          <p:spPr>
            <a:xfrm>
              <a:off x="6238331" y="975367"/>
              <a:ext cx="1057817" cy="276999"/>
            </a:xfrm>
            <a:prstGeom prst="rect">
              <a:avLst/>
            </a:prstGeom>
            <a:noFill/>
          </p:spPr>
          <p:txBody>
            <a:bodyPr wrap="square" rtlCol="0">
              <a:spAutoFit/>
            </a:bodyPr>
            <a:lstStyle/>
            <a:p>
              <a:r>
                <a:rPr lang="en-GB" sz="1200" b="1" dirty="0">
                  <a:solidFill>
                    <a:srgbClr val="00823B"/>
                  </a:solidFill>
                </a:rPr>
                <a:t>gr/l</a:t>
              </a:r>
            </a:p>
          </p:txBody>
        </p:sp>
      </p:grpSp>
    </p:spTree>
    <p:extLst>
      <p:ext uri="{BB962C8B-B14F-4D97-AF65-F5344CB8AC3E}">
        <p14:creationId xmlns:p14="http://schemas.microsoft.com/office/powerpoint/2010/main" val="22394835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669" y="41488"/>
            <a:ext cx="3065332" cy="273844"/>
          </a:xfrm>
        </p:spPr>
        <p:txBody>
          <a:bodyPr>
            <a:noAutofit/>
          </a:bodyPr>
          <a:lstStyle/>
          <a:p>
            <a:r>
              <a:rPr lang="en-GB" sz="2000" dirty="0"/>
              <a:t>Structure of the module</a:t>
            </a:r>
          </a:p>
        </p:txBody>
      </p:sp>
      <p:sp>
        <p:nvSpPr>
          <p:cNvPr id="5" name="Slide Number Placeholder 4"/>
          <p:cNvSpPr>
            <a:spLocks noGrp="1"/>
          </p:cNvSpPr>
          <p:nvPr>
            <p:ph type="sldNum" sz="quarter" idx="11"/>
          </p:nvPr>
        </p:nvSpPr>
        <p:spPr/>
        <p:txBody>
          <a:bodyPr/>
          <a:lstStyle/>
          <a:p>
            <a:r>
              <a:rPr lang="es-ES_tradnl" sz="1200"/>
              <a:t>|  </a:t>
            </a:r>
            <a:fld id="{9DD0088F-7E4A-9C4B-9ED2-72FAF1293163}" type="slidenum">
              <a:rPr lang="es-ES_tradnl" smtClean="0"/>
              <a:pPr/>
              <a:t>3</a:t>
            </a:fld>
            <a:endParaRPr lang="es-ES_tradnl" dirty="0"/>
          </a:p>
        </p:txBody>
      </p:sp>
      <p:sp>
        <p:nvSpPr>
          <p:cNvPr id="6" name="Inhaltsplatzhalter 2"/>
          <p:cNvSpPr txBox="1">
            <a:spLocks noGrp="1"/>
          </p:cNvSpPr>
          <p:nvPr>
            <p:ph idx="1"/>
          </p:nvPr>
        </p:nvSpPr>
        <p:spPr>
          <a:xfrm>
            <a:off x="152201" y="452673"/>
            <a:ext cx="8875061" cy="4117787"/>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Clr>
                <a:srgbClr val="BE002D"/>
              </a:buClr>
              <a:buFont typeface="Arial"/>
              <a:buChar char="•"/>
              <a:defRPr sz="2800" kern="1200">
                <a:solidFill>
                  <a:schemeClr val="tx1"/>
                </a:solidFill>
                <a:latin typeface="+mn-lt"/>
                <a:ea typeface="Avenir Book" charset="0"/>
                <a:cs typeface="Avenir Book" charset="0"/>
              </a:defRPr>
            </a:lvl1pPr>
            <a:lvl2pPr marL="742950" indent="-285750" algn="l" defTabSz="457200" rtl="0" eaLnBrk="1" latinLnBrk="0" hangingPunct="1">
              <a:spcBef>
                <a:spcPct val="20000"/>
              </a:spcBef>
              <a:buClr>
                <a:srgbClr val="B4CB4D"/>
              </a:buClr>
              <a:buFont typeface="Arial"/>
              <a:buChar char="•"/>
              <a:defRPr sz="2400" kern="1200">
                <a:solidFill>
                  <a:schemeClr val="tx1"/>
                </a:solidFill>
                <a:latin typeface="+mn-lt"/>
                <a:ea typeface="Avenir Book" charset="0"/>
                <a:cs typeface="Avenir Book" charset="0"/>
              </a:defRPr>
            </a:lvl2pPr>
            <a:lvl3pPr marL="1143000" indent="-228600" algn="l" defTabSz="457200" rtl="0" eaLnBrk="1" latinLnBrk="0" hangingPunct="1">
              <a:spcBef>
                <a:spcPct val="20000"/>
              </a:spcBef>
              <a:buClr>
                <a:srgbClr val="001470"/>
              </a:buClr>
              <a:buFont typeface="Arial"/>
              <a:buChar char="•"/>
              <a:defRPr sz="2000" kern="1200">
                <a:solidFill>
                  <a:schemeClr val="tx1"/>
                </a:solidFill>
                <a:latin typeface="+mn-lt"/>
                <a:ea typeface="Avenir Book" charset="0"/>
                <a:cs typeface="Avenir Book" charset="0"/>
              </a:defRPr>
            </a:lvl3pPr>
            <a:lvl4pPr marL="1600200" indent="-228600" algn="l" defTabSz="457200" rtl="0" eaLnBrk="1" latinLnBrk="0" hangingPunct="1">
              <a:spcBef>
                <a:spcPct val="20000"/>
              </a:spcBef>
              <a:buSzPct val="75000"/>
              <a:buFont typeface="Wingdings" charset="2"/>
              <a:buChar char="§"/>
              <a:defRPr sz="2000" kern="1200">
                <a:solidFill>
                  <a:schemeClr val="tx1"/>
                </a:solidFill>
                <a:latin typeface="+mn-lt"/>
                <a:ea typeface="Avenir Book" charset="0"/>
                <a:cs typeface="Avenir Book" charset="0"/>
              </a:defRPr>
            </a:lvl4pPr>
            <a:lvl5pPr marL="2057400" indent="-228600" algn="l" defTabSz="457200" rtl="0" eaLnBrk="1" latinLnBrk="0" hangingPunct="1">
              <a:spcBef>
                <a:spcPct val="20000"/>
              </a:spcBef>
              <a:buSzPct val="80000"/>
              <a:buFont typeface="Lucida Grande"/>
              <a:buChar char="-"/>
              <a:defRPr sz="2000" kern="1200">
                <a:solidFill>
                  <a:schemeClr val="tx1"/>
                </a:solidFill>
                <a:latin typeface="+mn-lt"/>
                <a:ea typeface="Avenir Book" charset="0"/>
                <a:cs typeface="Avenir Book"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0"/>
              </a:spcBef>
            </a:pPr>
            <a:r>
              <a:rPr lang="en-US" sz="1400" b="1" dirty="0"/>
              <a:t>I. Introducing the Environmental Socio-Scientific Issues (EnvSSIs) and understanding their connection with mathematics and science curriculum.</a:t>
            </a:r>
            <a:endParaRPr lang="el-GR" sz="1400" b="1" dirty="0"/>
          </a:p>
          <a:p>
            <a:pPr lvl="1">
              <a:spcBef>
                <a:spcPts val="0"/>
              </a:spcBef>
            </a:pPr>
            <a:r>
              <a:rPr lang="en-US" sz="1200" b="1" dirty="0"/>
              <a:t>1.1: </a:t>
            </a:r>
            <a:r>
              <a:rPr lang="en-US" sz="1200" dirty="0"/>
              <a:t>Brainstorming about EnvSSIs.</a:t>
            </a:r>
            <a:endParaRPr lang="el-GR" sz="1200" dirty="0"/>
          </a:p>
          <a:p>
            <a:pPr lvl="1">
              <a:spcBef>
                <a:spcPts val="0"/>
              </a:spcBef>
            </a:pPr>
            <a:r>
              <a:rPr lang="en-US" sz="1200" b="1" dirty="0"/>
              <a:t>1.2:</a:t>
            </a:r>
            <a:r>
              <a:rPr lang="en-US" sz="1200" dirty="0"/>
              <a:t> Reflecting on EnvSSIs’ connections with mathematics &amp; science education.</a:t>
            </a:r>
          </a:p>
          <a:p>
            <a:pPr marL="457200" lvl="1" indent="0">
              <a:spcBef>
                <a:spcPts val="0"/>
              </a:spcBef>
              <a:buNone/>
            </a:pPr>
            <a:endParaRPr lang="el-GR" sz="1200" dirty="0"/>
          </a:p>
          <a:p>
            <a:pPr>
              <a:spcBef>
                <a:spcPts val="0"/>
              </a:spcBef>
            </a:pPr>
            <a:r>
              <a:rPr lang="en-US" sz="1400" b="1" dirty="0"/>
              <a:t>II. Exploiting research findings on connecting EnvSSIs to mathematics and science educational goals. </a:t>
            </a:r>
            <a:endParaRPr lang="el-GR" sz="1400" b="1" dirty="0"/>
          </a:p>
          <a:p>
            <a:pPr lvl="1">
              <a:spcBef>
                <a:spcPts val="0"/>
              </a:spcBef>
            </a:pPr>
            <a:r>
              <a:rPr lang="en-US" sz="1200" b="1" dirty="0"/>
              <a:t>2.1</a:t>
            </a:r>
            <a:r>
              <a:rPr lang="en-US" sz="1200" dirty="0"/>
              <a:t>: ΕnvSSI and education. </a:t>
            </a:r>
            <a:endParaRPr lang="el-GR" sz="1200" dirty="0"/>
          </a:p>
          <a:p>
            <a:pPr lvl="1">
              <a:spcBef>
                <a:spcPts val="0"/>
              </a:spcBef>
            </a:pPr>
            <a:r>
              <a:rPr lang="en-US" sz="1200" b="1" dirty="0"/>
              <a:t>2.2:</a:t>
            </a:r>
            <a:r>
              <a:rPr lang="en-US" sz="1200" dirty="0"/>
              <a:t> Readings on Teachers’ challenges. </a:t>
            </a:r>
            <a:endParaRPr lang="el-GR" sz="1200" dirty="0"/>
          </a:p>
          <a:p>
            <a:pPr lvl="1">
              <a:spcBef>
                <a:spcPts val="0"/>
              </a:spcBef>
            </a:pPr>
            <a:r>
              <a:rPr lang="en-US" sz="1200" b="1" dirty="0"/>
              <a:t>2.3:</a:t>
            </a:r>
            <a:r>
              <a:rPr lang="en-US" sz="1200" dirty="0"/>
              <a:t> Example of enacting EnvSSIs in classroom: The case of role-playing scenario. </a:t>
            </a:r>
            <a:endParaRPr lang="el-GR" sz="1200" dirty="0"/>
          </a:p>
          <a:p>
            <a:pPr lvl="1">
              <a:spcBef>
                <a:spcPts val="0"/>
              </a:spcBef>
            </a:pPr>
            <a:r>
              <a:rPr lang="en-US" sz="1200" b="1" dirty="0"/>
              <a:t>2.4:</a:t>
            </a:r>
            <a:r>
              <a:rPr lang="en-US" sz="1200" dirty="0"/>
              <a:t> Theoretical frameworks for </a:t>
            </a:r>
            <a:r>
              <a:rPr lang="en-GB" sz="1200" dirty="0"/>
              <a:t>analysing</a:t>
            </a:r>
            <a:r>
              <a:rPr lang="en-US" sz="1200" dirty="0"/>
              <a:t> students’ arguments. </a:t>
            </a:r>
          </a:p>
          <a:p>
            <a:pPr marL="457200" lvl="1" indent="0">
              <a:spcBef>
                <a:spcPts val="0"/>
              </a:spcBef>
              <a:buNone/>
            </a:pPr>
            <a:endParaRPr lang="el-GR" sz="1200" dirty="0"/>
          </a:p>
          <a:p>
            <a:pPr>
              <a:spcBef>
                <a:spcPts val="0"/>
              </a:spcBef>
            </a:pPr>
            <a:r>
              <a:rPr lang="en-US" sz="1400" b="1" dirty="0"/>
              <a:t>III. Experiencing how to enact EnvSSIs </a:t>
            </a:r>
            <a:r>
              <a:rPr lang="de-DE" sz="1400" b="1" dirty="0"/>
              <a:t>in </a:t>
            </a:r>
            <a:r>
              <a:rPr lang="en-US" sz="1400" b="1" dirty="0"/>
              <a:t>mathematics &amp; science classrooms. </a:t>
            </a:r>
            <a:endParaRPr lang="el-GR" sz="1400" dirty="0"/>
          </a:p>
          <a:p>
            <a:pPr lvl="1">
              <a:spcBef>
                <a:spcPts val="0"/>
              </a:spcBef>
            </a:pPr>
            <a:r>
              <a:rPr lang="en-US" sz="1200" b="1" dirty="0"/>
              <a:t>3.1: </a:t>
            </a:r>
            <a:r>
              <a:rPr lang="en-US" sz="1200" dirty="0"/>
              <a:t>Dealing with the Paper or Plastic Bag issue:  Role-playing </a:t>
            </a:r>
            <a:r>
              <a:rPr lang="en-US" sz="1200" dirty="0" smtClean="0"/>
              <a:t>scenario. </a:t>
            </a:r>
            <a:endParaRPr lang="el-GR" sz="1200" dirty="0"/>
          </a:p>
          <a:p>
            <a:pPr lvl="1">
              <a:spcBef>
                <a:spcPts val="0"/>
              </a:spcBef>
            </a:pPr>
            <a:r>
              <a:rPr lang="en-US" sz="1200" b="1" dirty="0"/>
              <a:t>3.2:</a:t>
            </a:r>
            <a:r>
              <a:rPr lang="en-US" sz="1200" dirty="0"/>
              <a:t> Dealing with a specific Lake Drainage and re-creation issue: Multiplicity of the factors &amp; “Uncertainty”.</a:t>
            </a:r>
          </a:p>
          <a:p>
            <a:pPr marL="457200" lvl="1" indent="0">
              <a:spcBef>
                <a:spcPts val="0"/>
              </a:spcBef>
              <a:buNone/>
            </a:pPr>
            <a:endParaRPr lang="el-GR" sz="1200" dirty="0">
              <a:solidFill>
                <a:srgbClr val="C00000"/>
              </a:solidFill>
            </a:endParaRPr>
          </a:p>
          <a:p>
            <a:pPr>
              <a:spcBef>
                <a:spcPts val="0"/>
              </a:spcBef>
            </a:pPr>
            <a:r>
              <a:rPr lang="en-US" sz="1400" b="1" dirty="0"/>
              <a:t>IV. Implementing an EnvSSI-based mathematics and science lesson and connecting it to the national curriculum. </a:t>
            </a:r>
            <a:endParaRPr lang="el-GR" sz="1400" dirty="0"/>
          </a:p>
          <a:p>
            <a:pPr lvl="1">
              <a:spcBef>
                <a:spcPts val="0"/>
              </a:spcBef>
            </a:pPr>
            <a:r>
              <a:rPr lang="en-US" sz="1200" b="1" dirty="0"/>
              <a:t>4.1: </a:t>
            </a:r>
            <a:r>
              <a:rPr lang="en-US" sz="1200" dirty="0"/>
              <a:t>Lesson design. </a:t>
            </a:r>
          </a:p>
          <a:p>
            <a:pPr lvl="1">
              <a:spcBef>
                <a:spcPts val="0"/>
              </a:spcBef>
            </a:pPr>
            <a:r>
              <a:rPr lang="en-US" sz="1200" b="1" dirty="0"/>
              <a:t>4.2: </a:t>
            </a:r>
            <a:r>
              <a:rPr lang="en-US" sz="1200" dirty="0"/>
              <a:t>Reflecting on the lesson designs.</a:t>
            </a:r>
            <a:endParaRPr lang="el-GR" sz="1200" dirty="0"/>
          </a:p>
          <a:p>
            <a:pPr marL="0" indent="0">
              <a:lnSpc>
                <a:spcPct val="120000"/>
              </a:lnSpc>
              <a:spcBef>
                <a:spcPts val="0"/>
              </a:spcBef>
              <a:buNone/>
            </a:pPr>
            <a:endParaRPr lang="en-GB" sz="1600" dirty="0"/>
          </a:p>
        </p:txBody>
      </p:sp>
    </p:spTree>
    <p:extLst>
      <p:ext uri="{BB962C8B-B14F-4D97-AF65-F5344CB8AC3E}">
        <p14:creationId xmlns:p14="http://schemas.microsoft.com/office/powerpoint/2010/main" val="40652097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31453" y="72409"/>
            <a:ext cx="8020310" cy="485846"/>
          </a:xfrm>
        </p:spPr>
        <p:txBody>
          <a:bodyPr>
            <a:noAutofit/>
          </a:bodyPr>
          <a:lstStyle/>
          <a:p>
            <a:r>
              <a:rPr lang="en-US" sz="2000" dirty="0"/>
              <a:t>Task 2: Discussing about “uncertainty”</a:t>
            </a:r>
            <a:endParaRPr lang="el-GR" sz="2000" b="0" dirty="0"/>
          </a:p>
        </p:txBody>
      </p:sp>
      <p:sp>
        <p:nvSpPr>
          <p:cNvPr id="3" name="Θέση περιεχομένου 2"/>
          <p:cNvSpPr>
            <a:spLocks noGrp="1"/>
          </p:cNvSpPr>
          <p:nvPr>
            <p:ph idx="1"/>
          </p:nvPr>
        </p:nvSpPr>
        <p:spPr>
          <a:xfrm>
            <a:off x="685799" y="461728"/>
            <a:ext cx="8304291" cy="4110272"/>
          </a:xfrm>
        </p:spPr>
        <p:txBody>
          <a:bodyPr>
            <a:normAutofit/>
          </a:bodyPr>
          <a:lstStyle/>
          <a:p>
            <a:r>
              <a:rPr lang="en-US" sz="2400" dirty="0"/>
              <a:t>Read the following extract from Barwell (2013)</a:t>
            </a:r>
          </a:p>
          <a:p>
            <a:endParaRPr lang="en-US" sz="2400" dirty="0"/>
          </a:p>
          <a:p>
            <a:endParaRPr lang="en-US" sz="2400" dirty="0"/>
          </a:p>
          <a:p>
            <a:endParaRPr lang="en-US" sz="2400" dirty="0"/>
          </a:p>
          <a:p>
            <a:endParaRPr lang="en-US" sz="2400" dirty="0"/>
          </a:p>
          <a:p>
            <a:endParaRPr lang="en-US" sz="2400" dirty="0"/>
          </a:p>
          <a:p>
            <a:r>
              <a:rPr lang="en-US" sz="2400" dirty="0"/>
              <a:t>Discuss in your group how the “uncertainty” involved in the Karla Lake issue could be dealt in a classroom lesson?</a:t>
            </a:r>
            <a:endParaRPr lang="en-GB" sz="2400" dirty="0"/>
          </a:p>
        </p:txBody>
      </p:sp>
      <p:sp>
        <p:nvSpPr>
          <p:cNvPr id="5" name="Θέση αριθμού διαφάνειας 4"/>
          <p:cNvSpPr>
            <a:spLocks noGrp="1"/>
          </p:cNvSpPr>
          <p:nvPr>
            <p:ph type="sldNum" sz="quarter" idx="11"/>
          </p:nvPr>
        </p:nvSpPr>
        <p:spPr/>
        <p:txBody>
          <a:bodyPr/>
          <a:lstStyle/>
          <a:p>
            <a:r>
              <a:rPr lang="es-ES_tradnl" sz="1200"/>
              <a:t>|  </a:t>
            </a:r>
            <a:fld id="{9DD0088F-7E4A-9C4B-9ED2-72FAF1293163}" type="slidenum">
              <a:rPr lang="es-ES_tradnl" smtClean="0"/>
              <a:pPr/>
              <a:t>30</a:t>
            </a:fld>
            <a:endParaRPr lang="es-ES_tradnl" dirty="0"/>
          </a:p>
        </p:txBody>
      </p:sp>
      <p:sp>
        <p:nvSpPr>
          <p:cNvPr id="8" name="Θέση περιεχομένου 2">
            <a:extLst>
              <a:ext uri="{FF2B5EF4-FFF2-40B4-BE49-F238E27FC236}">
                <a16:creationId xmlns="" xmlns:a16="http://schemas.microsoft.com/office/drawing/2014/main" id="{186E92B1-DBA6-4EC4-AA06-A3EF96FCD7BC}"/>
              </a:ext>
            </a:extLst>
          </p:cNvPr>
          <p:cNvSpPr txBox="1">
            <a:spLocks/>
          </p:cNvSpPr>
          <p:nvPr/>
        </p:nvSpPr>
        <p:spPr>
          <a:xfrm>
            <a:off x="933448" y="1231084"/>
            <a:ext cx="8056642" cy="1426392"/>
          </a:xfrm>
          <a:prstGeom prst="rect">
            <a:avLst/>
          </a:prstGeom>
        </p:spPr>
        <p:txBody>
          <a:bodyPr vert="horz" lIns="91440" tIns="45720" rIns="91440" bIns="45720" rtlCol="0">
            <a:normAutofit fontScale="32500" lnSpcReduction="20000"/>
          </a:bodyPr>
          <a:lstStyle>
            <a:lvl1pPr marL="342900" indent="-342900" algn="l" defTabSz="457200" rtl="0" eaLnBrk="1" latinLnBrk="0" hangingPunct="1">
              <a:spcBef>
                <a:spcPct val="20000"/>
              </a:spcBef>
              <a:buClr>
                <a:srgbClr val="BE002D"/>
              </a:buClr>
              <a:buFont typeface="Arial"/>
              <a:buChar char="•"/>
              <a:defRPr sz="2800" kern="1200">
                <a:solidFill>
                  <a:schemeClr val="tx1"/>
                </a:solidFill>
                <a:latin typeface="+mn-lt"/>
                <a:ea typeface="Avenir Book" charset="0"/>
                <a:cs typeface="Avenir Book" charset="0"/>
              </a:defRPr>
            </a:lvl1pPr>
            <a:lvl2pPr marL="742950" indent="-285750" algn="l" defTabSz="457200" rtl="0" eaLnBrk="1" latinLnBrk="0" hangingPunct="1">
              <a:spcBef>
                <a:spcPct val="20000"/>
              </a:spcBef>
              <a:buClr>
                <a:srgbClr val="B4CB4D"/>
              </a:buClr>
              <a:buFont typeface="Arial"/>
              <a:buChar char="•"/>
              <a:defRPr sz="2400" kern="1200">
                <a:solidFill>
                  <a:schemeClr val="tx1"/>
                </a:solidFill>
                <a:latin typeface="+mn-lt"/>
                <a:ea typeface="Avenir Book" charset="0"/>
                <a:cs typeface="Avenir Book" charset="0"/>
              </a:defRPr>
            </a:lvl2pPr>
            <a:lvl3pPr marL="1143000" indent="-228600" algn="l" defTabSz="457200" rtl="0" eaLnBrk="1" latinLnBrk="0" hangingPunct="1">
              <a:spcBef>
                <a:spcPct val="20000"/>
              </a:spcBef>
              <a:buClr>
                <a:srgbClr val="001470"/>
              </a:buClr>
              <a:buFont typeface="Arial"/>
              <a:buChar char="•"/>
              <a:defRPr sz="2000" kern="1200">
                <a:solidFill>
                  <a:schemeClr val="tx1"/>
                </a:solidFill>
                <a:latin typeface="+mn-lt"/>
                <a:ea typeface="Avenir Book" charset="0"/>
                <a:cs typeface="Avenir Book" charset="0"/>
              </a:defRPr>
            </a:lvl3pPr>
            <a:lvl4pPr marL="1600200" indent="-228600" algn="l" defTabSz="457200" rtl="0" eaLnBrk="1" latinLnBrk="0" hangingPunct="1">
              <a:spcBef>
                <a:spcPct val="20000"/>
              </a:spcBef>
              <a:buSzPct val="75000"/>
              <a:buFont typeface="Wingdings" charset="2"/>
              <a:buChar char="§"/>
              <a:defRPr sz="2000" kern="1200">
                <a:solidFill>
                  <a:schemeClr val="tx1"/>
                </a:solidFill>
                <a:latin typeface="+mn-lt"/>
                <a:ea typeface="Avenir Book" charset="0"/>
                <a:cs typeface="Avenir Book" charset="0"/>
              </a:defRPr>
            </a:lvl4pPr>
            <a:lvl5pPr marL="2057400" indent="-228600" algn="l" defTabSz="457200" rtl="0" eaLnBrk="1" latinLnBrk="0" hangingPunct="1">
              <a:spcBef>
                <a:spcPct val="20000"/>
              </a:spcBef>
              <a:buSzPct val="80000"/>
              <a:buFont typeface="Lucida Grande"/>
              <a:buChar char="-"/>
              <a:defRPr sz="2000" kern="1200">
                <a:solidFill>
                  <a:schemeClr val="tx1"/>
                </a:solidFill>
                <a:latin typeface="+mn-lt"/>
                <a:ea typeface="Avenir Book" charset="0"/>
                <a:cs typeface="Avenir Book"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20000"/>
              </a:lnSpc>
              <a:spcBef>
                <a:spcPts val="0"/>
              </a:spcBef>
              <a:buNone/>
            </a:pPr>
            <a:r>
              <a:rPr lang="en-US" sz="4800" dirty="0"/>
              <a:t>In post-normal science, </a:t>
            </a:r>
            <a:r>
              <a:rPr lang="en-US" sz="4800" b="1" dirty="0">
                <a:solidFill>
                  <a:srgbClr val="00B050"/>
                </a:solidFill>
              </a:rPr>
              <a:t>values and facts cannot be separated</a:t>
            </a:r>
            <a:r>
              <a:rPr lang="en-US" sz="4800" b="1" dirty="0"/>
              <a:t>, in part due to the problem of uncertainty. </a:t>
            </a:r>
            <a:r>
              <a:rPr lang="en-US" sz="4800" dirty="0"/>
              <a:t>Climate models, for example, include uncertainty and any possible action to </a:t>
            </a:r>
            <a:r>
              <a:rPr lang="en-US" sz="4800" b="1" dirty="0"/>
              <a:t>deal with climate change will have uncertain effects </a:t>
            </a:r>
            <a:r>
              <a:rPr lang="en-US" sz="4800" dirty="0"/>
              <a:t>to a greater or lesser extent. Deciding </a:t>
            </a:r>
            <a:r>
              <a:rPr lang="en-US" sz="4800" dirty="0">
                <a:solidFill>
                  <a:srgbClr val="00B050"/>
                </a:solidFill>
              </a:rPr>
              <a:t>which information</a:t>
            </a:r>
            <a:r>
              <a:rPr lang="en-US" sz="4800" dirty="0"/>
              <a:t> to use, </a:t>
            </a:r>
            <a:r>
              <a:rPr lang="en-US" sz="4800" dirty="0">
                <a:solidFill>
                  <a:srgbClr val="00B050"/>
                </a:solidFill>
              </a:rPr>
              <a:t>which voices </a:t>
            </a:r>
            <a:r>
              <a:rPr lang="en-US" sz="4800" dirty="0"/>
              <a:t>to hear and </a:t>
            </a:r>
            <a:r>
              <a:rPr lang="en-US" sz="4800" dirty="0">
                <a:solidFill>
                  <a:srgbClr val="00B050"/>
                </a:solidFill>
              </a:rPr>
              <a:t>which methods</a:t>
            </a:r>
            <a:r>
              <a:rPr lang="en-US" sz="4800" dirty="0"/>
              <a:t> to try, depends as much </a:t>
            </a:r>
            <a:r>
              <a:rPr lang="en-US" sz="4800" b="1" dirty="0"/>
              <a:t>on values as it does on scientific facts</a:t>
            </a:r>
            <a:r>
              <a:rPr lang="en-US" sz="4800" dirty="0"/>
              <a:t>.  </a:t>
            </a:r>
          </a:p>
        </p:txBody>
      </p:sp>
      <p:pic>
        <p:nvPicPr>
          <p:cNvPr id="6" name="Bild 27" descr="C:\Users\Sophia\AppData\Local\Microsoft\Windows\Temporary Internet Files\Content.Word\4-4_group_work_.png.png"/>
          <p:cNvPicPr/>
          <p:nvPr/>
        </p:nvPicPr>
        <p:blipFill>
          <a:blip r:embed="rId2" cstate="print"/>
          <a:srcRect/>
          <a:stretch>
            <a:fillRect/>
          </a:stretch>
        </p:blipFill>
        <p:spPr bwMode="auto">
          <a:xfrm>
            <a:off x="93010" y="797684"/>
            <a:ext cx="476885" cy="457200"/>
          </a:xfrm>
          <a:prstGeom prst="rect">
            <a:avLst/>
          </a:prstGeom>
          <a:noFill/>
          <a:ln w="9525">
            <a:noFill/>
            <a:miter lim="800000"/>
            <a:headEnd/>
            <a:tailEnd/>
          </a:ln>
        </p:spPr>
      </p:pic>
      <p:pic>
        <p:nvPicPr>
          <p:cNvPr id="7" name="Grafik 5">
            <a:extLst>
              <a:ext uri="{FF2B5EF4-FFF2-40B4-BE49-F238E27FC236}">
                <a16:creationId xmlns="" xmlns:a16="http://schemas.microsoft.com/office/drawing/2014/main" id="{18A65EA0-1EC4-4C88-940C-07BBE9F2659F}"/>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312" y="1321559"/>
            <a:ext cx="487680" cy="495300"/>
          </a:xfrm>
          <a:prstGeom prst="rect">
            <a:avLst/>
          </a:prstGeom>
          <a:noFill/>
          <a:ln>
            <a:noFill/>
          </a:ln>
        </p:spPr>
      </p:pic>
      <p:pic>
        <p:nvPicPr>
          <p:cNvPr id="9" name="Bild 7" descr="C:\Users\Sophia\AppData\Local\Microsoft\Windows\Temporary Internet Files\Content.Word\3-1_5min_.png.png"/>
          <p:cNvPicPr/>
          <p:nvPr/>
        </p:nvPicPr>
        <p:blipFill>
          <a:blip r:embed="rId4" cstate="print"/>
          <a:stretch>
            <a:fillRect/>
          </a:stretch>
        </p:blipFill>
        <p:spPr bwMode="auto">
          <a:xfrm>
            <a:off x="115217" y="1999669"/>
            <a:ext cx="481330" cy="478790"/>
          </a:xfrm>
          <a:prstGeom prst="rect">
            <a:avLst/>
          </a:prstGeom>
          <a:noFill/>
          <a:ln w="9525">
            <a:noFill/>
            <a:miter lim="800000"/>
            <a:headEnd/>
            <a:tailEnd/>
          </a:ln>
        </p:spPr>
      </p:pic>
    </p:spTree>
    <p:extLst>
      <p:ext uri="{BB962C8B-B14F-4D97-AF65-F5344CB8AC3E}">
        <p14:creationId xmlns:p14="http://schemas.microsoft.com/office/powerpoint/2010/main" val="17271741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ctrTitle"/>
          </p:nvPr>
        </p:nvSpPr>
        <p:spPr/>
        <p:txBody>
          <a:bodyPr>
            <a:noAutofit/>
          </a:bodyPr>
          <a:lstStyle/>
          <a:p>
            <a:r>
              <a:rPr lang="de-DE" sz="2600" dirty="0"/>
              <a:t>IV. </a:t>
            </a:r>
            <a:r>
              <a:rPr lang="en-GB" sz="2600" dirty="0"/>
              <a:t>Implementing an EnvSSI-based maths and sciences lessons</a:t>
            </a:r>
            <a:r>
              <a:rPr lang="de-DE" sz="2600" dirty="0"/>
              <a:t> </a:t>
            </a:r>
            <a:r>
              <a:rPr lang="en-GB" sz="2600" dirty="0"/>
              <a:t>and connecting it to the national curriculum.</a:t>
            </a:r>
            <a:endParaRPr lang="de-DE" sz="2600" dirty="0"/>
          </a:p>
        </p:txBody>
      </p:sp>
      <p:sp>
        <p:nvSpPr>
          <p:cNvPr id="5" name="Foliennummernplatzhalter 4"/>
          <p:cNvSpPr>
            <a:spLocks noGrp="1"/>
          </p:cNvSpPr>
          <p:nvPr>
            <p:ph type="sldNum" sz="quarter" idx="4294967295"/>
          </p:nvPr>
        </p:nvSpPr>
        <p:spPr>
          <a:xfrm>
            <a:off x="8555038" y="41275"/>
            <a:ext cx="588962" cy="274638"/>
          </a:xfrm>
        </p:spPr>
        <p:txBody>
          <a:bodyPr/>
          <a:lstStyle/>
          <a:p>
            <a:r>
              <a:rPr lang="es-ES_tradnl" sz="1200"/>
              <a:t>|  </a:t>
            </a:r>
            <a:fld id="{9DD0088F-7E4A-9C4B-9ED2-72FAF1293163}" type="slidenum">
              <a:rPr lang="es-ES_tradnl" smtClean="0"/>
              <a:pPr/>
              <a:t>31</a:t>
            </a:fld>
            <a:endParaRPr lang="es-ES_tradnl" dirty="0"/>
          </a:p>
        </p:txBody>
      </p:sp>
    </p:spTree>
    <p:extLst>
      <p:ext uri="{BB962C8B-B14F-4D97-AF65-F5344CB8AC3E}">
        <p14:creationId xmlns:p14="http://schemas.microsoft.com/office/powerpoint/2010/main" val="263954510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3801" y="315331"/>
            <a:ext cx="8229600" cy="799093"/>
          </a:xfrm>
        </p:spPr>
        <p:txBody>
          <a:bodyPr>
            <a:normAutofit/>
          </a:bodyPr>
          <a:lstStyle/>
          <a:p>
            <a:r>
              <a:rPr lang="en-GB" dirty="0"/>
              <a:t>Activity 4.1: Lesson design</a:t>
            </a:r>
            <a:r>
              <a:rPr lang="en-US" dirty="0"/>
              <a:t>.</a:t>
            </a:r>
            <a:endParaRPr lang="en-GB" dirty="0"/>
          </a:p>
        </p:txBody>
      </p:sp>
      <p:sp>
        <p:nvSpPr>
          <p:cNvPr id="3" name="Inhaltsplatzhalter 2"/>
          <p:cNvSpPr>
            <a:spLocks noGrp="1"/>
          </p:cNvSpPr>
          <p:nvPr>
            <p:ph idx="1"/>
          </p:nvPr>
        </p:nvSpPr>
        <p:spPr>
          <a:xfrm>
            <a:off x="1161046" y="1200151"/>
            <a:ext cx="7675136" cy="3394472"/>
          </a:xfrm>
        </p:spPr>
        <p:txBody>
          <a:bodyPr>
            <a:normAutofit/>
          </a:bodyPr>
          <a:lstStyle/>
          <a:p>
            <a:pPr algn="just"/>
            <a:r>
              <a:rPr lang="en-GB" dirty="0">
                <a:solidFill>
                  <a:srgbClr val="4C5F7E"/>
                </a:solidFill>
              </a:rPr>
              <a:t>Task 1:</a:t>
            </a:r>
            <a:r>
              <a:rPr lang="de-DE" dirty="0"/>
              <a:t> </a:t>
            </a:r>
            <a:r>
              <a:rPr lang="en-GB" dirty="0"/>
              <a:t>Select an EnvSSI and reflect on this issue</a:t>
            </a:r>
          </a:p>
          <a:p>
            <a:pPr lvl="1" algn="just"/>
            <a:r>
              <a:rPr lang="en-GB" dirty="0"/>
              <a:t>Describe aspects of the issue (e.g., controversy, uncertainty, national or international topic, what are the social and scientific implications related to this issue)</a:t>
            </a:r>
          </a:p>
          <a:p>
            <a:pPr lvl="1" algn="just"/>
            <a:r>
              <a:rPr lang="en-GB" dirty="0"/>
              <a:t>Identify connections with the national curriculum, to what extent the issue is addressed in the school subjects.</a:t>
            </a:r>
          </a:p>
        </p:txBody>
      </p:sp>
      <p:sp>
        <p:nvSpPr>
          <p:cNvPr id="5" name="Foliennummernplatzhalter 4"/>
          <p:cNvSpPr>
            <a:spLocks noGrp="1"/>
          </p:cNvSpPr>
          <p:nvPr>
            <p:ph type="sldNum" sz="quarter" idx="11"/>
          </p:nvPr>
        </p:nvSpPr>
        <p:spPr/>
        <p:txBody>
          <a:bodyPr/>
          <a:lstStyle/>
          <a:p>
            <a:r>
              <a:rPr lang="es-ES_tradnl" sz="1200"/>
              <a:t>|  </a:t>
            </a:r>
            <a:fld id="{9DD0088F-7E4A-9C4B-9ED2-72FAF1293163}" type="slidenum">
              <a:rPr lang="es-ES_tradnl" smtClean="0"/>
              <a:pPr/>
              <a:t>32</a:t>
            </a:fld>
            <a:endParaRPr lang="es-ES_tradnl" dirty="0"/>
          </a:p>
        </p:txBody>
      </p:sp>
      <p:pic>
        <p:nvPicPr>
          <p:cNvPr id="8" name="Bild 27" descr="C:\Users\Sophia\AppData\Local\Microsoft\Windows\Temporary Internet Files\Content.Word\4-4_group_work_.png.png"/>
          <p:cNvPicPr/>
          <p:nvPr/>
        </p:nvPicPr>
        <p:blipFill>
          <a:blip r:embed="rId3" cstate="print"/>
          <a:stretch>
            <a:fillRect/>
          </a:stretch>
        </p:blipFill>
        <p:spPr bwMode="auto">
          <a:xfrm>
            <a:off x="314325" y="3465137"/>
            <a:ext cx="514350" cy="511175"/>
          </a:xfrm>
          <a:prstGeom prst="rect">
            <a:avLst/>
          </a:prstGeom>
          <a:noFill/>
          <a:ln w="9525">
            <a:noFill/>
            <a:miter lim="800000"/>
            <a:headEnd/>
            <a:tailEnd/>
          </a:ln>
        </p:spPr>
      </p:pic>
      <p:pic>
        <p:nvPicPr>
          <p:cNvPr id="7" name="Bild 27" descr="C:\Users\Sophia\AppData\Local\Microsoft\Windows\Temporary Internet Files\Content.Word\4-4_group_work_.png.png"/>
          <p:cNvPicPr/>
          <p:nvPr/>
        </p:nvPicPr>
        <p:blipFill>
          <a:blip r:embed="rId4" cstate="print"/>
          <a:srcRect/>
          <a:stretch>
            <a:fillRect/>
          </a:stretch>
        </p:blipFill>
        <p:spPr bwMode="auto">
          <a:xfrm>
            <a:off x="333057" y="1304855"/>
            <a:ext cx="476885" cy="457200"/>
          </a:xfrm>
          <a:prstGeom prst="rect">
            <a:avLst/>
          </a:prstGeom>
          <a:noFill/>
          <a:ln w="9525">
            <a:noFill/>
            <a:miter lim="800000"/>
            <a:headEnd/>
            <a:tailEnd/>
          </a:ln>
        </p:spPr>
      </p:pic>
      <p:pic>
        <p:nvPicPr>
          <p:cNvPr id="12" name="Bild 7" descr="C:\Users\Sophia\AppData\Local\Microsoft\Windows\Temporary Internet Files\Content.Word\3-1_5min_.png.png"/>
          <p:cNvPicPr/>
          <p:nvPr/>
        </p:nvPicPr>
        <p:blipFill>
          <a:blip r:embed="rId5" cstate="print"/>
          <a:stretch>
            <a:fillRect/>
          </a:stretch>
        </p:blipFill>
        <p:spPr bwMode="auto">
          <a:xfrm>
            <a:off x="347345" y="4056403"/>
            <a:ext cx="481330" cy="478790"/>
          </a:xfrm>
          <a:prstGeom prst="rect">
            <a:avLst/>
          </a:prstGeom>
          <a:noFill/>
          <a:ln w="9525">
            <a:noFill/>
            <a:miter lim="800000"/>
            <a:headEnd/>
            <a:tailEnd/>
          </a:ln>
        </p:spPr>
      </p:pic>
      <p:pic>
        <p:nvPicPr>
          <p:cNvPr id="9" name="Bild 7" descr="C:\Users\Sophia\AppData\Local\Microsoft\Windows\Temporary Internet Files\Content.Word\3-1_5min_.png.png"/>
          <p:cNvPicPr/>
          <p:nvPr/>
        </p:nvPicPr>
        <p:blipFill>
          <a:blip r:embed="rId6" cstate="print"/>
          <a:stretch>
            <a:fillRect/>
          </a:stretch>
        </p:blipFill>
        <p:spPr bwMode="auto">
          <a:xfrm>
            <a:off x="301240" y="1853565"/>
            <a:ext cx="481330" cy="478790"/>
          </a:xfrm>
          <a:prstGeom prst="rect">
            <a:avLst/>
          </a:prstGeom>
          <a:noFill/>
          <a:ln>
            <a:noFill/>
          </a:ln>
        </p:spPr>
      </p:pic>
    </p:spTree>
    <p:extLst>
      <p:ext uri="{BB962C8B-B14F-4D97-AF65-F5344CB8AC3E}">
        <p14:creationId xmlns:p14="http://schemas.microsoft.com/office/powerpoint/2010/main" val="204321414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1026786" y="315332"/>
            <a:ext cx="7675136" cy="4279291"/>
          </a:xfrm>
        </p:spPr>
        <p:txBody>
          <a:bodyPr>
            <a:normAutofit fontScale="62500" lnSpcReduction="20000"/>
          </a:bodyPr>
          <a:lstStyle/>
          <a:p>
            <a:pPr marL="0" indent="0" algn="just">
              <a:buClr>
                <a:srgbClr val="001470"/>
              </a:buClr>
              <a:buNone/>
            </a:pPr>
            <a:r>
              <a:rPr lang="en-GB" sz="3800" dirty="0">
                <a:solidFill>
                  <a:srgbClr val="4C5F7E"/>
                </a:solidFill>
              </a:rPr>
              <a:t>Task 2 (Homework) : </a:t>
            </a:r>
            <a:r>
              <a:rPr lang="en-GB" dirty="0"/>
              <a:t>Design a</a:t>
            </a:r>
            <a:r>
              <a:rPr lang="de-DE" dirty="0"/>
              <a:t> </a:t>
            </a:r>
            <a:r>
              <a:rPr lang="en-GB" dirty="0"/>
              <a:t>mathematics or science lesson dealing with the EnvSSI that you have selected. </a:t>
            </a:r>
          </a:p>
          <a:p>
            <a:pPr marL="0" indent="0" algn="just">
              <a:buClr>
                <a:srgbClr val="001470"/>
              </a:buClr>
              <a:buNone/>
            </a:pPr>
            <a:endParaRPr lang="en-GB" dirty="0"/>
          </a:p>
          <a:p>
            <a:pPr marL="0" indent="0" algn="just">
              <a:buClr>
                <a:srgbClr val="001470"/>
              </a:buClr>
              <a:buNone/>
            </a:pPr>
            <a:r>
              <a:rPr lang="en-GB" dirty="0"/>
              <a:t>Take into account the following criteria used </a:t>
            </a:r>
            <a:r>
              <a:rPr lang="en-GB" sz="2900" dirty="0"/>
              <a:t>for assessing the lesson designs</a:t>
            </a:r>
          </a:p>
          <a:p>
            <a:pPr marL="0" indent="0" algn="just">
              <a:buClr>
                <a:srgbClr val="001470"/>
              </a:buClr>
              <a:buNone/>
            </a:pPr>
            <a:endParaRPr lang="fr-FR" dirty="0"/>
          </a:p>
          <a:p>
            <a:pPr algn="just">
              <a:buClr>
                <a:srgbClr val="001470"/>
              </a:buClr>
            </a:pPr>
            <a:r>
              <a:rPr lang="fr-FR" dirty="0"/>
              <a:t>Is the </a:t>
            </a:r>
            <a:r>
              <a:rPr lang="en-GB" dirty="0"/>
              <a:t>lesson clearly connected to </a:t>
            </a:r>
            <a:r>
              <a:rPr lang="fr-FR" dirty="0"/>
              <a:t>the maths or science </a:t>
            </a:r>
            <a:r>
              <a:rPr lang="en-GB" dirty="0"/>
              <a:t>school </a:t>
            </a:r>
            <a:r>
              <a:rPr lang="fr-FR" dirty="0"/>
              <a:t>curriculum:</a:t>
            </a:r>
            <a:endParaRPr lang="en-GB" dirty="0"/>
          </a:p>
          <a:p>
            <a:pPr lvl="1" algn="just"/>
            <a:r>
              <a:rPr lang="en-GB" dirty="0"/>
              <a:t>To what extent is the lesson design connected with specific maths and science school curriculum objectives.</a:t>
            </a:r>
          </a:p>
          <a:p>
            <a:pPr lvl="1" algn="just"/>
            <a:r>
              <a:rPr lang="en-GB" dirty="0"/>
              <a:t>To what extent is the</a:t>
            </a:r>
            <a:r>
              <a:rPr lang="en-US" dirty="0"/>
              <a:t> mathematical and/or scientific content knowledge of the EnvSSI addressed in the lesson.</a:t>
            </a:r>
            <a:r>
              <a:rPr lang="en-GB" dirty="0"/>
              <a:t> </a:t>
            </a:r>
          </a:p>
          <a:p>
            <a:pPr marL="342900" lvl="2" indent="-342900" algn="just"/>
            <a:endParaRPr lang="en-GB" dirty="0"/>
          </a:p>
          <a:p>
            <a:pPr marL="342900" lvl="2" indent="-342900" algn="just"/>
            <a:r>
              <a:rPr lang="en-GB" sz="2800" dirty="0"/>
              <a:t>To what extent are the </a:t>
            </a:r>
            <a:r>
              <a:rPr lang="en-US" sz="2800" dirty="0"/>
              <a:t>uncertainty and the controversy of the issue dealt with in the lesson design: </a:t>
            </a:r>
          </a:p>
          <a:p>
            <a:pPr lvl="1" algn="just"/>
            <a:r>
              <a:rPr lang="en-US" dirty="0"/>
              <a:t>Does the lesson design involve a debate?</a:t>
            </a:r>
          </a:p>
          <a:p>
            <a:pPr lvl="1" algn="just"/>
            <a:r>
              <a:rPr lang="en-US" dirty="0"/>
              <a:t>Is there an evaluation of peer’s claims and arguments? </a:t>
            </a:r>
          </a:p>
          <a:p>
            <a:pPr lvl="1" algn="just"/>
            <a:r>
              <a:rPr lang="en-US" dirty="0"/>
              <a:t>Does it involve a scenario (e.g. a role playing, writing a report…)</a:t>
            </a:r>
          </a:p>
          <a:p>
            <a:pPr lvl="1" algn="just"/>
            <a:r>
              <a:rPr lang="en-US" dirty="0"/>
              <a:t>Is it required from pupils to make a conclusion? </a:t>
            </a:r>
          </a:p>
        </p:txBody>
      </p:sp>
      <p:sp>
        <p:nvSpPr>
          <p:cNvPr id="5" name="Foliennummernplatzhalter 4"/>
          <p:cNvSpPr>
            <a:spLocks noGrp="1"/>
          </p:cNvSpPr>
          <p:nvPr>
            <p:ph type="sldNum" sz="quarter" idx="11"/>
          </p:nvPr>
        </p:nvSpPr>
        <p:spPr/>
        <p:txBody>
          <a:bodyPr/>
          <a:lstStyle/>
          <a:p>
            <a:r>
              <a:rPr lang="es-ES_tradnl" sz="1200"/>
              <a:t>|  </a:t>
            </a:r>
            <a:fld id="{9DD0088F-7E4A-9C4B-9ED2-72FAF1293163}" type="slidenum">
              <a:rPr lang="es-ES_tradnl" smtClean="0"/>
              <a:pPr/>
              <a:t>33</a:t>
            </a:fld>
            <a:endParaRPr lang="es-ES_tradnl" dirty="0"/>
          </a:p>
        </p:txBody>
      </p:sp>
    </p:spTree>
    <p:extLst>
      <p:ext uri="{BB962C8B-B14F-4D97-AF65-F5344CB8AC3E}">
        <p14:creationId xmlns:p14="http://schemas.microsoft.com/office/powerpoint/2010/main" val="164491145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99176" y="214205"/>
            <a:ext cx="8809022" cy="593533"/>
          </a:xfrm>
        </p:spPr>
        <p:txBody>
          <a:bodyPr>
            <a:normAutofit/>
          </a:bodyPr>
          <a:lstStyle/>
          <a:p>
            <a:r>
              <a:rPr lang="en-GB" sz="2500" dirty="0"/>
              <a:t>Activity 4.2: Reflecting on the lesson designs</a:t>
            </a:r>
            <a:endParaRPr lang="en-GB" sz="2500" strike="sngStrike" dirty="0"/>
          </a:p>
        </p:txBody>
      </p:sp>
      <p:sp>
        <p:nvSpPr>
          <p:cNvPr id="3" name="Θέση περιεχομένου 2"/>
          <p:cNvSpPr>
            <a:spLocks noGrp="1"/>
          </p:cNvSpPr>
          <p:nvPr>
            <p:ph idx="1"/>
          </p:nvPr>
        </p:nvSpPr>
        <p:spPr>
          <a:xfrm>
            <a:off x="1028700" y="1085850"/>
            <a:ext cx="7490328" cy="3476625"/>
          </a:xfrm>
        </p:spPr>
        <p:txBody>
          <a:bodyPr>
            <a:normAutofit fontScale="62500" lnSpcReduction="20000"/>
          </a:bodyPr>
          <a:lstStyle/>
          <a:p>
            <a:pPr algn="just"/>
            <a:r>
              <a:rPr lang="en-US" dirty="0"/>
              <a:t>Present your lesson design. </a:t>
            </a:r>
          </a:p>
          <a:p>
            <a:pPr marL="0" indent="0" algn="just">
              <a:buNone/>
            </a:pPr>
            <a:endParaRPr lang="en-US" dirty="0"/>
          </a:p>
          <a:p>
            <a:pPr algn="just">
              <a:spcAft>
                <a:spcPts val="300"/>
              </a:spcAft>
            </a:pPr>
            <a:r>
              <a:rPr lang="en-US" dirty="0"/>
              <a:t>Reflect on the following: </a:t>
            </a:r>
          </a:p>
          <a:p>
            <a:pPr lvl="1" algn="just"/>
            <a:r>
              <a:rPr lang="en-US" dirty="0"/>
              <a:t>What type of mathematical or scientific knowledge is involved when teaching specific EnvSSIs?</a:t>
            </a:r>
          </a:p>
          <a:p>
            <a:pPr marL="0" indent="0" algn="just">
              <a:buNone/>
            </a:pPr>
            <a:endParaRPr lang="en-US" dirty="0"/>
          </a:p>
          <a:p>
            <a:pPr lvl="1" algn="just"/>
            <a:r>
              <a:rPr lang="en-US" dirty="0"/>
              <a:t>What themes about connections of EnvSSIs and the curriculum are raised?</a:t>
            </a:r>
          </a:p>
          <a:p>
            <a:pPr marL="0" indent="0" algn="just">
              <a:buNone/>
            </a:pPr>
            <a:endParaRPr lang="en-US" dirty="0"/>
          </a:p>
          <a:p>
            <a:pPr lvl="1" algn="just"/>
            <a:r>
              <a:rPr lang="en-US" dirty="0"/>
              <a:t>How is the uncertainty of the EnvSSI you have designed dealt with?</a:t>
            </a:r>
          </a:p>
          <a:p>
            <a:pPr marL="0" indent="0" algn="just">
              <a:buNone/>
            </a:pPr>
            <a:endParaRPr lang="en-US" dirty="0"/>
          </a:p>
          <a:p>
            <a:pPr lvl="1" algn="just"/>
            <a:r>
              <a:rPr lang="en-US" dirty="0"/>
              <a:t>What </a:t>
            </a:r>
            <a:r>
              <a:rPr lang="en-GB" dirty="0"/>
              <a:t>difficulties have you encountered when </a:t>
            </a:r>
            <a:r>
              <a:rPr lang="en-US" dirty="0"/>
              <a:t>designing the lesson (i.e. the choice of an EnvSSI, </a:t>
            </a:r>
            <a:r>
              <a:rPr lang="en-GB" dirty="0"/>
              <a:t>pre-requisite knowledge,</a:t>
            </a:r>
            <a:r>
              <a:rPr lang="en-US" dirty="0"/>
              <a:t> </a:t>
            </a:r>
            <a:r>
              <a:rPr lang="en-GB" dirty="0"/>
              <a:t>connection with the curriculum, etc.) </a:t>
            </a:r>
          </a:p>
          <a:p>
            <a:pPr marL="457200" lvl="1" indent="0" algn="just">
              <a:buNone/>
            </a:pPr>
            <a:endParaRPr lang="en-GB" dirty="0"/>
          </a:p>
        </p:txBody>
      </p:sp>
      <p:sp>
        <p:nvSpPr>
          <p:cNvPr id="5" name="Θέση αριθμού διαφάνειας 4"/>
          <p:cNvSpPr>
            <a:spLocks noGrp="1"/>
          </p:cNvSpPr>
          <p:nvPr>
            <p:ph type="sldNum" sz="quarter" idx="11"/>
          </p:nvPr>
        </p:nvSpPr>
        <p:spPr/>
        <p:txBody>
          <a:bodyPr/>
          <a:lstStyle/>
          <a:p>
            <a:r>
              <a:rPr lang="es-ES_tradnl" sz="1200"/>
              <a:t>|  </a:t>
            </a:r>
            <a:fld id="{9DD0088F-7E4A-9C4B-9ED2-72FAF1293163}" type="slidenum">
              <a:rPr lang="es-ES_tradnl" smtClean="0"/>
              <a:pPr/>
              <a:t>34</a:t>
            </a:fld>
            <a:endParaRPr lang="es-ES_tradnl" dirty="0"/>
          </a:p>
        </p:txBody>
      </p:sp>
      <p:pic>
        <p:nvPicPr>
          <p:cNvPr id="6" name="Grafik 5">
            <a:extLst>
              <a:ext uri="{FF2B5EF4-FFF2-40B4-BE49-F238E27FC236}">
                <a16:creationId xmlns="" xmlns:a16="http://schemas.microsoft.com/office/drawing/2014/main" id="{18A65EA0-1EC4-4C88-940C-07BBE9F2659F}"/>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6695" y="1561330"/>
            <a:ext cx="487680" cy="495300"/>
          </a:xfrm>
          <a:prstGeom prst="rect">
            <a:avLst/>
          </a:prstGeom>
          <a:noFill/>
          <a:ln>
            <a:noFill/>
          </a:ln>
        </p:spPr>
      </p:pic>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6693" y="980491"/>
            <a:ext cx="481013" cy="481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8682391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12345" y="140753"/>
            <a:ext cx="8229600" cy="485846"/>
          </a:xfrm>
        </p:spPr>
        <p:txBody>
          <a:bodyPr>
            <a:normAutofit fontScale="90000"/>
          </a:bodyPr>
          <a:lstStyle/>
          <a:p>
            <a:r>
              <a:rPr lang="en-US" dirty="0"/>
              <a:t>References</a:t>
            </a:r>
            <a:endParaRPr lang="el-GR" dirty="0"/>
          </a:p>
        </p:txBody>
      </p:sp>
      <p:sp>
        <p:nvSpPr>
          <p:cNvPr id="3" name="Θέση περιεχομένου 2"/>
          <p:cNvSpPr>
            <a:spLocks noGrp="1"/>
          </p:cNvSpPr>
          <p:nvPr>
            <p:ph idx="1"/>
          </p:nvPr>
        </p:nvSpPr>
        <p:spPr>
          <a:xfrm>
            <a:off x="144855" y="626600"/>
            <a:ext cx="8541945" cy="3968024"/>
          </a:xfrm>
        </p:spPr>
        <p:txBody>
          <a:bodyPr>
            <a:noAutofit/>
          </a:bodyPr>
          <a:lstStyle/>
          <a:p>
            <a:pPr marL="144000" indent="0">
              <a:spcBef>
                <a:spcPts val="0"/>
              </a:spcBef>
              <a:spcAft>
                <a:spcPts val="600"/>
              </a:spcAft>
            </a:pPr>
            <a:r>
              <a:rPr lang="en-US" sz="1600" dirty="0" err="1"/>
              <a:t>Barwell</a:t>
            </a:r>
            <a:r>
              <a:rPr lang="en-US" sz="1600" dirty="0"/>
              <a:t>, R. (2013). The mathematical formatting of climate change: critical mathematics education and post-normal science. </a:t>
            </a:r>
            <a:r>
              <a:rPr lang="en-US" sz="1600" i="1" dirty="0"/>
              <a:t>Research in Mathematics Education</a:t>
            </a:r>
            <a:r>
              <a:rPr lang="en-US" sz="1600" dirty="0"/>
              <a:t>, </a:t>
            </a:r>
            <a:r>
              <a:rPr lang="en-US" sz="1600" i="1" dirty="0"/>
              <a:t>15</a:t>
            </a:r>
            <a:r>
              <a:rPr lang="en-US" sz="1600" dirty="0"/>
              <a:t>(1), 1-16.</a:t>
            </a:r>
          </a:p>
          <a:p>
            <a:pPr marL="144000" indent="0">
              <a:spcBef>
                <a:spcPts val="0"/>
              </a:spcBef>
              <a:spcAft>
                <a:spcPts val="600"/>
              </a:spcAft>
            </a:pPr>
            <a:r>
              <a:rPr lang="en-US" sz="1600" dirty="0"/>
              <a:t>Belova, N., </a:t>
            </a:r>
            <a:r>
              <a:rPr lang="en-US" sz="1600" dirty="0" err="1"/>
              <a:t>Eilks</a:t>
            </a:r>
            <a:r>
              <a:rPr lang="en-US" sz="1600" dirty="0"/>
              <a:t>, I., &amp; </a:t>
            </a:r>
            <a:r>
              <a:rPr lang="en-US" sz="1600" dirty="0" err="1"/>
              <a:t>Feierabend</a:t>
            </a:r>
            <a:r>
              <a:rPr lang="en-US" sz="1600" dirty="0"/>
              <a:t>, T. (2015). The evaluation of role-playing in the context of teaching climate change. </a:t>
            </a:r>
            <a:r>
              <a:rPr lang="en-US" sz="1600" i="1" dirty="0"/>
              <a:t>International Journal of Science and Mathematics Education</a:t>
            </a:r>
            <a:r>
              <a:rPr lang="en-US" sz="1600" dirty="0"/>
              <a:t>, </a:t>
            </a:r>
            <a:r>
              <a:rPr lang="en-US" sz="1600" i="1" dirty="0"/>
              <a:t>13</a:t>
            </a:r>
            <a:r>
              <a:rPr lang="en-US" sz="1600" dirty="0"/>
              <a:t>(1), 165-190.</a:t>
            </a:r>
          </a:p>
          <a:p>
            <a:pPr marL="144000" indent="0">
              <a:spcBef>
                <a:spcPts val="0"/>
              </a:spcBef>
              <a:spcAft>
                <a:spcPts val="600"/>
              </a:spcAft>
            </a:pPr>
            <a:r>
              <a:rPr lang="el-GR" altLang="en-US" sz="1600" i="1" dirty="0" err="1" smtClean="0"/>
              <a:t>Dawson</a:t>
            </a:r>
            <a:r>
              <a:rPr lang="el-GR" altLang="en-US" sz="1600" i="1" dirty="0"/>
              <a:t>, V., </a:t>
            </a:r>
            <a:r>
              <a:rPr lang="el-GR" altLang="en-US" sz="1600" i="1" dirty="0" err="1"/>
              <a:t>Carson</a:t>
            </a:r>
            <a:r>
              <a:rPr lang="el-GR" altLang="en-US" sz="1600" i="1" dirty="0"/>
              <a:t>, K. </a:t>
            </a:r>
            <a:r>
              <a:rPr lang="en-US" altLang="en-US" sz="1600" i="1" dirty="0"/>
              <a:t>(2020). </a:t>
            </a:r>
            <a:r>
              <a:rPr lang="el-GR" altLang="en-US" sz="1600" i="1" dirty="0" err="1"/>
              <a:t>Introducing</a:t>
            </a:r>
            <a:r>
              <a:rPr lang="el-GR" altLang="en-US" sz="1600" i="1" dirty="0"/>
              <a:t> </a:t>
            </a:r>
            <a:r>
              <a:rPr lang="el-GR" altLang="en-US" sz="1600" i="1" dirty="0" err="1"/>
              <a:t>Argumentation</a:t>
            </a:r>
            <a:r>
              <a:rPr lang="el-GR" altLang="en-US" sz="1600" i="1" dirty="0"/>
              <a:t> </a:t>
            </a:r>
            <a:r>
              <a:rPr lang="el-GR" altLang="en-US" sz="1600" i="1" dirty="0" err="1"/>
              <a:t>About</a:t>
            </a:r>
            <a:r>
              <a:rPr lang="el-GR" altLang="en-US" sz="1600" i="1" dirty="0"/>
              <a:t> </a:t>
            </a:r>
            <a:r>
              <a:rPr lang="el-GR" altLang="en-US" sz="1600" i="1" dirty="0" err="1"/>
              <a:t>Climate</a:t>
            </a:r>
            <a:r>
              <a:rPr lang="el-GR" altLang="en-US" sz="1600" i="1" dirty="0"/>
              <a:t> </a:t>
            </a:r>
            <a:r>
              <a:rPr lang="el-GR" altLang="en-US" sz="1600" i="1" dirty="0" err="1"/>
              <a:t>Change</a:t>
            </a:r>
            <a:r>
              <a:rPr lang="el-GR" altLang="en-US" sz="1600" i="1" dirty="0"/>
              <a:t> </a:t>
            </a:r>
            <a:r>
              <a:rPr lang="el-GR" altLang="en-US" sz="1600" i="1" dirty="0" err="1"/>
              <a:t>Socioscientific</a:t>
            </a:r>
            <a:r>
              <a:rPr lang="el-GR" altLang="en-US" sz="1600" i="1" dirty="0"/>
              <a:t> </a:t>
            </a:r>
            <a:r>
              <a:rPr lang="el-GR" altLang="en-US" sz="1600" i="1" dirty="0" err="1"/>
              <a:t>Issues</a:t>
            </a:r>
            <a:r>
              <a:rPr lang="el-GR" altLang="en-US" sz="1600" i="1" dirty="0"/>
              <a:t> in a </a:t>
            </a:r>
            <a:r>
              <a:rPr lang="el-GR" altLang="en-US" sz="1600" i="1" dirty="0" err="1"/>
              <a:t>Disadvantaged</a:t>
            </a:r>
            <a:r>
              <a:rPr lang="el-GR" altLang="en-US" sz="1600" i="1" dirty="0"/>
              <a:t> </a:t>
            </a:r>
            <a:r>
              <a:rPr lang="el-GR" altLang="en-US" sz="1600" i="1" dirty="0" err="1"/>
              <a:t>School</a:t>
            </a:r>
            <a:r>
              <a:rPr lang="el-GR" altLang="en-US" sz="1600" i="1" dirty="0"/>
              <a:t>. </a:t>
            </a:r>
            <a:r>
              <a:rPr lang="el-GR" altLang="en-US" sz="1600" i="1" dirty="0" err="1"/>
              <a:t>Res</a:t>
            </a:r>
            <a:r>
              <a:rPr lang="el-GR" altLang="en-US" sz="1600" i="1" dirty="0"/>
              <a:t> </a:t>
            </a:r>
            <a:r>
              <a:rPr lang="el-GR" altLang="en-US" sz="1600" i="1" dirty="0" err="1"/>
              <a:t>Sci</a:t>
            </a:r>
            <a:r>
              <a:rPr lang="el-GR" altLang="en-US" sz="1600" i="1" dirty="0"/>
              <a:t> </a:t>
            </a:r>
            <a:r>
              <a:rPr lang="el-GR" altLang="en-US" sz="1600" i="1" dirty="0" err="1"/>
              <a:t>Educ</a:t>
            </a:r>
            <a:r>
              <a:rPr lang="el-GR" altLang="en-US" sz="1600" i="1" dirty="0"/>
              <a:t> </a:t>
            </a:r>
            <a:r>
              <a:rPr lang="el-GR" altLang="en-US" sz="1600" b="1" i="1" dirty="0"/>
              <a:t>50, </a:t>
            </a:r>
            <a:r>
              <a:rPr lang="el-GR" altLang="en-US" sz="1600" i="1" dirty="0"/>
              <a:t>863–88.</a:t>
            </a:r>
            <a:r>
              <a:rPr lang="el-GR" altLang="en-US" sz="1600" dirty="0"/>
              <a:t> </a:t>
            </a:r>
          </a:p>
          <a:p>
            <a:pPr marL="144000" indent="0">
              <a:spcBef>
                <a:spcPts val="0"/>
              </a:spcBef>
              <a:spcAft>
                <a:spcPts val="600"/>
              </a:spcAft>
            </a:pPr>
            <a:r>
              <a:rPr lang="en-US" sz="1600" dirty="0" err="1"/>
              <a:t>Höttecke</a:t>
            </a:r>
            <a:r>
              <a:rPr lang="en-US" sz="1600" dirty="0"/>
              <a:t>, D., </a:t>
            </a:r>
            <a:r>
              <a:rPr lang="en-US" sz="1600" dirty="0" err="1"/>
              <a:t>Hössle</a:t>
            </a:r>
            <a:r>
              <a:rPr lang="en-US" sz="1600" dirty="0"/>
              <a:t>, C., </a:t>
            </a:r>
            <a:r>
              <a:rPr lang="en-US" sz="1600" dirty="0" err="1"/>
              <a:t>Eilks</a:t>
            </a:r>
            <a:r>
              <a:rPr lang="en-US" sz="1600" dirty="0"/>
              <a:t>, I., Menthe, J., </a:t>
            </a:r>
            <a:r>
              <a:rPr lang="en-US" sz="1600" dirty="0" err="1"/>
              <a:t>Mrochen</a:t>
            </a:r>
            <a:r>
              <a:rPr lang="en-US" sz="1600" dirty="0"/>
              <a:t>, M., </a:t>
            </a:r>
            <a:r>
              <a:rPr lang="en-US" sz="1600" dirty="0" err="1"/>
              <a:t>Oelgeklaus</a:t>
            </a:r>
            <a:r>
              <a:rPr lang="en-US" sz="1600" dirty="0"/>
              <a:t>, H., &amp; </a:t>
            </a:r>
            <a:r>
              <a:rPr lang="en-US" sz="1600" dirty="0" err="1"/>
              <a:t>Feierabend</a:t>
            </a:r>
            <a:r>
              <a:rPr lang="en-US" sz="1600" dirty="0"/>
              <a:t>, T. (2010). Judgment and decision-making about socio-scientific issues: A fundament for a cross-faculty approach towards learning about climate change. In I. </a:t>
            </a:r>
            <a:r>
              <a:rPr lang="en-US" sz="1600" dirty="0" err="1"/>
              <a:t>Eilks</a:t>
            </a:r>
            <a:r>
              <a:rPr lang="en-US" sz="1600" dirty="0"/>
              <a:t> &amp; B. </a:t>
            </a:r>
            <a:r>
              <a:rPr lang="en-US" sz="1600" dirty="0" err="1"/>
              <a:t>Ralle</a:t>
            </a:r>
            <a:r>
              <a:rPr lang="en-US" sz="1600" dirty="0"/>
              <a:t> (eds.), </a:t>
            </a:r>
            <a:r>
              <a:rPr lang="en-US" sz="1600" i="1" dirty="0"/>
              <a:t>Contemporary science education </a:t>
            </a:r>
            <a:r>
              <a:rPr lang="en-US" sz="1600" dirty="0"/>
              <a:t>(pp. 179-192), Aachen: Shaker.</a:t>
            </a:r>
          </a:p>
          <a:p>
            <a:pPr marL="144000" indent="0">
              <a:spcBef>
                <a:spcPts val="0"/>
              </a:spcBef>
              <a:spcAft>
                <a:spcPts val="600"/>
              </a:spcAft>
            </a:pPr>
            <a:r>
              <a:rPr lang="en-US" sz="1600" dirty="0" err="1"/>
              <a:t>Toulmin</a:t>
            </a:r>
            <a:r>
              <a:rPr lang="en-US" sz="1600" dirty="0"/>
              <a:t>, S. E. (1969). The uses of argument. Cambridge, UK: Cambridge University Press.</a:t>
            </a:r>
          </a:p>
          <a:p>
            <a:pPr marL="144000" indent="0">
              <a:spcBef>
                <a:spcPts val="0"/>
              </a:spcBef>
              <a:spcAft>
                <a:spcPts val="600"/>
              </a:spcAft>
            </a:pPr>
            <a:endParaRPr lang="en-US" sz="1600" dirty="0"/>
          </a:p>
          <a:p>
            <a:pPr marL="180000">
              <a:spcBef>
                <a:spcPts val="0"/>
              </a:spcBef>
            </a:pPr>
            <a:endParaRPr lang="el-GR" sz="1600" dirty="0"/>
          </a:p>
        </p:txBody>
      </p:sp>
      <p:sp>
        <p:nvSpPr>
          <p:cNvPr id="5" name="Θέση αριθμού διαφάνειας 4"/>
          <p:cNvSpPr>
            <a:spLocks noGrp="1"/>
          </p:cNvSpPr>
          <p:nvPr>
            <p:ph type="sldNum" sz="quarter" idx="11"/>
          </p:nvPr>
        </p:nvSpPr>
        <p:spPr/>
        <p:txBody>
          <a:bodyPr/>
          <a:lstStyle/>
          <a:p>
            <a:r>
              <a:rPr lang="es-ES_tradnl" sz="1200"/>
              <a:t>|  </a:t>
            </a:r>
            <a:fld id="{9DD0088F-7E4A-9C4B-9ED2-72FAF1293163}" type="slidenum">
              <a:rPr lang="es-ES_tradnl" smtClean="0"/>
              <a:pPr/>
              <a:t>35</a:t>
            </a:fld>
            <a:endParaRPr lang="es-ES_tradnl" dirty="0"/>
          </a:p>
        </p:txBody>
      </p:sp>
    </p:spTree>
    <p:extLst>
      <p:ext uri="{BB962C8B-B14F-4D97-AF65-F5344CB8AC3E}">
        <p14:creationId xmlns:p14="http://schemas.microsoft.com/office/powerpoint/2010/main" val="4129368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ctrTitle"/>
          </p:nvPr>
        </p:nvSpPr>
        <p:spPr>
          <a:xfrm>
            <a:off x="333487" y="1195057"/>
            <a:ext cx="8529856" cy="1505281"/>
          </a:xfrm>
        </p:spPr>
        <p:txBody>
          <a:bodyPr>
            <a:noAutofit/>
          </a:bodyPr>
          <a:lstStyle/>
          <a:p>
            <a:r>
              <a:rPr lang="de-DE" sz="2600" dirty="0"/>
              <a:t>I</a:t>
            </a:r>
            <a:r>
              <a:rPr lang="fr-FR" sz="2600" dirty="0"/>
              <a:t>.</a:t>
            </a:r>
            <a:r>
              <a:rPr lang="de-DE" sz="2600" dirty="0"/>
              <a:t> </a:t>
            </a:r>
            <a:r>
              <a:rPr lang="en-GB" sz="2600" dirty="0"/>
              <a:t>Introducing the environmental socio-scientific issues (EnvSSIs)  and understanding their connection with mathematics and science curriculum.</a:t>
            </a:r>
          </a:p>
        </p:txBody>
      </p:sp>
    </p:spTree>
    <p:extLst>
      <p:ext uri="{BB962C8B-B14F-4D97-AF65-F5344CB8AC3E}">
        <p14:creationId xmlns:p14="http://schemas.microsoft.com/office/powerpoint/2010/main" val="1262609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13420" y="84949"/>
            <a:ext cx="8229600" cy="699705"/>
          </a:xfrm>
        </p:spPr>
        <p:txBody>
          <a:bodyPr>
            <a:normAutofit/>
          </a:bodyPr>
          <a:lstStyle/>
          <a:p>
            <a:r>
              <a:rPr lang="en-US" dirty="0"/>
              <a:t>Activity 1.1: Brainstorming about EnvSSIs</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517708" y="1143450"/>
            <a:ext cx="1881710" cy="1000929"/>
          </a:xfrm>
        </p:spPr>
      </p:pic>
      <p:sp>
        <p:nvSpPr>
          <p:cNvPr id="5" name="Marcador de número de diapositiva 4"/>
          <p:cNvSpPr>
            <a:spLocks noGrp="1"/>
          </p:cNvSpPr>
          <p:nvPr>
            <p:ph type="sldNum" sz="quarter" idx="11"/>
          </p:nvPr>
        </p:nvSpPr>
        <p:spPr/>
        <p:txBody>
          <a:bodyPr/>
          <a:lstStyle/>
          <a:p>
            <a:r>
              <a:rPr lang="es-ES_tradnl" sz="1200" dirty="0"/>
              <a:t>|  </a:t>
            </a:r>
            <a:fld id="{9DD0088F-7E4A-9C4B-9ED2-72FAF1293163}" type="slidenum">
              <a:rPr lang="es-ES_tradnl" smtClean="0"/>
              <a:pPr/>
              <a:t>5</a:t>
            </a:fld>
            <a:endParaRPr lang="es-ES_tradnl" dirty="0"/>
          </a:p>
        </p:txBody>
      </p:sp>
      <p:pic>
        <p:nvPicPr>
          <p:cNvPr id="7" name="Bild 27" descr="C:\Users\Sophia\AppData\Local\Microsoft\Windows\Temporary Internet Files\Content.Word\4-4_group_work_.png.png"/>
          <p:cNvPicPr/>
          <p:nvPr/>
        </p:nvPicPr>
        <p:blipFill>
          <a:blip r:embed="rId4" cstate="print"/>
          <a:srcRect/>
          <a:stretch>
            <a:fillRect/>
          </a:stretch>
        </p:blipFill>
        <p:spPr bwMode="auto">
          <a:xfrm>
            <a:off x="274978" y="979163"/>
            <a:ext cx="476885" cy="457200"/>
          </a:xfrm>
          <a:prstGeom prst="rect">
            <a:avLst/>
          </a:prstGeom>
          <a:noFill/>
          <a:ln w="9525">
            <a:noFill/>
            <a:miter lim="800000"/>
            <a:headEnd/>
            <a:tailEnd/>
          </a:ln>
        </p:spPr>
      </p:pic>
      <p:sp>
        <p:nvSpPr>
          <p:cNvPr id="6" name="TextBox 5"/>
          <p:cNvSpPr txBox="1"/>
          <p:nvPr/>
        </p:nvSpPr>
        <p:spPr>
          <a:xfrm>
            <a:off x="778125" y="2115712"/>
            <a:ext cx="3750844" cy="646331"/>
          </a:xfrm>
          <a:prstGeom prst="rect">
            <a:avLst/>
          </a:prstGeom>
          <a:noFill/>
        </p:spPr>
        <p:txBody>
          <a:bodyPr wrap="square" rtlCol="0">
            <a:spAutoFit/>
          </a:bodyPr>
          <a:lstStyle/>
          <a:p>
            <a:r>
              <a:rPr lang="en-GB" dirty="0"/>
              <a:t>Which </a:t>
            </a:r>
            <a:r>
              <a:rPr lang="en-GB" dirty="0">
                <a:ea typeface="Avenir Book" charset="0"/>
                <a:cs typeface="Avenir Book" charset="0"/>
              </a:rPr>
              <a:t>are better for the environment, </a:t>
            </a:r>
            <a:r>
              <a:rPr lang="en-GB" dirty="0"/>
              <a:t>paper or plastic </a:t>
            </a:r>
            <a:r>
              <a:rPr lang="en-GB" dirty="0">
                <a:ea typeface="Avenir Book" charset="0"/>
                <a:cs typeface="Avenir Book" charset="0"/>
              </a:rPr>
              <a:t>bags?</a:t>
            </a:r>
          </a:p>
        </p:txBody>
      </p:sp>
      <p:sp>
        <p:nvSpPr>
          <p:cNvPr id="16" name="TextBox 15"/>
          <p:cNvSpPr txBox="1"/>
          <p:nvPr/>
        </p:nvSpPr>
        <p:spPr>
          <a:xfrm>
            <a:off x="4625788" y="2115713"/>
            <a:ext cx="4157831" cy="646331"/>
          </a:xfrm>
          <a:prstGeom prst="rect">
            <a:avLst/>
          </a:prstGeom>
          <a:noFill/>
        </p:spPr>
        <p:txBody>
          <a:bodyPr wrap="square" rtlCol="0">
            <a:spAutoFit/>
          </a:bodyPr>
          <a:lstStyle/>
          <a:p>
            <a:r>
              <a:rPr lang="en-GB" dirty="0"/>
              <a:t>Is global warming caused by human activity or by natural cyclical phenomena?</a:t>
            </a:r>
            <a:endParaRPr lang="en-GB" dirty="0">
              <a:ea typeface="Avenir Book" charset="0"/>
              <a:cs typeface="Avenir Book" charset="0"/>
            </a:endParaRPr>
          </a:p>
        </p:txBody>
      </p:sp>
      <p:pic>
        <p:nvPicPr>
          <p:cNvPr id="17" name="Picture 16"/>
          <p:cNvPicPr/>
          <p:nvPr/>
        </p:nvPicPr>
        <p:blipFill>
          <a:blip r:embed="rId5">
            <a:extLst>
              <a:ext uri="{28A0092B-C50C-407E-A947-70E740481C1C}">
                <a14:useLocalDpi xmlns:a14="http://schemas.microsoft.com/office/drawing/2010/main" val="0"/>
              </a:ext>
            </a:extLst>
          </a:blip>
          <a:stretch>
            <a:fillRect/>
          </a:stretch>
        </p:blipFill>
        <p:spPr>
          <a:xfrm>
            <a:off x="5643506" y="979163"/>
            <a:ext cx="2122394" cy="1118805"/>
          </a:xfrm>
          <a:prstGeom prst="rect">
            <a:avLst/>
          </a:prstGeom>
        </p:spPr>
      </p:pic>
      <p:sp>
        <p:nvSpPr>
          <p:cNvPr id="18" name="Inhaltsplatzhalter 2"/>
          <p:cNvSpPr txBox="1">
            <a:spLocks/>
          </p:cNvSpPr>
          <p:nvPr/>
        </p:nvSpPr>
        <p:spPr>
          <a:xfrm>
            <a:off x="576853" y="2904565"/>
            <a:ext cx="8097869" cy="1753496"/>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Clr>
                <a:srgbClr val="BE002D"/>
              </a:buClr>
              <a:buFont typeface="Arial"/>
              <a:buChar char="•"/>
              <a:defRPr sz="2800" kern="1200">
                <a:solidFill>
                  <a:schemeClr val="tx1"/>
                </a:solidFill>
                <a:latin typeface="+mn-lt"/>
                <a:ea typeface="Avenir Book" charset="0"/>
                <a:cs typeface="Avenir Book" charset="0"/>
              </a:defRPr>
            </a:lvl1pPr>
            <a:lvl2pPr marL="742950" indent="-285750" algn="l" defTabSz="457200" rtl="0" eaLnBrk="1" latinLnBrk="0" hangingPunct="1">
              <a:spcBef>
                <a:spcPct val="20000"/>
              </a:spcBef>
              <a:buClr>
                <a:srgbClr val="B4CB4D"/>
              </a:buClr>
              <a:buFont typeface="Arial"/>
              <a:buChar char="•"/>
              <a:defRPr sz="2400" kern="1200">
                <a:solidFill>
                  <a:schemeClr val="tx1"/>
                </a:solidFill>
                <a:latin typeface="+mn-lt"/>
                <a:ea typeface="Avenir Book" charset="0"/>
                <a:cs typeface="Avenir Book" charset="0"/>
              </a:defRPr>
            </a:lvl2pPr>
            <a:lvl3pPr marL="1143000" indent="-228600" algn="l" defTabSz="457200" rtl="0" eaLnBrk="1" latinLnBrk="0" hangingPunct="1">
              <a:spcBef>
                <a:spcPct val="20000"/>
              </a:spcBef>
              <a:buClr>
                <a:srgbClr val="001470"/>
              </a:buClr>
              <a:buFont typeface="Arial"/>
              <a:buChar char="•"/>
              <a:defRPr sz="2000" kern="1200">
                <a:solidFill>
                  <a:schemeClr val="tx1"/>
                </a:solidFill>
                <a:latin typeface="+mn-lt"/>
                <a:ea typeface="Avenir Book" charset="0"/>
                <a:cs typeface="Avenir Book" charset="0"/>
              </a:defRPr>
            </a:lvl3pPr>
            <a:lvl4pPr marL="1600200" indent="-228600" algn="l" defTabSz="457200" rtl="0" eaLnBrk="1" latinLnBrk="0" hangingPunct="1">
              <a:spcBef>
                <a:spcPct val="20000"/>
              </a:spcBef>
              <a:buSzPct val="75000"/>
              <a:buFont typeface="Wingdings" charset="2"/>
              <a:buChar char="§"/>
              <a:defRPr sz="2000" kern="1200">
                <a:solidFill>
                  <a:schemeClr val="tx1"/>
                </a:solidFill>
                <a:latin typeface="+mn-lt"/>
                <a:ea typeface="Avenir Book" charset="0"/>
                <a:cs typeface="Avenir Book" charset="0"/>
              </a:defRPr>
            </a:lvl4pPr>
            <a:lvl5pPr marL="2057400" indent="-228600" algn="l" defTabSz="457200" rtl="0" eaLnBrk="1" latinLnBrk="0" hangingPunct="1">
              <a:spcBef>
                <a:spcPct val="20000"/>
              </a:spcBef>
              <a:buSzPct val="80000"/>
              <a:buFont typeface="Lucida Grande"/>
              <a:buChar char="-"/>
              <a:defRPr sz="2000" kern="1200">
                <a:solidFill>
                  <a:schemeClr val="tx1"/>
                </a:solidFill>
                <a:latin typeface="+mn-lt"/>
                <a:ea typeface="Avenir Book" charset="0"/>
                <a:cs typeface="Avenir Book"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just">
              <a:spcBef>
                <a:spcPts val="208"/>
              </a:spcBef>
              <a:spcAft>
                <a:spcPts val="100"/>
              </a:spcAft>
            </a:pPr>
            <a:r>
              <a:rPr lang="en-GB" sz="1700" dirty="0"/>
              <a:t>Reflect on these questions. Share your opinions by arguing them. </a:t>
            </a:r>
          </a:p>
          <a:p>
            <a:pPr algn="just">
              <a:spcBef>
                <a:spcPts val="208"/>
              </a:spcBef>
              <a:spcAft>
                <a:spcPts val="100"/>
              </a:spcAft>
            </a:pPr>
            <a:r>
              <a:rPr lang="en-GB" sz="1700" dirty="0"/>
              <a:t>Is there a unanimous answer/ a common output? Are you certain about your viewpoint? </a:t>
            </a:r>
          </a:p>
          <a:p>
            <a:pPr algn="just">
              <a:spcBef>
                <a:spcPts val="208"/>
              </a:spcBef>
              <a:spcAft>
                <a:spcPts val="100"/>
              </a:spcAft>
            </a:pPr>
            <a:r>
              <a:rPr lang="en-GB" sz="1700" dirty="0"/>
              <a:t>What do you think you need to defend your claims &amp; to convince opponents of your opinion? </a:t>
            </a:r>
          </a:p>
          <a:p>
            <a:pPr algn="just">
              <a:spcBef>
                <a:spcPts val="208"/>
              </a:spcBef>
              <a:spcAft>
                <a:spcPts val="100"/>
              </a:spcAft>
            </a:pPr>
            <a:r>
              <a:rPr lang="en-GB" sz="1700" dirty="0"/>
              <a:t>How can</a:t>
            </a:r>
            <a:r>
              <a:rPr lang="fr-FR" sz="1700" dirty="0"/>
              <a:t> </a:t>
            </a:r>
            <a:r>
              <a:rPr lang="en-GB" sz="1700" dirty="0"/>
              <a:t>science and mathematics help you in answering these issues? </a:t>
            </a:r>
          </a:p>
        </p:txBody>
      </p:sp>
      <p:pic>
        <p:nvPicPr>
          <p:cNvPr id="11" name="Grafik 5">
            <a:extLst>
              <a:ext uri="{FF2B5EF4-FFF2-40B4-BE49-F238E27FC236}">
                <a16:creationId xmlns="" xmlns:a16="http://schemas.microsoft.com/office/drawing/2014/main" id="{18A65EA0-1EC4-4C88-940C-07BBE9F2659F}"/>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03094" y="1523065"/>
            <a:ext cx="487680" cy="495300"/>
          </a:xfrm>
          <a:prstGeom prst="rect">
            <a:avLst/>
          </a:prstGeom>
          <a:noFill/>
          <a:ln>
            <a:noFill/>
          </a:ln>
        </p:spPr>
      </p:pic>
      <p:pic>
        <p:nvPicPr>
          <p:cNvPr id="14" name="Bild 7" descr="C:\Users\Sophia\AppData\Local\Microsoft\Windows\Temporary Internet Files\Content.Word\3-1_5min_.png.png"/>
          <p:cNvPicPr/>
          <p:nvPr/>
        </p:nvPicPr>
        <p:blipFill>
          <a:blip r:embed="rId7" cstate="print"/>
          <a:stretch>
            <a:fillRect/>
          </a:stretch>
        </p:blipFill>
        <p:spPr bwMode="auto">
          <a:xfrm>
            <a:off x="289988" y="2061641"/>
            <a:ext cx="481330" cy="478790"/>
          </a:xfrm>
          <a:prstGeom prst="rect">
            <a:avLst/>
          </a:prstGeom>
          <a:noFill/>
          <a:ln w="9525">
            <a:noFill/>
            <a:miter lim="800000"/>
            <a:headEnd/>
            <a:tailEnd/>
          </a:ln>
        </p:spPr>
      </p:pic>
    </p:spTree>
    <p:extLst>
      <p:ext uri="{BB962C8B-B14F-4D97-AF65-F5344CB8AC3E}">
        <p14:creationId xmlns:p14="http://schemas.microsoft.com/office/powerpoint/2010/main" val="16521886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13420" y="235211"/>
            <a:ext cx="7839076" cy="606259"/>
          </a:xfrm>
        </p:spPr>
        <p:txBody>
          <a:bodyPr>
            <a:normAutofit fontScale="90000"/>
          </a:bodyPr>
          <a:lstStyle/>
          <a:p>
            <a:r>
              <a:rPr lang="en-US" dirty="0"/>
              <a:t>Activity 1.2: </a:t>
            </a:r>
            <a:r>
              <a:rPr lang="en-GB" dirty="0"/>
              <a:t>Reflecting on EnvSSIs’ connections with mathematics &amp; science education</a:t>
            </a:r>
          </a:p>
        </p:txBody>
      </p:sp>
      <p:sp>
        <p:nvSpPr>
          <p:cNvPr id="3" name="Inhaltsplatzhalter 2"/>
          <p:cNvSpPr>
            <a:spLocks noGrp="1"/>
          </p:cNvSpPr>
          <p:nvPr>
            <p:ph idx="1"/>
          </p:nvPr>
        </p:nvSpPr>
        <p:spPr>
          <a:xfrm>
            <a:off x="726137" y="1084915"/>
            <a:ext cx="8127408" cy="3463962"/>
          </a:xfrm>
        </p:spPr>
        <p:txBody>
          <a:bodyPr>
            <a:normAutofit fontScale="77500" lnSpcReduction="20000"/>
          </a:bodyPr>
          <a:lstStyle/>
          <a:p>
            <a:pPr algn="just"/>
            <a:r>
              <a:rPr lang="en-US" dirty="0"/>
              <a:t>Provide examples of EnvSSIs.</a:t>
            </a:r>
          </a:p>
          <a:p>
            <a:pPr algn="just"/>
            <a:r>
              <a:rPr lang="en-US" dirty="0"/>
              <a:t>What characteristics do you identify in such issues?</a:t>
            </a:r>
          </a:p>
          <a:p>
            <a:pPr algn="just">
              <a:spcAft>
                <a:spcPts val="200"/>
              </a:spcAft>
            </a:pPr>
            <a:r>
              <a:rPr lang="en-GB" sz="2800" dirty="0"/>
              <a:t>Do you think that it is important to teach such issues in the school? Why? </a:t>
            </a:r>
          </a:p>
          <a:p>
            <a:pPr algn="just">
              <a:spcAft>
                <a:spcPts val="200"/>
              </a:spcAft>
            </a:pPr>
            <a:r>
              <a:rPr lang="en-GB" sz="2800" dirty="0"/>
              <a:t>Are such controversies included in your mathematics &amp; science national curriculum? If so, how?</a:t>
            </a:r>
          </a:p>
          <a:p>
            <a:pPr algn="just">
              <a:spcAft>
                <a:spcPts val="200"/>
              </a:spcAft>
            </a:pPr>
            <a:r>
              <a:rPr lang="en-GB" sz="2800" dirty="0"/>
              <a:t>Which role can EnvSSIs play in achieving expected learning outcomes of the mathematics and science curriculum?</a:t>
            </a:r>
          </a:p>
          <a:p>
            <a:pPr algn="just">
              <a:spcAft>
                <a:spcPts val="200"/>
              </a:spcAft>
            </a:pPr>
            <a:r>
              <a:rPr lang="en-GB" sz="2800" dirty="0"/>
              <a:t>What would be your concerns if you were asked to teach these issues? </a:t>
            </a:r>
          </a:p>
          <a:p>
            <a:pPr algn="just"/>
            <a:endParaRPr lang="en-US" dirty="0"/>
          </a:p>
          <a:p>
            <a:pPr algn="just"/>
            <a:endParaRPr lang="en-US" dirty="0"/>
          </a:p>
          <a:p>
            <a:pPr marL="457200" lvl="1" indent="0" algn="just">
              <a:buNone/>
            </a:pPr>
            <a:endParaRPr lang="fr-FR" dirty="0"/>
          </a:p>
        </p:txBody>
      </p:sp>
      <p:sp>
        <p:nvSpPr>
          <p:cNvPr id="5" name="Foliennummernplatzhalter 4"/>
          <p:cNvSpPr>
            <a:spLocks noGrp="1"/>
          </p:cNvSpPr>
          <p:nvPr>
            <p:ph type="sldNum" sz="quarter" idx="11"/>
          </p:nvPr>
        </p:nvSpPr>
        <p:spPr/>
        <p:txBody>
          <a:bodyPr/>
          <a:lstStyle/>
          <a:p>
            <a:r>
              <a:rPr lang="es-ES_tradnl" sz="1200"/>
              <a:t>|  </a:t>
            </a:r>
            <a:fld id="{9DD0088F-7E4A-9C4B-9ED2-72FAF1293163}" type="slidenum">
              <a:rPr lang="es-ES_tradnl" smtClean="0"/>
              <a:pPr/>
              <a:t>6</a:t>
            </a:fld>
            <a:endParaRPr lang="es-ES_tradnl" dirty="0"/>
          </a:p>
        </p:txBody>
      </p:sp>
      <p:pic>
        <p:nvPicPr>
          <p:cNvPr id="6" name="Bild 27" descr="C:\Users\Sophia\AppData\Local\Microsoft\Windows\Temporary Internet Files\Content.Word\4-4_group_work_.png.png"/>
          <p:cNvPicPr/>
          <p:nvPr/>
        </p:nvPicPr>
        <p:blipFill>
          <a:blip r:embed="rId3" cstate="print"/>
          <a:srcRect/>
          <a:stretch>
            <a:fillRect/>
          </a:stretch>
        </p:blipFill>
        <p:spPr bwMode="auto">
          <a:xfrm>
            <a:off x="274978" y="979163"/>
            <a:ext cx="476885" cy="457200"/>
          </a:xfrm>
          <a:prstGeom prst="rect">
            <a:avLst/>
          </a:prstGeom>
          <a:noFill/>
          <a:ln w="9525">
            <a:noFill/>
            <a:miter lim="800000"/>
            <a:headEnd/>
            <a:tailEnd/>
          </a:ln>
        </p:spPr>
      </p:pic>
      <p:pic>
        <p:nvPicPr>
          <p:cNvPr id="7" name="Grafik 5">
            <a:extLst>
              <a:ext uri="{FF2B5EF4-FFF2-40B4-BE49-F238E27FC236}">
                <a16:creationId xmlns="" xmlns:a16="http://schemas.microsoft.com/office/drawing/2014/main" id="{18A65EA0-1EC4-4C88-940C-07BBE9F2659F}"/>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3094" y="1523065"/>
            <a:ext cx="487680" cy="495300"/>
          </a:xfrm>
          <a:prstGeom prst="rect">
            <a:avLst/>
          </a:prstGeom>
          <a:noFill/>
          <a:ln>
            <a:noFill/>
          </a:ln>
        </p:spPr>
      </p:pic>
      <p:pic>
        <p:nvPicPr>
          <p:cNvPr id="8" name="Bild 7" descr="C:\Users\Sophia\AppData\Local\Microsoft\Windows\Temporary Internet Files\Content.Word\3-1_5min_.png.png"/>
          <p:cNvPicPr/>
          <p:nvPr/>
        </p:nvPicPr>
        <p:blipFill>
          <a:blip r:embed="rId5" cstate="print"/>
          <a:stretch>
            <a:fillRect/>
          </a:stretch>
        </p:blipFill>
        <p:spPr bwMode="auto">
          <a:xfrm>
            <a:off x="289988" y="2061641"/>
            <a:ext cx="481330" cy="478790"/>
          </a:xfrm>
          <a:prstGeom prst="rect">
            <a:avLst/>
          </a:prstGeom>
          <a:noFill/>
          <a:ln w="9525">
            <a:noFill/>
            <a:miter lim="800000"/>
            <a:headEnd/>
            <a:tailEnd/>
          </a:ln>
        </p:spPr>
      </p:pic>
    </p:spTree>
    <p:extLst>
      <p:ext uri="{BB962C8B-B14F-4D97-AF65-F5344CB8AC3E}">
        <p14:creationId xmlns:p14="http://schemas.microsoft.com/office/powerpoint/2010/main" val="35844011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ctrTitle"/>
          </p:nvPr>
        </p:nvSpPr>
        <p:spPr/>
        <p:txBody>
          <a:bodyPr>
            <a:normAutofit fontScale="90000"/>
          </a:bodyPr>
          <a:lstStyle/>
          <a:p>
            <a:r>
              <a:rPr lang="de-DE" sz="2900" dirty="0"/>
              <a:t>II. </a:t>
            </a:r>
            <a:r>
              <a:rPr lang="en-GB" sz="2900" dirty="0"/>
              <a:t>Exploiting research findings on connecting EnvSSIs to mathematics and science educational goals</a:t>
            </a:r>
            <a:r>
              <a:rPr lang="en-US" sz="2900" dirty="0"/>
              <a:t> </a:t>
            </a:r>
            <a:endParaRPr lang="de-DE" dirty="0"/>
          </a:p>
        </p:txBody>
      </p:sp>
      <p:sp>
        <p:nvSpPr>
          <p:cNvPr id="5" name="Foliennummernplatzhalter 4"/>
          <p:cNvSpPr>
            <a:spLocks noGrp="1"/>
          </p:cNvSpPr>
          <p:nvPr>
            <p:ph type="sldNum" sz="quarter" idx="4294967295"/>
          </p:nvPr>
        </p:nvSpPr>
        <p:spPr>
          <a:xfrm>
            <a:off x="8555038" y="41275"/>
            <a:ext cx="588962" cy="274638"/>
          </a:xfrm>
        </p:spPr>
        <p:txBody>
          <a:bodyPr/>
          <a:lstStyle/>
          <a:p>
            <a:r>
              <a:rPr lang="es-ES_tradnl" sz="1200"/>
              <a:t>|  </a:t>
            </a:r>
            <a:fld id="{9DD0088F-7E4A-9C4B-9ED2-72FAF1293163}" type="slidenum">
              <a:rPr lang="es-ES_tradnl" smtClean="0"/>
              <a:pPr/>
              <a:t>7</a:t>
            </a:fld>
            <a:endParaRPr lang="es-ES_tradnl" dirty="0"/>
          </a:p>
        </p:txBody>
      </p:sp>
    </p:spTree>
    <p:extLst>
      <p:ext uri="{BB962C8B-B14F-4D97-AF65-F5344CB8AC3E}">
        <p14:creationId xmlns:p14="http://schemas.microsoft.com/office/powerpoint/2010/main" val="24023056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 xmlns:a16="http://schemas.microsoft.com/office/drawing/2014/main" id="{C7A07B05-5812-4F24-A6D9-E8CDFBE11A67}"/>
              </a:ext>
            </a:extLst>
          </p:cNvPr>
          <p:cNvSpPr>
            <a:spLocks noGrp="1" noChangeArrowheads="1"/>
          </p:cNvSpPr>
          <p:nvPr>
            <p:ph type="title"/>
          </p:nvPr>
        </p:nvSpPr>
        <p:spPr>
          <a:xfrm>
            <a:off x="718250" y="163079"/>
            <a:ext cx="7343775" cy="485846"/>
          </a:xfrm>
        </p:spPr>
        <p:txBody>
          <a:bodyPr>
            <a:normAutofit fontScale="90000"/>
          </a:bodyPr>
          <a:lstStyle/>
          <a:p>
            <a:r>
              <a:rPr lang="en-US" altLang="en-US" dirty="0"/>
              <a:t>Activity 2.1: </a:t>
            </a:r>
            <a:r>
              <a:rPr lang="en-GB" altLang="en-US" dirty="0"/>
              <a:t>ΕnvSSIs</a:t>
            </a:r>
            <a:r>
              <a:rPr lang="en-US" altLang="en-US" dirty="0"/>
              <a:t> and education (1/2)  </a:t>
            </a:r>
            <a:endParaRPr lang="el-GR" altLang="en-US" dirty="0"/>
          </a:p>
        </p:txBody>
      </p:sp>
      <p:sp>
        <p:nvSpPr>
          <p:cNvPr id="4099" name="Rectangle 3">
            <a:extLst>
              <a:ext uri="{FF2B5EF4-FFF2-40B4-BE49-F238E27FC236}">
                <a16:creationId xmlns="" xmlns:a16="http://schemas.microsoft.com/office/drawing/2014/main" id="{586477AC-6341-4A83-AB3C-5B66C3E4C270}"/>
              </a:ext>
            </a:extLst>
          </p:cNvPr>
          <p:cNvSpPr>
            <a:spLocks noGrp="1" noChangeArrowheads="1"/>
          </p:cNvSpPr>
          <p:nvPr>
            <p:ph type="body" idx="1"/>
          </p:nvPr>
        </p:nvSpPr>
        <p:spPr>
          <a:xfrm>
            <a:off x="865761" y="874514"/>
            <a:ext cx="7947498" cy="3873756"/>
          </a:xfrm>
        </p:spPr>
        <p:txBody>
          <a:bodyPr>
            <a:normAutofit/>
          </a:bodyPr>
          <a:lstStyle/>
          <a:p>
            <a:pPr>
              <a:lnSpc>
                <a:spcPct val="80000"/>
              </a:lnSpc>
            </a:pPr>
            <a:r>
              <a:rPr lang="en-GB" altLang="en-US" sz="2100" dirty="0"/>
              <a:t>The Socio Scientific Issue movement has drawn from a wide swath of interrelated scholarship, e.g.</a:t>
            </a:r>
          </a:p>
          <a:p>
            <a:pPr lvl="1">
              <a:lnSpc>
                <a:spcPct val="80000"/>
              </a:lnSpc>
            </a:pPr>
            <a:r>
              <a:rPr lang="en-GB" altLang="en-US" sz="1800" dirty="0"/>
              <a:t>epistemological maturation, </a:t>
            </a:r>
          </a:p>
          <a:p>
            <a:pPr lvl="1">
              <a:lnSpc>
                <a:spcPct val="80000"/>
              </a:lnSpc>
            </a:pPr>
            <a:r>
              <a:rPr lang="en-GB" altLang="en-US" sz="1800" dirty="0"/>
              <a:t>socio-moral discourse, </a:t>
            </a:r>
          </a:p>
          <a:p>
            <a:pPr lvl="1">
              <a:lnSpc>
                <a:spcPct val="80000"/>
              </a:lnSpc>
            </a:pPr>
            <a:r>
              <a:rPr lang="en-GB" altLang="en-US" sz="1800" dirty="0"/>
              <a:t>emotive reasoning, </a:t>
            </a:r>
          </a:p>
          <a:p>
            <a:pPr lvl="1">
              <a:lnSpc>
                <a:spcPct val="80000"/>
              </a:lnSpc>
            </a:pPr>
            <a:r>
              <a:rPr lang="en-GB" altLang="en-US" sz="1800" dirty="0"/>
              <a:t>character education, </a:t>
            </a:r>
          </a:p>
          <a:p>
            <a:pPr lvl="1">
              <a:lnSpc>
                <a:spcPct val="80000"/>
              </a:lnSpc>
            </a:pPr>
            <a:r>
              <a:rPr lang="en-GB" altLang="en-US" sz="1800" dirty="0"/>
              <a:t>nature of science and argumentation,</a:t>
            </a:r>
          </a:p>
          <a:p>
            <a:pPr>
              <a:lnSpc>
                <a:spcPct val="80000"/>
              </a:lnSpc>
            </a:pPr>
            <a:endParaRPr lang="en-GB" altLang="en-US" sz="2100" dirty="0"/>
          </a:p>
          <a:p>
            <a:pPr>
              <a:lnSpc>
                <a:spcPct val="80000"/>
              </a:lnSpc>
            </a:pPr>
            <a:r>
              <a:rPr lang="en-GB" altLang="en-US" sz="2100" dirty="0"/>
              <a:t>that uniquely positions it as a sociocultural progressive framework serving as a counterpoint (or a complement) to recent STEM initiatives as commonly conceived and practiced in academia (Zeidler et al, 2019).</a:t>
            </a:r>
            <a:endParaRPr lang="el-GR" altLang="en-US" sz="2100" dirty="0"/>
          </a:p>
        </p:txBody>
      </p:sp>
    </p:spTree>
    <p:extLst>
      <p:ext uri="{BB962C8B-B14F-4D97-AF65-F5344CB8AC3E}">
        <p14:creationId xmlns:p14="http://schemas.microsoft.com/office/powerpoint/2010/main" val="5543313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FBDA296-C535-45AE-856A-B7460DF4630C}"/>
              </a:ext>
            </a:extLst>
          </p:cNvPr>
          <p:cNvSpPr>
            <a:spLocks noGrp="1"/>
          </p:cNvSpPr>
          <p:nvPr>
            <p:ph type="title"/>
          </p:nvPr>
        </p:nvSpPr>
        <p:spPr>
          <a:xfrm>
            <a:off x="2085975" y="220894"/>
            <a:ext cx="5829300" cy="485846"/>
          </a:xfrm>
        </p:spPr>
        <p:txBody>
          <a:bodyPr>
            <a:normAutofit fontScale="90000"/>
          </a:bodyPr>
          <a:lstStyle/>
          <a:p>
            <a:r>
              <a:rPr lang="en-US" altLang="en-US" dirty="0"/>
              <a:t> </a:t>
            </a:r>
            <a:r>
              <a:rPr lang="en-GB" altLang="en-US" dirty="0"/>
              <a:t>ΕnvSSIs</a:t>
            </a:r>
            <a:r>
              <a:rPr lang="en-US" altLang="en-US" dirty="0"/>
              <a:t> and education (2/2)</a:t>
            </a:r>
            <a:endParaRPr lang="en-US" dirty="0"/>
          </a:p>
        </p:txBody>
      </p:sp>
      <p:sp>
        <p:nvSpPr>
          <p:cNvPr id="5" name="Slide Number Placeholder 4">
            <a:extLst>
              <a:ext uri="{FF2B5EF4-FFF2-40B4-BE49-F238E27FC236}">
                <a16:creationId xmlns="" xmlns:a16="http://schemas.microsoft.com/office/drawing/2014/main" id="{E662B83B-92A4-4EF0-9320-917AFAE878A1}"/>
              </a:ext>
            </a:extLst>
          </p:cNvPr>
          <p:cNvSpPr>
            <a:spLocks noGrp="1"/>
          </p:cNvSpPr>
          <p:nvPr>
            <p:ph type="sldNum" sz="quarter" idx="11"/>
          </p:nvPr>
        </p:nvSpPr>
        <p:spPr/>
        <p:txBody>
          <a:bodyPr/>
          <a:lstStyle/>
          <a:p>
            <a:r>
              <a:rPr lang="es-ES_tradnl" sz="1200"/>
              <a:t>|  </a:t>
            </a:r>
            <a:fld id="{9DD0088F-7E4A-9C4B-9ED2-72FAF1293163}" type="slidenum">
              <a:rPr lang="es-ES_tradnl" smtClean="0"/>
              <a:pPr/>
              <a:t>9</a:t>
            </a:fld>
            <a:endParaRPr lang="es-ES_tradnl" dirty="0"/>
          </a:p>
        </p:txBody>
      </p:sp>
      <p:sp>
        <p:nvSpPr>
          <p:cNvPr id="6" name="Rectangle 3">
            <a:extLst>
              <a:ext uri="{FF2B5EF4-FFF2-40B4-BE49-F238E27FC236}">
                <a16:creationId xmlns="" xmlns:a16="http://schemas.microsoft.com/office/drawing/2014/main" id="{CAE4EBD7-64BC-4640-B8C5-B294163F3E58}"/>
              </a:ext>
            </a:extLst>
          </p:cNvPr>
          <p:cNvSpPr>
            <a:spLocks noGrp="1" noChangeArrowheads="1"/>
          </p:cNvSpPr>
          <p:nvPr>
            <p:ph idx="1"/>
          </p:nvPr>
        </p:nvSpPr>
        <p:spPr>
          <a:xfrm>
            <a:off x="671209" y="924128"/>
            <a:ext cx="8109233" cy="3670098"/>
          </a:xfrm>
        </p:spPr>
        <p:txBody>
          <a:bodyPr>
            <a:normAutofit fontScale="92500" lnSpcReduction="20000"/>
          </a:bodyPr>
          <a:lstStyle/>
          <a:p>
            <a:pPr algn="just"/>
            <a:r>
              <a:rPr lang="el-GR" altLang="en-US" sz="2100" i="1" dirty="0"/>
              <a:t>‘</a:t>
            </a:r>
            <a:r>
              <a:rPr lang="en-GB" altLang="en-US" sz="2100" i="1" dirty="0"/>
              <a:t>Environmental education typically emphasises private share environmentalism… i.e., what an individual can do to reduce negative effects on the environment. However, effective actions when dealing with environmental problems are collective…, therefore, students should be given opportunities to discuss the societal and global sphere and analyse environmental problems as public issues</a:t>
            </a:r>
            <a:r>
              <a:rPr lang="en-GB" altLang="en-US" sz="2100" dirty="0"/>
              <a:t>’ </a:t>
            </a:r>
            <a:r>
              <a:rPr lang="el-GR" altLang="en-US" sz="2100" dirty="0"/>
              <a:t>(</a:t>
            </a:r>
            <a:r>
              <a:rPr lang="de-DE" altLang="en-US" sz="2100" dirty="0" err="1"/>
              <a:t>Sternäng</a:t>
            </a:r>
            <a:r>
              <a:rPr lang="el-GR" altLang="en-US" sz="2100" dirty="0"/>
              <a:t> &amp; </a:t>
            </a:r>
            <a:r>
              <a:rPr lang="el-GR" altLang="en-US" sz="2100" dirty="0" err="1"/>
              <a:t>Lundholm</a:t>
            </a:r>
            <a:r>
              <a:rPr lang="el-GR" altLang="en-US" sz="2100" dirty="0"/>
              <a:t>, 2012)</a:t>
            </a:r>
            <a:r>
              <a:rPr lang="en-US" altLang="en-US" sz="2100" dirty="0"/>
              <a:t>. </a:t>
            </a:r>
          </a:p>
          <a:p>
            <a:pPr algn="just"/>
            <a:endParaRPr lang="en-US" sz="2000" dirty="0"/>
          </a:p>
          <a:p>
            <a:pPr algn="just"/>
            <a:r>
              <a:rPr lang="en-US" sz="2000" dirty="0"/>
              <a:t>EnvSSIs are controversial issues that have a basis in science and mathematics and require people to engage in discussion and debate. </a:t>
            </a:r>
            <a:r>
              <a:rPr lang="en-GB" sz="2000" dirty="0"/>
              <a:t>In the decision-making processes, they require the use of evidence-based reasoning, as well as a degree of moral reasoning or the evaluation of ethical concerns. </a:t>
            </a:r>
          </a:p>
          <a:p>
            <a:pPr marL="0" indent="0">
              <a:buNone/>
            </a:pPr>
            <a:endParaRPr lang="en-GB" sz="2000" dirty="0">
              <a:solidFill>
                <a:srgbClr val="4C5F7E"/>
              </a:solidFill>
            </a:endParaRPr>
          </a:p>
          <a:p>
            <a:pPr marL="0" indent="0">
              <a:buNone/>
            </a:pPr>
            <a:r>
              <a:rPr lang="en-GB" sz="2000" b="1" dirty="0">
                <a:solidFill>
                  <a:srgbClr val="4C5F7E"/>
                </a:solidFill>
              </a:rPr>
              <a:t>Task:</a:t>
            </a:r>
            <a:r>
              <a:rPr lang="en-GB" sz="2000" dirty="0">
                <a:solidFill>
                  <a:srgbClr val="4C5F7E"/>
                </a:solidFill>
              </a:rPr>
              <a:t> After reading the above extracts, discuss in groups how this type of issues could be related to the national curriculum.</a:t>
            </a:r>
          </a:p>
          <a:p>
            <a:endParaRPr lang="en-US" altLang="en-US" sz="2000" dirty="0"/>
          </a:p>
          <a:p>
            <a:endParaRPr lang="el-GR" altLang="en-US" sz="2800" dirty="0"/>
          </a:p>
        </p:txBody>
      </p:sp>
      <p:pic>
        <p:nvPicPr>
          <p:cNvPr id="7" name="Bild 27" descr="C:\Users\Sophia\AppData\Local\Microsoft\Windows\Temporary Internet Files\Content.Word\4-4_group_work_.png.png"/>
          <p:cNvPicPr/>
          <p:nvPr/>
        </p:nvPicPr>
        <p:blipFill>
          <a:blip r:embed="rId2" cstate="print"/>
          <a:srcRect/>
          <a:stretch>
            <a:fillRect/>
          </a:stretch>
        </p:blipFill>
        <p:spPr bwMode="auto">
          <a:xfrm>
            <a:off x="153328" y="1979288"/>
            <a:ext cx="476885" cy="457200"/>
          </a:xfrm>
          <a:prstGeom prst="rect">
            <a:avLst/>
          </a:prstGeom>
          <a:noFill/>
          <a:ln w="9525">
            <a:noFill/>
            <a:miter lim="800000"/>
            <a:headEnd/>
            <a:tailEnd/>
          </a:ln>
        </p:spPr>
      </p:pic>
      <p:pic>
        <p:nvPicPr>
          <p:cNvPr id="8" name="Grafik 5">
            <a:extLst>
              <a:ext uri="{FF2B5EF4-FFF2-40B4-BE49-F238E27FC236}">
                <a16:creationId xmlns="" xmlns:a16="http://schemas.microsoft.com/office/drawing/2014/main" id="{18A65EA0-1EC4-4C88-940C-07BBE9F2659F}"/>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1798" y="2617463"/>
            <a:ext cx="487680" cy="495300"/>
          </a:xfrm>
          <a:prstGeom prst="rect">
            <a:avLst/>
          </a:prstGeom>
          <a:noFill/>
          <a:ln>
            <a:noFill/>
          </a:ln>
        </p:spPr>
      </p:pic>
      <p:pic>
        <p:nvPicPr>
          <p:cNvPr id="10" name="Bild 7" descr="C:\Users\Sophia\AppData\Local\Microsoft\Windows\Temporary Internet Files\Content.Word\3-1_5min_.png.png"/>
          <p:cNvPicPr/>
          <p:nvPr/>
        </p:nvPicPr>
        <p:blipFill>
          <a:blip r:embed="rId4" cstate="print"/>
          <a:stretch>
            <a:fillRect/>
          </a:stretch>
        </p:blipFill>
        <p:spPr bwMode="auto">
          <a:xfrm>
            <a:off x="223136" y="3454368"/>
            <a:ext cx="481330" cy="478790"/>
          </a:xfrm>
          <a:prstGeom prst="rect">
            <a:avLst/>
          </a:prstGeom>
          <a:noFill/>
          <a:ln w="9525">
            <a:noFill/>
            <a:miter lim="800000"/>
            <a:headEnd/>
            <a:tailEnd/>
          </a:ln>
        </p:spPr>
      </p:pic>
    </p:spTree>
    <p:extLst>
      <p:ext uri="{BB962C8B-B14F-4D97-AF65-F5344CB8AC3E}">
        <p14:creationId xmlns:p14="http://schemas.microsoft.com/office/powerpoint/2010/main" val="3328063959"/>
      </p:ext>
    </p:extLst>
  </p:cSld>
  <p:clrMapOvr>
    <a:masterClrMapping/>
  </p:clrMapOvr>
</p:sld>
</file>

<file path=ppt/theme/theme1.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17323</TotalTime>
  <Words>3268</Words>
  <Application>Microsoft Office PowerPoint</Application>
  <PresentationFormat>Προβολή στην οθόνη (16:9)</PresentationFormat>
  <Paragraphs>313</Paragraphs>
  <Slides>35</Slides>
  <Notes>6</Notes>
  <HiddenSlides>0</HiddenSlides>
  <MMClips>0</MMClips>
  <ScaleCrop>false</ScaleCrop>
  <HeadingPairs>
    <vt:vector size="6" baseType="variant">
      <vt:variant>
        <vt:lpstr>Γραμματοσειρές που χρησιμοποιούνται</vt:lpstr>
      </vt:variant>
      <vt:variant>
        <vt:i4>6</vt:i4>
      </vt:variant>
      <vt:variant>
        <vt:lpstr>Θέμα</vt:lpstr>
      </vt:variant>
      <vt:variant>
        <vt:i4>1</vt:i4>
      </vt:variant>
      <vt:variant>
        <vt:lpstr>Τίτλοι διαφανειών</vt:lpstr>
      </vt:variant>
      <vt:variant>
        <vt:i4>35</vt:i4>
      </vt:variant>
    </vt:vector>
  </HeadingPairs>
  <TitlesOfParts>
    <vt:vector size="42" baseType="lpstr">
      <vt:lpstr>Arial</vt:lpstr>
      <vt:lpstr>Avenir Book</vt:lpstr>
      <vt:lpstr>Calibri</vt:lpstr>
      <vt:lpstr>Lucida Grande</vt:lpstr>
      <vt:lpstr>Times New Roman</vt:lpstr>
      <vt:lpstr>Wingdings</vt:lpstr>
      <vt:lpstr>Office-Design</vt:lpstr>
      <vt:lpstr>IO7: Aims of SSI and the curriculum</vt:lpstr>
      <vt:lpstr>IO7 Module aims</vt:lpstr>
      <vt:lpstr>Structure of the module</vt:lpstr>
      <vt:lpstr>I. Introducing the environmental socio-scientific issues (EnvSSIs)  and understanding their connection with mathematics and science curriculum.</vt:lpstr>
      <vt:lpstr>Activity 1.1: Brainstorming about EnvSSIs</vt:lpstr>
      <vt:lpstr>Activity 1.2: Reflecting on EnvSSIs’ connections with mathematics &amp; science education</vt:lpstr>
      <vt:lpstr>II. Exploiting research findings on connecting EnvSSIs to mathematics and science educational goals </vt:lpstr>
      <vt:lpstr>Activity 2.1: ΕnvSSIs and education (1/2)  </vt:lpstr>
      <vt:lpstr> ΕnvSSIs and education (2/2)</vt:lpstr>
      <vt:lpstr>Activity 2.2: Readings on Teachers’ challenges</vt:lpstr>
      <vt:lpstr>Activity 2.3: Example of enacting EnvSSIs in classroom: The case of role-playing scenario.</vt:lpstr>
      <vt:lpstr>Παρουσίαση του PowerPoint</vt:lpstr>
      <vt:lpstr>Activity 2.4: Theoretical frameworks for analysing students’ arguments</vt:lpstr>
      <vt:lpstr>Toulmin’s framework</vt:lpstr>
      <vt:lpstr>Belova, et al.’s (2015) framework</vt:lpstr>
      <vt:lpstr>Task: analyzing students' arguments</vt:lpstr>
      <vt:lpstr>Παρουσίαση του PowerPoint</vt:lpstr>
      <vt:lpstr>III. Experiencing how to enact EnvSSIs in  mathematics and science classrooms</vt:lpstr>
      <vt:lpstr>Παρουσίαση του PowerPoint</vt:lpstr>
      <vt:lpstr>Παρουσίαση του PowerPoint</vt:lpstr>
      <vt:lpstr>Παρουσίαση του PowerPoint</vt:lpstr>
      <vt:lpstr>Task 1: Debating through a role-playing scenario. </vt:lpstr>
      <vt:lpstr>Παρουσίαση του PowerPoint</vt:lpstr>
      <vt:lpstr>Activity 3.2: Dealing with a specific lake Drainage and re-creation issue: Multiplicity of the factors &amp; “Uncertainty”.</vt:lpstr>
      <vt:lpstr>Παρουσίαση του PowerPoint</vt:lpstr>
      <vt:lpstr>Task 1: Dealing with issues involved in lake drainage and recreation  </vt:lpstr>
      <vt:lpstr>Resource 1 – Yearly water balance of Karla Lake </vt:lpstr>
      <vt:lpstr>Resource 2 – Water Quality &amp; Environmental Condition of Karla Lake</vt:lpstr>
      <vt:lpstr>Resource 3 – An example of the salinity evolution of a lake</vt:lpstr>
      <vt:lpstr>Task 2: Discussing about “uncertainty”</vt:lpstr>
      <vt:lpstr>IV. Implementing an EnvSSI-based maths and sciences lessons and connecting it to the national curriculum.</vt:lpstr>
      <vt:lpstr>Activity 4.1: Lesson design.</vt:lpstr>
      <vt:lpstr>Παρουσίαση του PowerPoint</vt:lpstr>
      <vt:lpstr>Activity 4.2: Reflecting on the lesson designs</vt:lpstr>
      <vt:lpstr>References</vt:lpstr>
    </vt:vector>
  </TitlesOfParts>
  <Company>Pädagogische Hochschule Freiburg</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Ulrich Birtel</dc:creator>
  <cp:lastModifiedBy>Chr. Triantafillou</cp:lastModifiedBy>
  <cp:revision>693</cp:revision>
  <cp:lastPrinted>2020-02-11T13:29:13Z</cp:lastPrinted>
  <dcterms:created xsi:type="dcterms:W3CDTF">2017-02-28T10:46:16Z</dcterms:created>
  <dcterms:modified xsi:type="dcterms:W3CDTF">2022-07-12T12:17:31Z</dcterms:modified>
</cp:coreProperties>
</file>