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57" r:id="rId4"/>
    <p:sldId id="322" r:id="rId5"/>
    <p:sldId id="281" r:id="rId6"/>
    <p:sldId id="280" r:id="rId7"/>
    <p:sldId id="295" r:id="rId8"/>
    <p:sldId id="312" r:id="rId9"/>
    <p:sldId id="314" r:id="rId10"/>
    <p:sldId id="315" r:id="rId11"/>
    <p:sldId id="313" r:id="rId12"/>
    <p:sldId id="323" r:id="rId13"/>
    <p:sldId id="324" r:id="rId14"/>
    <p:sldId id="316" r:id="rId15"/>
    <p:sldId id="265" r:id="rId1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87B"/>
    <a:srgbClr val="F3BFD7"/>
    <a:srgbClr val="FFB3B3"/>
    <a:srgbClr val="CBD974"/>
    <a:srgbClr val="B42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87C529-5A2A-482B-9F9D-D0D6023E86B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D06DD24-A872-4F50-AAE4-88749B9F3668}">
      <dgm:prSet phldrT="[Text]"/>
      <dgm:spPr/>
      <dgm:t>
        <a:bodyPr/>
        <a:lstStyle/>
        <a:p>
          <a:r>
            <a:rPr lang="cs-CZ" dirty="0"/>
            <a:t>Science</a:t>
          </a:r>
        </a:p>
      </dgm:t>
    </dgm:pt>
    <dgm:pt modelId="{17573F52-4656-449B-8493-E3DE537BEB5C}" type="parTrans" cxnId="{86BDF2C6-DF65-4225-8EE1-2F31E01ACFA2}">
      <dgm:prSet/>
      <dgm:spPr/>
      <dgm:t>
        <a:bodyPr/>
        <a:lstStyle/>
        <a:p>
          <a:endParaRPr lang="cs-CZ"/>
        </a:p>
      </dgm:t>
    </dgm:pt>
    <dgm:pt modelId="{891A52FE-6DDF-4950-A5B3-700080AD6744}" type="sibTrans" cxnId="{86BDF2C6-DF65-4225-8EE1-2F31E01ACFA2}">
      <dgm:prSet/>
      <dgm:spPr/>
      <dgm:t>
        <a:bodyPr/>
        <a:lstStyle/>
        <a:p>
          <a:endParaRPr lang="cs-CZ"/>
        </a:p>
      </dgm:t>
    </dgm:pt>
    <dgm:pt modelId="{4A4918BC-71AF-456D-8255-68BABD3C2959}">
      <dgm:prSet phldrT="[Text]"/>
      <dgm:spPr/>
      <dgm:t>
        <a:bodyPr/>
        <a:lstStyle/>
        <a:p>
          <a:r>
            <a:rPr lang="cs-CZ" dirty="0"/>
            <a:t>Society</a:t>
          </a:r>
        </a:p>
      </dgm:t>
    </dgm:pt>
    <dgm:pt modelId="{575134BB-A565-4D7D-959C-A0A948F6A0EE}" type="parTrans" cxnId="{2A74959B-F4CF-4480-8837-6BC08E057295}">
      <dgm:prSet/>
      <dgm:spPr/>
      <dgm:t>
        <a:bodyPr/>
        <a:lstStyle/>
        <a:p>
          <a:endParaRPr lang="cs-CZ"/>
        </a:p>
      </dgm:t>
    </dgm:pt>
    <dgm:pt modelId="{5442267E-1A01-4081-BA02-3C06B414EF49}" type="sibTrans" cxnId="{2A74959B-F4CF-4480-8837-6BC08E057295}">
      <dgm:prSet/>
      <dgm:spPr/>
      <dgm:t>
        <a:bodyPr/>
        <a:lstStyle/>
        <a:p>
          <a:endParaRPr lang="cs-CZ"/>
        </a:p>
      </dgm:t>
    </dgm:pt>
    <dgm:pt modelId="{205DA999-2964-4E3C-8DC1-93FEA1DA0DD9}" type="pres">
      <dgm:prSet presAssocID="{B887C529-5A2A-482B-9F9D-D0D6023E86B4}" presName="diagram" presStyleCnt="0">
        <dgm:presLayoutVars>
          <dgm:dir/>
          <dgm:resizeHandles val="exact"/>
        </dgm:presLayoutVars>
      </dgm:prSet>
      <dgm:spPr/>
    </dgm:pt>
    <dgm:pt modelId="{8C95FFF2-1FB8-4C63-9460-D9555B3CBE39}" type="pres">
      <dgm:prSet presAssocID="{5D06DD24-A872-4F50-AAE4-88749B9F3668}" presName="arrow" presStyleLbl="node1" presStyleIdx="0" presStyleCnt="2">
        <dgm:presLayoutVars>
          <dgm:bulletEnabled val="1"/>
        </dgm:presLayoutVars>
      </dgm:prSet>
      <dgm:spPr/>
    </dgm:pt>
    <dgm:pt modelId="{83A63637-F537-4B38-92E0-558E0F9C71AD}" type="pres">
      <dgm:prSet presAssocID="{4A4918BC-71AF-456D-8255-68BABD3C2959}" presName="arrow" presStyleLbl="node1" presStyleIdx="1" presStyleCnt="2">
        <dgm:presLayoutVars>
          <dgm:bulletEnabled val="1"/>
        </dgm:presLayoutVars>
      </dgm:prSet>
      <dgm:spPr/>
    </dgm:pt>
  </dgm:ptLst>
  <dgm:cxnLst>
    <dgm:cxn modelId="{E0B43022-6D4B-40BF-9EC5-AA28EC6A650B}" type="presOf" srcId="{5D06DD24-A872-4F50-AAE4-88749B9F3668}" destId="{8C95FFF2-1FB8-4C63-9460-D9555B3CBE39}" srcOrd="0" destOrd="0" presId="urn:microsoft.com/office/officeart/2005/8/layout/arrow5"/>
    <dgm:cxn modelId="{2A74959B-F4CF-4480-8837-6BC08E057295}" srcId="{B887C529-5A2A-482B-9F9D-D0D6023E86B4}" destId="{4A4918BC-71AF-456D-8255-68BABD3C2959}" srcOrd="1" destOrd="0" parTransId="{575134BB-A565-4D7D-959C-A0A948F6A0EE}" sibTransId="{5442267E-1A01-4081-BA02-3C06B414EF49}"/>
    <dgm:cxn modelId="{05B15AA7-E32A-4FFF-8D46-68E38A230116}" type="presOf" srcId="{4A4918BC-71AF-456D-8255-68BABD3C2959}" destId="{83A63637-F537-4B38-92E0-558E0F9C71AD}" srcOrd="0" destOrd="0" presId="urn:microsoft.com/office/officeart/2005/8/layout/arrow5"/>
    <dgm:cxn modelId="{86BDF2C6-DF65-4225-8EE1-2F31E01ACFA2}" srcId="{B887C529-5A2A-482B-9F9D-D0D6023E86B4}" destId="{5D06DD24-A872-4F50-AAE4-88749B9F3668}" srcOrd="0" destOrd="0" parTransId="{17573F52-4656-449B-8493-E3DE537BEB5C}" sibTransId="{891A52FE-6DDF-4950-A5B3-700080AD6744}"/>
    <dgm:cxn modelId="{9E734BD6-F3C1-4C4F-B17A-1162719017E7}" type="presOf" srcId="{B887C529-5A2A-482B-9F9D-D0D6023E86B4}" destId="{205DA999-2964-4E3C-8DC1-93FEA1DA0DD9}" srcOrd="0" destOrd="0" presId="urn:microsoft.com/office/officeart/2005/8/layout/arrow5"/>
    <dgm:cxn modelId="{E4E16CA5-F5C5-457E-89B7-1F476D403A63}" type="presParOf" srcId="{205DA999-2964-4E3C-8DC1-93FEA1DA0DD9}" destId="{8C95FFF2-1FB8-4C63-9460-D9555B3CBE39}" srcOrd="0" destOrd="0" presId="urn:microsoft.com/office/officeart/2005/8/layout/arrow5"/>
    <dgm:cxn modelId="{E299EF1B-47C5-4CE1-9792-0C7BDD26B49B}" type="presParOf" srcId="{205DA999-2964-4E3C-8DC1-93FEA1DA0DD9}" destId="{83A63637-F537-4B38-92E0-558E0F9C71A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7C529-5A2A-482B-9F9D-D0D6023E86B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D06DD24-A872-4F50-AAE4-88749B9F3668}">
      <dgm:prSet phldrT="[Text]"/>
      <dgm:spPr/>
      <dgm:t>
        <a:bodyPr/>
        <a:lstStyle/>
        <a:p>
          <a:r>
            <a:rPr lang="cs-CZ" dirty="0"/>
            <a:t>Science</a:t>
          </a:r>
        </a:p>
      </dgm:t>
    </dgm:pt>
    <dgm:pt modelId="{17573F52-4656-449B-8493-E3DE537BEB5C}" type="parTrans" cxnId="{86BDF2C6-DF65-4225-8EE1-2F31E01ACFA2}">
      <dgm:prSet/>
      <dgm:spPr/>
      <dgm:t>
        <a:bodyPr/>
        <a:lstStyle/>
        <a:p>
          <a:endParaRPr lang="cs-CZ"/>
        </a:p>
      </dgm:t>
    </dgm:pt>
    <dgm:pt modelId="{891A52FE-6DDF-4950-A5B3-700080AD6744}" type="sibTrans" cxnId="{86BDF2C6-DF65-4225-8EE1-2F31E01ACFA2}">
      <dgm:prSet/>
      <dgm:spPr/>
      <dgm:t>
        <a:bodyPr/>
        <a:lstStyle/>
        <a:p>
          <a:endParaRPr lang="cs-CZ"/>
        </a:p>
      </dgm:t>
    </dgm:pt>
    <dgm:pt modelId="{4A4918BC-71AF-456D-8255-68BABD3C2959}">
      <dgm:prSet phldrT="[Text]"/>
      <dgm:spPr/>
      <dgm:t>
        <a:bodyPr/>
        <a:lstStyle/>
        <a:p>
          <a:r>
            <a:rPr lang="cs-CZ" dirty="0"/>
            <a:t>Society</a:t>
          </a:r>
        </a:p>
      </dgm:t>
    </dgm:pt>
    <dgm:pt modelId="{575134BB-A565-4D7D-959C-A0A948F6A0EE}" type="parTrans" cxnId="{2A74959B-F4CF-4480-8837-6BC08E057295}">
      <dgm:prSet/>
      <dgm:spPr/>
      <dgm:t>
        <a:bodyPr/>
        <a:lstStyle/>
        <a:p>
          <a:endParaRPr lang="cs-CZ"/>
        </a:p>
      </dgm:t>
    </dgm:pt>
    <dgm:pt modelId="{5442267E-1A01-4081-BA02-3C06B414EF49}" type="sibTrans" cxnId="{2A74959B-F4CF-4480-8837-6BC08E057295}">
      <dgm:prSet/>
      <dgm:spPr/>
      <dgm:t>
        <a:bodyPr/>
        <a:lstStyle/>
        <a:p>
          <a:endParaRPr lang="cs-CZ"/>
        </a:p>
      </dgm:t>
    </dgm:pt>
    <dgm:pt modelId="{205DA999-2964-4E3C-8DC1-93FEA1DA0DD9}" type="pres">
      <dgm:prSet presAssocID="{B887C529-5A2A-482B-9F9D-D0D6023E86B4}" presName="diagram" presStyleCnt="0">
        <dgm:presLayoutVars>
          <dgm:dir/>
          <dgm:resizeHandles val="exact"/>
        </dgm:presLayoutVars>
      </dgm:prSet>
      <dgm:spPr/>
    </dgm:pt>
    <dgm:pt modelId="{8C95FFF2-1FB8-4C63-9460-D9555B3CBE39}" type="pres">
      <dgm:prSet presAssocID="{5D06DD24-A872-4F50-AAE4-88749B9F3668}" presName="arrow" presStyleLbl="node1" presStyleIdx="0" presStyleCnt="2" custRadScaleRad="182332" custRadScaleInc="-817">
        <dgm:presLayoutVars>
          <dgm:bulletEnabled val="1"/>
        </dgm:presLayoutVars>
      </dgm:prSet>
      <dgm:spPr/>
    </dgm:pt>
    <dgm:pt modelId="{83A63637-F537-4B38-92E0-558E0F9C71AD}" type="pres">
      <dgm:prSet presAssocID="{4A4918BC-71AF-456D-8255-68BABD3C2959}" presName="arrow" presStyleLbl="node1" presStyleIdx="1" presStyleCnt="2">
        <dgm:presLayoutVars>
          <dgm:bulletEnabled val="1"/>
        </dgm:presLayoutVars>
      </dgm:prSet>
      <dgm:spPr/>
    </dgm:pt>
  </dgm:ptLst>
  <dgm:cxnLst>
    <dgm:cxn modelId="{EF7C5132-5165-4A0E-86CE-EE89799AD2B5}" type="presOf" srcId="{5D06DD24-A872-4F50-AAE4-88749B9F3668}" destId="{8C95FFF2-1FB8-4C63-9460-D9555B3CBE39}" srcOrd="0" destOrd="0" presId="urn:microsoft.com/office/officeart/2005/8/layout/arrow5"/>
    <dgm:cxn modelId="{B2D49B46-1CF0-4574-A8DB-144D2158BB77}" type="presOf" srcId="{B887C529-5A2A-482B-9F9D-D0D6023E86B4}" destId="{205DA999-2964-4E3C-8DC1-93FEA1DA0DD9}" srcOrd="0" destOrd="0" presId="urn:microsoft.com/office/officeart/2005/8/layout/arrow5"/>
    <dgm:cxn modelId="{2A74959B-F4CF-4480-8837-6BC08E057295}" srcId="{B887C529-5A2A-482B-9F9D-D0D6023E86B4}" destId="{4A4918BC-71AF-456D-8255-68BABD3C2959}" srcOrd="1" destOrd="0" parTransId="{575134BB-A565-4D7D-959C-A0A948F6A0EE}" sibTransId="{5442267E-1A01-4081-BA02-3C06B414EF49}"/>
    <dgm:cxn modelId="{86BDF2C6-DF65-4225-8EE1-2F31E01ACFA2}" srcId="{B887C529-5A2A-482B-9F9D-D0D6023E86B4}" destId="{5D06DD24-A872-4F50-AAE4-88749B9F3668}" srcOrd="0" destOrd="0" parTransId="{17573F52-4656-449B-8493-E3DE537BEB5C}" sibTransId="{891A52FE-6DDF-4950-A5B3-700080AD6744}"/>
    <dgm:cxn modelId="{5788F6DD-9E79-4D3A-A1C7-FC2C6AD59C5F}" type="presOf" srcId="{4A4918BC-71AF-456D-8255-68BABD3C2959}" destId="{83A63637-F537-4B38-92E0-558E0F9C71AD}" srcOrd="0" destOrd="0" presId="urn:microsoft.com/office/officeart/2005/8/layout/arrow5"/>
    <dgm:cxn modelId="{C557E193-F1A1-44F2-B39A-0973DF3EF0AD}" type="presParOf" srcId="{205DA999-2964-4E3C-8DC1-93FEA1DA0DD9}" destId="{8C95FFF2-1FB8-4C63-9460-D9555B3CBE39}" srcOrd="0" destOrd="0" presId="urn:microsoft.com/office/officeart/2005/8/layout/arrow5"/>
    <dgm:cxn modelId="{A215EDBA-144A-4D22-A9E0-5EA09BCC3B53}" type="presParOf" srcId="{205DA999-2964-4E3C-8DC1-93FEA1DA0DD9}" destId="{83A63637-F537-4B38-92E0-558E0F9C71A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5FFF2-1FB8-4C63-9460-D9555B3CBE39}">
      <dsp:nvSpPr>
        <dsp:cNvPr id="0" name=""/>
        <dsp:cNvSpPr/>
      </dsp:nvSpPr>
      <dsp:spPr>
        <a:xfrm rot="16200000">
          <a:off x="200" y="32"/>
          <a:ext cx="3737967" cy="373796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496" tIns="412496" rIns="412496" bIns="412496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 dirty="0"/>
            <a:t>Science</a:t>
          </a:r>
        </a:p>
      </dsp:txBody>
      <dsp:txXfrm rot="5400000">
        <a:off x="200" y="934524"/>
        <a:ext cx="3083823" cy="1868983"/>
      </dsp:txXfrm>
    </dsp:sp>
    <dsp:sp modelId="{83A63637-F537-4B38-92E0-558E0F9C71AD}">
      <dsp:nvSpPr>
        <dsp:cNvPr id="0" name=""/>
        <dsp:cNvSpPr/>
      </dsp:nvSpPr>
      <dsp:spPr>
        <a:xfrm rot="5400000">
          <a:off x="6777432" y="32"/>
          <a:ext cx="3737967" cy="373796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496" tIns="412496" rIns="412496" bIns="412496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 dirty="0"/>
            <a:t>Society</a:t>
          </a:r>
        </a:p>
      </dsp:txBody>
      <dsp:txXfrm rot="-5400000">
        <a:off x="7431576" y="934524"/>
        <a:ext cx="3083823" cy="1868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5FFF2-1FB8-4C63-9460-D9555B3CBE39}">
      <dsp:nvSpPr>
        <dsp:cNvPr id="0" name=""/>
        <dsp:cNvSpPr/>
      </dsp:nvSpPr>
      <dsp:spPr>
        <a:xfrm rot="16200000">
          <a:off x="0" y="2493"/>
          <a:ext cx="3735539" cy="373553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496" tIns="412496" rIns="412496" bIns="412496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 dirty="0"/>
            <a:t>Science</a:t>
          </a:r>
        </a:p>
      </dsp:txBody>
      <dsp:txXfrm rot="5400000">
        <a:off x="1" y="936377"/>
        <a:ext cx="3081820" cy="1867769"/>
      </dsp:txXfrm>
    </dsp:sp>
    <dsp:sp modelId="{83A63637-F537-4B38-92E0-558E0F9C71AD}">
      <dsp:nvSpPr>
        <dsp:cNvPr id="0" name=""/>
        <dsp:cNvSpPr/>
      </dsp:nvSpPr>
      <dsp:spPr>
        <a:xfrm rot="5400000">
          <a:off x="7978212" y="1246"/>
          <a:ext cx="3735539" cy="373553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496" tIns="412496" rIns="412496" bIns="412496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 dirty="0"/>
            <a:t>Society</a:t>
          </a:r>
        </a:p>
      </dsp:txBody>
      <dsp:txXfrm rot="-5400000">
        <a:off x="8631932" y="935131"/>
        <a:ext cx="3081820" cy="1867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A299B-C710-4104-810D-464D0F345BAE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0B9EE-BC0A-4E95-A917-F9E5F2DC60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840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D62C3-1FD1-4F94-8B0A-914EF6C6D780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60278-C82B-41FC-B087-D7C1C24C19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94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71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435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4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1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00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76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83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C10F5-9FB5-4549-9BB9-F1CA576CA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D5F530C-5D88-4B56-AD3E-F608E517D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12B1DC-5D22-4883-B549-39825270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D8F-25C2-4024-BC43-D3F82762D34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6AFE6F-69D4-42C3-985B-E605F0E5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E7371F-3167-4CAA-833B-D71BCB55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FB3-323A-41E7-B4E8-CE7BD6965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44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ABA6C-B353-486B-A1EA-FCD93309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007C3BF-0891-45C6-A091-A6ACFCE5E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A945DC-A9F5-46BA-AA8B-67E40154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D8F-25C2-4024-BC43-D3F82762D34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E455C5-8712-4CA7-A83C-2E4E01B8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F68F3C-FB56-49DD-9618-D159140A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FB3-323A-41E7-B4E8-CE7BD6965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6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CA3390B-A942-49D0-B522-C39F2480E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17700B-6EB0-4DBF-AA35-0B2F0E73B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C36720-0D34-4140-9965-7CB03F9D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D8F-25C2-4024-BC43-D3F82762D34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8B39BE-B03C-4F69-B67F-F9EC4BBD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CE7A5-84D7-4CEC-A69E-F7122271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FB3-323A-41E7-B4E8-CE7BD6965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F479A-6A3F-48EF-9015-C0DBEDBD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AA962-7A38-47AB-A29A-3610F8C8E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BF6A30-33FF-4DB2-8BFA-ED3BFD87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D8F-25C2-4024-BC43-D3F82762D34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7BF7A3-3CF8-4070-8D6E-B3C39BDC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38B528-6945-4155-B1B5-B7A74F15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FB3-323A-41E7-B4E8-CE7BD6965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66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BFA90-82F4-4D0A-AE9C-7B16E3B1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4031EC-98A5-453C-8DAF-4D7E18CA1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8A1F14-B9DC-41C3-A200-7A2F4BE99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D8F-25C2-4024-BC43-D3F82762D34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A27BCB-0B30-4A5A-9A67-75A80160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B480B6-5678-4C38-9DD7-F76C7858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FB3-323A-41E7-B4E8-CE7BD6965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33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4C9E6-D34F-4534-A59E-72C98C2E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0D9337-F577-45C9-9F2F-7EB3F360A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B57B70-6756-47B6-B412-77DD4A5A1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5CC140-EF75-4987-AEB2-89D827E7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D8F-25C2-4024-BC43-D3F82762D34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C21C05-D624-4A3E-AEA8-5A99B624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2ADA3F-96AD-44F9-AC76-6BE1D89E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FB3-323A-41E7-B4E8-CE7BD6965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32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C2880-56E7-4453-B2E8-8E3557B2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D65728-03C1-48C2-8755-86120CF60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456199-41FC-424D-9B94-6D13B7DCB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5E1A43-5C68-48BB-BB20-7F444B13F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18C87DF-0473-4DFA-8F85-5ED3A7CBF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3DBA552-0949-4CC9-9BB2-04D1D458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D8F-25C2-4024-BC43-D3F82762D34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9FF8B8-7498-4A19-BDF7-CEBC137B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DF0955C-EC60-43CC-BE5D-AA651E4F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FB3-323A-41E7-B4E8-CE7BD6965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7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87045-3AB1-429A-A259-2F7C049C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6CBC57-0AA2-473A-A261-A14FB8A9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D8F-25C2-4024-BC43-D3F82762D34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C7C649-3890-4FCB-AFFB-87A87136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4FDB07-7935-47E5-9D9B-BBAAD2D8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FB3-323A-41E7-B4E8-CE7BD6965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3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4D9F1CA-956D-41AA-899E-F28BD216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D8F-25C2-4024-BC43-D3F82762D34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4F9A6F-7FF2-4CF7-B5C6-BF55E705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DB2088-0AAC-4440-9AA6-D3D02027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FB3-323A-41E7-B4E8-CE7BD6965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3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074DA-DC5B-48F8-A7AF-4A4FF2E6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0F3CA-E01E-4653-AF07-41470B299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EE9548-D647-4FEA-9A75-05B089F92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46DAA0-C3B1-42AD-A3AA-164E1EE1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D8F-25C2-4024-BC43-D3F82762D34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597D33-089B-48AA-A054-2AC83163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F6E2D2-9092-4CBC-9BF3-CCD06390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FB3-323A-41E7-B4E8-CE7BD6965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8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75F91-129F-47C8-B2B4-6E8D9429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7DC90F8-D2A1-45E8-B9D4-58E126A77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2EA8A2-44F5-4D4A-9FA9-6D8EF426E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DE15C4-1B4E-48E3-89FA-F052AA19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D8F-25C2-4024-BC43-D3F82762D34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0176FA-C14A-45DB-AA06-903556A7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A25C76-5A43-4293-BA22-8FAD9DFA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5EFB3-323A-41E7-B4E8-CE7BD6965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16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9CF809D-EE53-46F8-B8F5-86E0B9CE9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A0BAA7-FAE6-4ED4-BB6F-C70E48F11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8FE1E2-4E1D-4C6D-ABB6-B6FE6999D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0D8F-25C2-4024-BC43-D3F82762D34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143422-A597-46FE-9C2E-4DA62F675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9ECDE6-FFF1-47CE-9347-D3A3EB253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5EFB3-323A-41E7-B4E8-CE7BD69658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5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9AE84-237C-4E28-A8C2-722051DD0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5483"/>
            <a:ext cx="9144000" cy="2387600"/>
          </a:xfrm>
        </p:spPr>
        <p:txBody>
          <a:bodyPr>
            <a:normAutofit/>
          </a:bodyPr>
          <a:lstStyle/>
          <a:p>
            <a:pPr defTabSz="457200">
              <a:defRPr/>
            </a:pPr>
            <a:r>
              <a:rPr lang="cs-CZ" sz="3400" cap="all" dirty="0">
                <a:solidFill>
                  <a:srgbClr val="4C5F7E"/>
                </a:solidFill>
                <a:latin typeface="Avenir Book"/>
              </a:rPr>
              <a:t>DE</a:t>
            </a:r>
            <a:r>
              <a:rPr lang="en-US" sz="3400" cap="all" dirty="0" err="1">
                <a:solidFill>
                  <a:srgbClr val="4C5F7E"/>
                </a:solidFill>
                <a:latin typeface="Avenir Book"/>
              </a:rPr>
              <a:t>cision</a:t>
            </a:r>
            <a:r>
              <a:rPr lang="en-US" sz="3400" cap="all" dirty="0">
                <a:solidFill>
                  <a:srgbClr val="4C5F7E"/>
                </a:solidFill>
                <a:latin typeface="Avenir Book"/>
              </a:rPr>
              <a:t>-making based on confronting scientific positions</a:t>
            </a:r>
            <a:endParaRPr lang="en-GB" sz="3400" cap="all" dirty="0">
              <a:solidFill>
                <a:srgbClr val="4C5F7E"/>
              </a:solidFill>
              <a:latin typeface="Avenir Book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6C1545-9FDF-44B8-80F0-67CF2BF4E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8118"/>
            <a:ext cx="9144000" cy="1655762"/>
          </a:xfrm>
        </p:spPr>
        <p:txBody>
          <a:bodyPr/>
          <a:lstStyle/>
          <a:p>
            <a:r>
              <a:rPr lang="en-US" b="1" i="1" dirty="0">
                <a:solidFill>
                  <a:srgbClr val="CBD974"/>
                </a:solidFill>
              </a:rPr>
              <a:t> Decision-making based on confronting scientific positions on the example of food provision for the world</a:t>
            </a:r>
            <a:endParaRPr lang="cs-CZ" b="1" i="1" dirty="0">
              <a:solidFill>
                <a:srgbClr val="CBD974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6A7C5FD-FCE0-4CFC-8A80-057116D2AF16}"/>
              </a:ext>
            </a:extLst>
          </p:cNvPr>
          <p:cNvSpPr/>
          <p:nvPr/>
        </p:nvSpPr>
        <p:spPr>
          <a:xfrm>
            <a:off x="1057910" y="3561080"/>
            <a:ext cx="10076180" cy="60960"/>
          </a:xfrm>
          <a:prstGeom prst="rect">
            <a:avLst/>
          </a:prstGeom>
          <a:solidFill>
            <a:srgbClr val="2548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518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25487B"/>
                </a:solidFill>
              </a:rPr>
              <a:t>Structure of session II. – Immersion </a:t>
            </a:r>
            <a:endParaRPr lang="en-US" sz="4000" b="1" dirty="0">
              <a:solidFill>
                <a:srgbClr val="25487B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18824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GB" sz="3200" dirty="0"/>
              <a:t>Activity</a:t>
            </a:r>
            <a:r>
              <a:rPr lang="cs-CZ" sz="3200" dirty="0"/>
              <a:t> 2.3 </a:t>
            </a:r>
            <a:r>
              <a:rPr lang="cs-CZ" sz="3200" b="1" dirty="0"/>
              <a:t>F</a:t>
            </a:r>
            <a:r>
              <a:rPr lang="en-GB" sz="3200" b="1" dirty="0" err="1"/>
              <a:t>ood</a:t>
            </a:r>
            <a:r>
              <a:rPr lang="en-GB" sz="3200" b="1" dirty="0"/>
              <a:t> market and food consumption</a:t>
            </a:r>
            <a:r>
              <a:rPr lang="en-GB" sz="3200" dirty="0"/>
              <a:t> in </a:t>
            </a:r>
            <a:r>
              <a:rPr lang="cs-CZ" sz="3200" dirty="0" err="1"/>
              <a:t>different</a:t>
            </a:r>
            <a:r>
              <a:rPr lang="cs-CZ" sz="3200" dirty="0"/>
              <a:t> </a:t>
            </a:r>
            <a:r>
              <a:rPr lang="en-GB" sz="3200" dirty="0" err="1"/>
              <a:t>countr</a:t>
            </a:r>
            <a:r>
              <a:rPr lang="cs-CZ" sz="3200" dirty="0" err="1"/>
              <a:t>ies</a:t>
            </a:r>
            <a:r>
              <a:rPr lang="cs-CZ" sz="3200" dirty="0"/>
              <a:t> (</a:t>
            </a:r>
            <a:r>
              <a:rPr lang="cs-CZ" sz="3200" dirty="0" err="1"/>
              <a:t>regions</a:t>
            </a:r>
            <a:r>
              <a:rPr lang="cs-CZ" sz="3200" dirty="0"/>
              <a:t>, </a:t>
            </a:r>
            <a:r>
              <a:rPr lang="cs-CZ" sz="3200" dirty="0" err="1"/>
              <a:t>cultural</a:t>
            </a:r>
            <a:r>
              <a:rPr lang="cs-CZ" sz="3200" dirty="0"/>
              <a:t> </a:t>
            </a:r>
            <a:r>
              <a:rPr lang="cs-CZ" sz="3200" dirty="0" err="1"/>
              <a:t>customs</a:t>
            </a:r>
            <a:r>
              <a:rPr lang="cs-CZ" sz="3200" dirty="0"/>
              <a:t>, </a:t>
            </a:r>
            <a:r>
              <a:rPr lang="cs-CZ" sz="3200" dirty="0" err="1"/>
              <a:t>religions</a:t>
            </a:r>
            <a:r>
              <a:rPr lang="cs-CZ" sz="3200" dirty="0"/>
              <a:t>…)</a:t>
            </a:r>
            <a:endParaRPr lang="en-GB" sz="3200" dirty="0"/>
          </a:p>
          <a:p>
            <a:pPr lvl="2"/>
            <a:r>
              <a:rPr lang="en-GB" sz="2800" dirty="0"/>
              <a:t>Identification of natural (science elements) and social (cultural elements) and </a:t>
            </a:r>
            <a:r>
              <a:rPr lang="en-US" sz="2800" dirty="0"/>
              <a:t>ecological (global ecological elements) contexts of the </a:t>
            </a:r>
            <a:r>
              <a:rPr lang="cs-CZ" sz="2800" dirty="0"/>
              <a:t>food market and food </a:t>
            </a:r>
            <a:r>
              <a:rPr lang="cs-CZ" sz="2800" dirty="0" err="1"/>
              <a:t>consumption</a:t>
            </a:r>
            <a:endParaRPr lang="cs-CZ" sz="2800" dirty="0"/>
          </a:p>
          <a:p>
            <a:pPr lvl="1"/>
            <a:r>
              <a:rPr lang="cs-CZ" sz="3200" dirty="0" err="1"/>
              <a:t>Application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information</a:t>
            </a:r>
            <a:r>
              <a:rPr lang="cs-CZ" sz="3200" dirty="0"/>
              <a:t> </a:t>
            </a:r>
            <a:r>
              <a:rPr lang="cs-CZ" sz="3200" dirty="0" err="1"/>
              <a:t>sources</a:t>
            </a:r>
            <a:r>
              <a:rPr lang="cs-CZ" sz="3200" dirty="0"/>
              <a:t> </a:t>
            </a:r>
            <a:r>
              <a:rPr lang="cs-CZ" sz="3200" dirty="0" err="1"/>
              <a:t>analysis</a:t>
            </a:r>
            <a:endParaRPr lang="cs-CZ" sz="3200" dirty="0"/>
          </a:p>
          <a:p>
            <a:pPr lvl="1"/>
            <a:r>
              <a:rPr lang="cs-CZ" sz="3200" dirty="0" err="1"/>
              <a:t>Inscenations</a:t>
            </a:r>
            <a:r>
              <a:rPr lang="cs-CZ" sz="3200" dirty="0"/>
              <a:t>, </a:t>
            </a:r>
            <a:r>
              <a:rPr lang="cs-CZ" sz="3200" dirty="0" err="1"/>
              <a:t>dramatization</a:t>
            </a:r>
            <a:endParaRPr lang="cs-CZ" sz="3200" dirty="0"/>
          </a:p>
          <a:p>
            <a:pPr lvl="1"/>
            <a:r>
              <a:rPr lang="cs-CZ" sz="3200" dirty="0"/>
              <a:t>E</a:t>
            </a:r>
            <a:r>
              <a:rPr lang="en-US" sz="3200" dirty="0" err="1"/>
              <a:t>xhibition</a:t>
            </a:r>
            <a:r>
              <a:rPr lang="en-US" sz="3200" dirty="0"/>
              <a:t> of products</a:t>
            </a:r>
            <a:r>
              <a:rPr lang="cs-CZ" sz="3200" dirty="0"/>
              <a:t>, </a:t>
            </a:r>
            <a:r>
              <a:rPr lang="cs-CZ" sz="3200" dirty="0" err="1"/>
              <a:t>competition</a:t>
            </a:r>
            <a:endParaRPr lang="cs-CZ" sz="3200" dirty="0"/>
          </a:p>
          <a:p>
            <a:pPr lvl="1"/>
            <a:r>
              <a:rPr lang="cs-CZ" sz="3200" dirty="0" err="1"/>
              <a:t>Cultural</a:t>
            </a:r>
            <a:r>
              <a:rPr lang="cs-CZ" sz="3200" dirty="0"/>
              <a:t> </a:t>
            </a:r>
            <a:r>
              <a:rPr lang="cs-CZ" sz="3200" dirty="0" err="1"/>
              <a:t>context</a:t>
            </a:r>
            <a:r>
              <a:rPr lang="cs-CZ" sz="3200" dirty="0"/>
              <a:t> (f2f </a:t>
            </a:r>
            <a:r>
              <a:rPr lang="cs-CZ" sz="3200" dirty="0" err="1"/>
              <a:t>or</a:t>
            </a:r>
            <a:r>
              <a:rPr lang="cs-CZ" sz="3200" dirty="0"/>
              <a:t> on-line)</a:t>
            </a:r>
          </a:p>
          <a:p>
            <a:pPr marL="457200" lvl="1" indent="0">
              <a:buNone/>
            </a:pPr>
            <a:endParaRPr lang="de-DE" sz="3200" dirty="0"/>
          </a:p>
          <a:p>
            <a:pPr lvl="1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10</a:t>
            </a:fld>
            <a:endParaRPr lang="es-ES_tradnl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3DBFC2-990C-4AB2-A00A-98AE3629D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044" y="3429000"/>
            <a:ext cx="2797596" cy="23246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8495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25487B"/>
                </a:solidFill>
              </a:rPr>
              <a:t>Structure of session III. – Application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16075"/>
            <a:ext cx="10515600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2800" dirty="0"/>
              <a:t>Activity</a:t>
            </a:r>
            <a:r>
              <a:rPr lang="cs-CZ" sz="2800" dirty="0"/>
              <a:t> 3.1</a:t>
            </a:r>
            <a:r>
              <a:rPr lang="en-GB" sz="2800" dirty="0"/>
              <a:t> </a:t>
            </a:r>
            <a:r>
              <a:rPr lang="cs-CZ" sz="2800" b="1" dirty="0" err="1"/>
              <a:t>Decision</a:t>
            </a:r>
            <a:r>
              <a:rPr lang="cs-CZ" sz="2800" b="1" dirty="0"/>
              <a:t> </a:t>
            </a:r>
            <a:r>
              <a:rPr lang="cs-CZ" sz="2800" b="1" dirty="0" err="1"/>
              <a:t>making</a:t>
            </a:r>
            <a:r>
              <a:rPr lang="en-GB" sz="2800" b="1" dirty="0"/>
              <a:t> </a:t>
            </a:r>
            <a:r>
              <a:rPr lang="cs-CZ" sz="2800" b="1" dirty="0" err="1"/>
              <a:t>about</a:t>
            </a:r>
            <a:r>
              <a:rPr lang="cs-CZ" sz="2800" b="1" dirty="0"/>
              <a:t> food </a:t>
            </a:r>
            <a:r>
              <a:rPr lang="en-GB" sz="2800" b="1" dirty="0"/>
              <a:t>in numbers</a:t>
            </a:r>
            <a:endParaRPr lang="cs-CZ" sz="2800" b="1" dirty="0"/>
          </a:p>
          <a:p>
            <a:pPr lvl="1"/>
            <a:endParaRPr lang="cs-CZ" sz="2400" dirty="0"/>
          </a:p>
          <a:p>
            <a:pPr lvl="1"/>
            <a:r>
              <a:rPr lang="en-GB" sz="2400" dirty="0"/>
              <a:t>Analysing of different </a:t>
            </a:r>
            <a:r>
              <a:rPr lang="en-GB" sz="2400" b="1" dirty="0"/>
              <a:t>„numbers“ about </a:t>
            </a:r>
            <a:r>
              <a:rPr lang="cs-CZ" sz="2400" b="1" dirty="0" err="1"/>
              <a:t>decisions</a:t>
            </a:r>
            <a:endParaRPr lang="cs-CZ" b="1" dirty="0"/>
          </a:p>
          <a:p>
            <a:pPr lvl="2"/>
            <a:r>
              <a:rPr lang="en-US" sz="2400" dirty="0"/>
              <a:t>Food consumption in different part of the world (e.g. per country, per capita, per age group; consumption in household, numbers of production, numbers of waste etc.)</a:t>
            </a:r>
            <a:endParaRPr lang="cs-CZ" sz="1800" dirty="0"/>
          </a:p>
          <a:p>
            <a:pPr lvl="2"/>
            <a:r>
              <a:rPr lang="en-US" sz="2400" dirty="0"/>
              <a:t>Calculation of different footprints connected with different products and activities (connected with comparison food needs in different part of the world)</a:t>
            </a:r>
            <a:endParaRPr lang="cs-CZ" sz="1800" dirty="0"/>
          </a:p>
          <a:p>
            <a:pPr lvl="2"/>
            <a:r>
              <a:rPr lang="en-US" sz="2400" dirty="0"/>
              <a:t>Calculation of food consumption in different areas and what we can do with these calculations (calculations connected with food production, transport, consumption and waste)</a:t>
            </a:r>
            <a:endParaRPr lang="en-GB" sz="4400" dirty="0"/>
          </a:p>
          <a:p>
            <a:pPr lvl="2"/>
            <a:endParaRPr lang="de-DE" sz="2400" dirty="0"/>
          </a:p>
          <a:p>
            <a:pPr lvl="2"/>
            <a:endParaRPr lang="de-D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585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25487B"/>
                </a:solidFill>
              </a:rPr>
              <a:t>Structure of session III. – Application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1607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GB" sz="2800" dirty="0"/>
              <a:t>Activity</a:t>
            </a:r>
            <a:r>
              <a:rPr lang="cs-CZ" sz="2800" dirty="0"/>
              <a:t> 3.2 </a:t>
            </a:r>
            <a:r>
              <a:rPr lang="cs-CZ" sz="2800" b="1" dirty="0" err="1"/>
              <a:t>Decision</a:t>
            </a:r>
            <a:r>
              <a:rPr lang="cs-CZ" sz="2800" b="1" dirty="0"/>
              <a:t> </a:t>
            </a:r>
            <a:r>
              <a:rPr lang="cs-CZ" sz="2800" b="1" dirty="0" err="1"/>
              <a:t>making</a:t>
            </a:r>
            <a:r>
              <a:rPr lang="cs-CZ" sz="2800" b="1" dirty="0"/>
              <a:t> </a:t>
            </a:r>
            <a:r>
              <a:rPr lang="cs-CZ" sz="2800" b="1" dirty="0" err="1"/>
              <a:t>for</a:t>
            </a:r>
            <a:r>
              <a:rPr lang="cs-CZ" sz="2800" b="1" dirty="0"/>
              <a:t> food</a:t>
            </a:r>
            <a:r>
              <a:rPr lang="en-GB" sz="2800" b="1" dirty="0"/>
              <a:t> storage and transportation</a:t>
            </a:r>
          </a:p>
          <a:p>
            <a:pPr lvl="2"/>
            <a:endParaRPr lang="cs-CZ" sz="2800" dirty="0"/>
          </a:p>
          <a:p>
            <a:pPr lvl="2"/>
            <a:r>
              <a:rPr lang="cs-CZ" sz="2800" dirty="0"/>
              <a:t>S</a:t>
            </a:r>
            <a:r>
              <a:rPr lang="en-GB" sz="2800"/>
              <a:t>torage</a:t>
            </a:r>
            <a:r>
              <a:rPr lang="en-GB" sz="2800" dirty="0"/>
              <a:t> (</a:t>
            </a:r>
            <a:r>
              <a:rPr lang="cs-CZ" sz="2800" dirty="0" err="1"/>
              <a:t>expiration</a:t>
            </a:r>
            <a:r>
              <a:rPr lang="cs-CZ" sz="2800" dirty="0"/>
              <a:t>, </a:t>
            </a:r>
            <a:r>
              <a:rPr lang="cs-CZ" sz="2800" dirty="0" err="1"/>
              <a:t>durability</a:t>
            </a:r>
            <a:r>
              <a:rPr lang="en-GB" sz="2800" dirty="0"/>
              <a:t> etc.) and transportation (</a:t>
            </a:r>
            <a:r>
              <a:rPr lang="cs-CZ" sz="2800" dirty="0" err="1"/>
              <a:t>distances</a:t>
            </a:r>
            <a:r>
              <a:rPr lang="cs-CZ" sz="2800" dirty="0"/>
              <a:t>, </a:t>
            </a:r>
            <a:r>
              <a:rPr lang="cs-CZ" sz="2800" dirty="0" err="1"/>
              <a:t>needs</a:t>
            </a:r>
            <a:r>
              <a:rPr lang="cs-CZ" sz="2800" dirty="0"/>
              <a:t>, „</a:t>
            </a:r>
            <a:r>
              <a:rPr lang="cs-CZ" sz="2800" dirty="0" err="1"/>
              <a:t>hidden</a:t>
            </a:r>
            <a:r>
              <a:rPr lang="cs-CZ" sz="2800" dirty="0"/>
              <a:t> </a:t>
            </a:r>
            <a:r>
              <a:rPr lang="cs-CZ" sz="2800" dirty="0" err="1"/>
              <a:t>bussiness</a:t>
            </a:r>
            <a:r>
              <a:rPr lang="cs-CZ" sz="2800" dirty="0"/>
              <a:t>“</a:t>
            </a:r>
            <a:r>
              <a:rPr lang="en-GB" sz="2800" dirty="0"/>
              <a:t> etc.)</a:t>
            </a:r>
            <a:endParaRPr lang="de-DE" sz="2800" dirty="0"/>
          </a:p>
          <a:p>
            <a:pPr lvl="2"/>
            <a:r>
              <a:rPr lang="cs-CZ" sz="2800" dirty="0"/>
              <a:t>to </a:t>
            </a:r>
            <a:r>
              <a:rPr lang="cs-CZ" sz="2800" dirty="0" err="1"/>
              <a:t>prepare</a:t>
            </a:r>
            <a:r>
              <a:rPr lang="cs-CZ" sz="2800" dirty="0"/>
              <a:t> </a:t>
            </a:r>
            <a:r>
              <a:rPr lang="cs-CZ" sz="2800" dirty="0" err="1"/>
              <a:t>own</a:t>
            </a:r>
            <a:r>
              <a:rPr lang="cs-CZ" sz="2800" dirty="0"/>
              <a:t> </a:t>
            </a:r>
            <a:r>
              <a:rPr lang="cs-CZ" sz="2800" dirty="0" err="1"/>
              <a:t>product</a:t>
            </a:r>
            <a:r>
              <a:rPr lang="cs-CZ" sz="2800" dirty="0"/>
              <a:t> in </a:t>
            </a:r>
            <a:r>
              <a:rPr lang="cs-CZ" sz="2800" dirty="0" err="1"/>
              <a:t>form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endParaRPr lang="cs-CZ" sz="2800" dirty="0"/>
          </a:p>
          <a:p>
            <a:pPr lvl="3"/>
            <a:r>
              <a:rPr lang="en-US" sz="2400" dirty="0"/>
              <a:t>“mind map” </a:t>
            </a:r>
            <a:endParaRPr lang="cs-CZ" sz="2400" dirty="0"/>
          </a:p>
          <a:p>
            <a:pPr lvl="3"/>
            <a:r>
              <a:rPr lang="en-US" sz="2400" dirty="0"/>
              <a:t>“flowchart” </a:t>
            </a:r>
            <a:endParaRPr lang="cs-CZ" sz="2400" dirty="0"/>
          </a:p>
          <a:p>
            <a:pPr lvl="3"/>
            <a:r>
              <a:rPr lang="en-US" sz="2400" dirty="0"/>
              <a:t>“lab manual for model experiment”</a:t>
            </a:r>
            <a:endParaRPr lang="cs-CZ" sz="2400" dirty="0"/>
          </a:p>
          <a:p>
            <a:pPr lvl="2"/>
            <a:r>
              <a:rPr lang="cs-CZ" sz="2800" dirty="0"/>
              <a:t>and</a:t>
            </a:r>
            <a:r>
              <a:rPr lang="en-US" sz="2800" dirty="0"/>
              <a:t> show</a:t>
            </a:r>
            <a:r>
              <a:rPr lang="cs-CZ" sz="2800" dirty="0"/>
              <a:t> </a:t>
            </a:r>
            <a:r>
              <a:rPr lang="en-US" sz="2800" dirty="0"/>
              <a:t>and discuss </a:t>
            </a:r>
            <a:r>
              <a:rPr lang="cs-CZ" sz="2800" dirty="0" err="1"/>
              <a:t>it</a:t>
            </a:r>
            <a:r>
              <a:rPr lang="cs-CZ" sz="2800" dirty="0"/>
              <a:t> </a:t>
            </a:r>
            <a:r>
              <a:rPr lang="en-US" sz="2800" dirty="0"/>
              <a:t>in classroom or in wider forum.</a:t>
            </a:r>
            <a:endParaRPr lang="de-DE" sz="28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5310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25487B"/>
                </a:solidFill>
              </a:rPr>
              <a:t>Structure of session III. – Application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1607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GB" sz="2800" dirty="0"/>
              <a:t>Activity </a:t>
            </a:r>
            <a:r>
              <a:rPr lang="cs-CZ" sz="2800" dirty="0"/>
              <a:t>3.3 </a:t>
            </a:r>
            <a:r>
              <a:rPr lang="en-GB" sz="2800" b="1" dirty="0"/>
              <a:t>D</a:t>
            </a:r>
            <a:r>
              <a:rPr lang="cs-CZ" sz="2800" b="1" dirty="0" err="1"/>
              <a:t>ecision</a:t>
            </a:r>
            <a:r>
              <a:rPr lang="cs-CZ" sz="2800" b="1" dirty="0"/>
              <a:t> </a:t>
            </a:r>
            <a:r>
              <a:rPr lang="cs-CZ" sz="2800" b="1" dirty="0" err="1"/>
              <a:t>making</a:t>
            </a:r>
            <a:r>
              <a:rPr lang="cs-CZ" sz="2800" b="1" dirty="0"/>
              <a:t> </a:t>
            </a:r>
            <a:r>
              <a:rPr lang="cs-CZ" sz="2800" b="1" dirty="0" err="1"/>
              <a:t>about</a:t>
            </a:r>
            <a:r>
              <a:rPr lang="cs-CZ" sz="2800" b="1" dirty="0"/>
              <a:t> food in </a:t>
            </a:r>
            <a:r>
              <a:rPr lang="cs-CZ" sz="2800" b="1" dirty="0" err="1"/>
              <a:t>confrontation</a:t>
            </a:r>
            <a:r>
              <a:rPr lang="cs-CZ" sz="2800" b="1" dirty="0"/>
              <a:t>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en-GB" sz="2800" b="1" dirty="0"/>
              <a:t>different contexts</a:t>
            </a:r>
          </a:p>
          <a:p>
            <a:pPr lvl="2"/>
            <a:r>
              <a:rPr lang="cs-CZ" sz="2400" dirty="0"/>
              <a:t>P</a:t>
            </a:r>
            <a:r>
              <a:rPr lang="en-US" sz="2400" dirty="0"/>
              <a:t>reparation and consumption of food in history and in current situation and also in prognosis for the future in view of different cultures</a:t>
            </a:r>
            <a:endParaRPr lang="cs-CZ" sz="2400" dirty="0"/>
          </a:p>
          <a:p>
            <a:pPr lvl="2"/>
            <a:r>
              <a:rPr lang="cs-CZ" sz="2400" dirty="0"/>
              <a:t>Science </a:t>
            </a:r>
            <a:r>
              <a:rPr lang="cs-CZ" sz="2400" dirty="0" err="1"/>
              <a:t>context</a:t>
            </a:r>
            <a:r>
              <a:rPr lang="cs-CZ" sz="2400" dirty="0"/>
              <a:t> </a:t>
            </a:r>
            <a:r>
              <a:rPr lang="en-GB" sz="2400" dirty="0"/>
              <a:t>(</a:t>
            </a:r>
            <a:r>
              <a:rPr lang="cs-CZ" sz="2400" dirty="0" err="1"/>
              <a:t>contents</a:t>
            </a:r>
            <a:r>
              <a:rPr lang="cs-CZ" sz="2400" dirty="0"/>
              <a:t>, </a:t>
            </a:r>
            <a:r>
              <a:rPr lang="en-GB" sz="2400" dirty="0"/>
              <a:t>mechanical, physical, chemical and biological </a:t>
            </a:r>
            <a:r>
              <a:rPr lang="cs-CZ" sz="2400" dirty="0" err="1"/>
              <a:t>properties</a:t>
            </a:r>
            <a:r>
              <a:rPr lang="en-GB" sz="2400" dirty="0"/>
              <a:t>)</a:t>
            </a:r>
          </a:p>
          <a:p>
            <a:pPr lvl="2"/>
            <a:r>
              <a:rPr lang="cs-CZ" sz="2400" dirty="0" err="1"/>
              <a:t>Social</a:t>
            </a:r>
            <a:r>
              <a:rPr lang="cs-CZ" sz="2400" dirty="0"/>
              <a:t> </a:t>
            </a:r>
            <a:r>
              <a:rPr lang="cs-CZ" sz="2400" dirty="0" err="1"/>
              <a:t>context</a:t>
            </a:r>
            <a:r>
              <a:rPr lang="en-GB" sz="2400" dirty="0"/>
              <a:t> </a:t>
            </a:r>
            <a:r>
              <a:rPr lang="cs-CZ" sz="2400" dirty="0"/>
              <a:t>(</a:t>
            </a:r>
            <a:r>
              <a:rPr lang="cs-CZ" sz="2400" dirty="0" err="1"/>
              <a:t>culture</a:t>
            </a:r>
            <a:r>
              <a:rPr lang="cs-CZ" sz="2400" dirty="0"/>
              <a:t>, </a:t>
            </a:r>
            <a:r>
              <a:rPr lang="en-GB" sz="2400" dirty="0"/>
              <a:t>history and nowadays and future</a:t>
            </a:r>
            <a:r>
              <a:rPr lang="cs-CZ" sz="2400" dirty="0"/>
              <a:t>, fair </a:t>
            </a:r>
            <a:r>
              <a:rPr lang="cs-CZ" sz="2400" dirty="0" err="1"/>
              <a:t>trade</a:t>
            </a:r>
            <a:r>
              <a:rPr lang="cs-CZ" sz="2400" dirty="0"/>
              <a:t>, solidarity </a:t>
            </a:r>
            <a:r>
              <a:rPr lang="cs-CZ" sz="2400" dirty="0" err="1"/>
              <a:t>etc</a:t>
            </a:r>
            <a:r>
              <a:rPr lang="cs-CZ" sz="2400" dirty="0"/>
              <a:t>.)</a:t>
            </a:r>
          </a:p>
          <a:p>
            <a:pPr lvl="2"/>
            <a:r>
              <a:rPr lang="en-US" sz="2400" dirty="0"/>
              <a:t>video “</a:t>
            </a:r>
            <a:r>
              <a:rPr lang="es-ES_tradnl" sz="2400" dirty="0"/>
              <a:t>The Hidden Costs of Hamburgers”</a:t>
            </a:r>
            <a:endParaRPr lang="en-GB" sz="2400" dirty="0"/>
          </a:p>
          <a:p>
            <a:pPr lvl="2"/>
            <a:endParaRPr lang="de-DE" sz="2400" dirty="0"/>
          </a:p>
          <a:p>
            <a:pPr lvl="2"/>
            <a:endParaRPr lang="de-D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3468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7146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25487B"/>
                </a:solidFill>
              </a:rPr>
              <a:t>Structure of session III. – Application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GB" sz="2800" dirty="0"/>
              <a:t>Activity</a:t>
            </a:r>
            <a:r>
              <a:rPr lang="cs-CZ" sz="2800" dirty="0"/>
              <a:t> 3.4.</a:t>
            </a:r>
            <a:r>
              <a:rPr lang="en-GB" sz="2800" dirty="0"/>
              <a:t> </a:t>
            </a:r>
            <a:r>
              <a:rPr lang="cs-CZ" sz="2800" b="1" dirty="0" err="1"/>
              <a:t>Decision</a:t>
            </a:r>
            <a:r>
              <a:rPr lang="cs-CZ" sz="2800" b="1" dirty="0"/>
              <a:t> </a:t>
            </a:r>
            <a:r>
              <a:rPr lang="cs-CZ" sz="2800" b="1" dirty="0" err="1"/>
              <a:t>making</a:t>
            </a:r>
            <a:r>
              <a:rPr lang="en-GB" sz="2800" b="1" dirty="0"/>
              <a:t> </a:t>
            </a:r>
            <a:r>
              <a:rPr lang="cs-CZ" sz="2800" b="1" dirty="0" err="1"/>
              <a:t>about</a:t>
            </a:r>
            <a:r>
              <a:rPr lang="cs-CZ" sz="2800" b="1" dirty="0"/>
              <a:t> food </a:t>
            </a:r>
            <a:r>
              <a:rPr lang="en-GB" sz="2800" b="1" dirty="0"/>
              <a:t>in simple </a:t>
            </a:r>
            <a:r>
              <a:rPr lang="cs-CZ" sz="2800" b="1" dirty="0"/>
              <a:t>science </a:t>
            </a:r>
            <a:r>
              <a:rPr lang="en-GB" sz="2800" b="1" dirty="0"/>
              <a:t>experiments</a:t>
            </a:r>
          </a:p>
          <a:p>
            <a:pPr lvl="2"/>
            <a:r>
              <a:rPr lang="en-GB" sz="2400" dirty="0"/>
              <a:t>To propose, to realise and to interpret experiments with </a:t>
            </a:r>
            <a:r>
              <a:rPr lang="cs-CZ" sz="2400" dirty="0"/>
              <a:t>food</a:t>
            </a:r>
            <a:endParaRPr lang="en-GB" sz="2400" dirty="0"/>
          </a:p>
          <a:p>
            <a:pPr lvl="2"/>
            <a:r>
              <a:rPr lang="cs-CZ" sz="2400" b="1" dirty="0"/>
              <a:t>Food as </a:t>
            </a:r>
            <a:r>
              <a:rPr lang="cs-CZ" sz="2400" b="1" dirty="0" err="1"/>
              <a:t>multi</a:t>
            </a:r>
            <a:r>
              <a:rPr lang="cs-CZ" sz="2400" b="1" dirty="0"/>
              <a:t> </a:t>
            </a:r>
            <a:r>
              <a:rPr lang="cs-CZ" sz="2400" b="1" dirty="0" err="1"/>
              <a:t>component</a:t>
            </a:r>
            <a:r>
              <a:rPr lang="cs-CZ" sz="2400" b="1" dirty="0"/>
              <a:t> </a:t>
            </a:r>
            <a:r>
              <a:rPr lang="cs-CZ" sz="2400" b="1" dirty="0" err="1"/>
              <a:t>objects</a:t>
            </a:r>
            <a:r>
              <a:rPr lang="en-GB" sz="2400" dirty="0"/>
              <a:t> (</a:t>
            </a:r>
            <a:r>
              <a:rPr lang="cs-CZ" sz="2400" dirty="0" err="1"/>
              <a:t>chemical</a:t>
            </a:r>
            <a:r>
              <a:rPr lang="cs-CZ" sz="2400" dirty="0"/>
              <a:t> </a:t>
            </a:r>
            <a:r>
              <a:rPr lang="cs-CZ" sz="2400" dirty="0" err="1"/>
              <a:t>content</a:t>
            </a:r>
            <a:r>
              <a:rPr lang="cs-CZ" sz="2400" dirty="0"/>
              <a:t>, </a:t>
            </a:r>
            <a:r>
              <a:rPr lang="cs-CZ" sz="2400" dirty="0" err="1"/>
              <a:t>physical</a:t>
            </a:r>
            <a:r>
              <a:rPr lang="cs-CZ" sz="2400" dirty="0"/>
              <a:t> </a:t>
            </a:r>
            <a:r>
              <a:rPr lang="cs-CZ" sz="2400" dirty="0" err="1"/>
              <a:t>properties</a:t>
            </a:r>
            <a:r>
              <a:rPr lang="cs-CZ" sz="2400" dirty="0"/>
              <a:t>, </a:t>
            </a:r>
            <a:r>
              <a:rPr lang="cs-CZ" sz="2400" dirty="0" err="1"/>
              <a:t>biological</a:t>
            </a:r>
            <a:r>
              <a:rPr lang="cs-CZ" sz="2400" dirty="0"/>
              <a:t> </a:t>
            </a:r>
            <a:r>
              <a:rPr lang="cs-CZ" sz="2400" dirty="0" err="1"/>
              <a:t>activity</a:t>
            </a:r>
            <a:r>
              <a:rPr lang="cs-CZ" sz="2400" dirty="0"/>
              <a:t>,</a:t>
            </a:r>
            <a:r>
              <a:rPr lang="en-GB" sz="2400" dirty="0"/>
              <a:t> paradoxes</a:t>
            </a:r>
            <a:r>
              <a:rPr lang="cs-CZ" sz="2400" dirty="0"/>
              <a:t>, c</a:t>
            </a:r>
            <a:r>
              <a:rPr lang="en-GB" sz="2400" dirty="0" err="1"/>
              <a:t>oherency</a:t>
            </a:r>
            <a:r>
              <a:rPr lang="en-GB" sz="2400" dirty="0"/>
              <a:t> etc.)</a:t>
            </a:r>
          </a:p>
          <a:p>
            <a:pPr lvl="2"/>
            <a:r>
              <a:rPr lang="cs-CZ" sz="2400" b="1" dirty="0"/>
              <a:t>Food</a:t>
            </a:r>
            <a:r>
              <a:rPr lang="en-GB" sz="2400" b="1" dirty="0"/>
              <a:t> cleaning</a:t>
            </a:r>
            <a:r>
              <a:rPr lang="cs-CZ" sz="2400" b="1" dirty="0"/>
              <a:t> </a:t>
            </a:r>
            <a:r>
              <a:rPr lang="en-GB" sz="2400" dirty="0"/>
              <a:t>(</a:t>
            </a:r>
            <a:r>
              <a:rPr lang="cs-CZ" sz="2400" dirty="0"/>
              <a:t>f</a:t>
            </a:r>
            <a:r>
              <a:rPr lang="en-GB" sz="2400" dirty="0" err="1"/>
              <a:t>iltration</a:t>
            </a:r>
            <a:r>
              <a:rPr lang="en-GB" sz="2400" dirty="0"/>
              <a:t>, crystallization</a:t>
            </a:r>
            <a:r>
              <a:rPr lang="cs-CZ" sz="2400" dirty="0"/>
              <a:t>, </a:t>
            </a:r>
            <a:r>
              <a:rPr lang="cs-CZ" sz="2400" dirty="0" err="1"/>
              <a:t>destilation</a:t>
            </a:r>
            <a:r>
              <a:rPr lang="cs-CZ" sz="2400" dirty="0"/>
              <a:t>,</a:t>
            </a:r>
            <a:r>
              <a:rPr lang="en-GB" sz="2400" dirty="0"/>
              <a:t> etc.) </a:t>
            </a:r>
            <a:endParaRPr lang="cs-CZ" sz="2400" dirty="0"/>
          </a:p>
          <a:p>
            <a:pPr lvl="2"/>
            <a:r>
              <a:rPr lang="cs-CZ" sz="2400" b="1" dirty="0"/>
              <a:t>Food</a:t>
            </a:r>
            <a:r>
              <a:rPr lang="en-GB" sz="2400" b="1" dirty="0"/>
              <a:t> </a:t>
            </a:r>
            <a:r>
              <a:rPr lang="cs-CZ" sz="2400" b="1" dirty="0" err="1"/>
              <a:t>conservation</a:t>
            </a:r>
            <a:r>
              <a:rPr lang="en-GB" sz="2400" dirty="0"/>
              <a:t> (</a:t>
            </a:r>
            <a:r>
              <a:rPr lang="cs-CZ" sz="2400" dirty="0" err="1"/>
              <a:t>chemicals</a:t>
            </a:r>
            <a:r>
              <a:rPr lang="cs-CZ" sz="2400" dirty="0"/>
              <a:t>, </a:t>
            </a:r>
            <a:r>
              <a:rPr lang="cs-CZ" sz="2400" dirty="0" err="1"/>
              <a:t>procedures</a:t>
            </a:r>
            <a:r>
              <a:rPr lang="cs-CZ" sz="2400" dirty="0"/>
              <a:t>,</a:t>
            </a:r>
            <a:r>
              <a:rPr lang="en-GB" sz="2400" dirty="0"/>
              <a:t> etc.) </a:t>
            </a:r>
            <a:endParaRPr lang="en-GB" sz="1800" dirty="0"/>
          </a:p>
          <a:p>
            <a:pPr lvl="2"/>
            <a:r>
              <a:rPr lang="cs-CZ" sz="2400" b="1" dirty="0"/>
              <a:t>Food</a:t>
            </a:r>
            <a:r>
              <a:rPr lang="en-GB" sz="2400" b="1" dirty="0"/>
              <a:t> as power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life</a:t>
            </a:r>
            <a:r>
              <a:rPr lang="en-GB" sz="2400" dirty="0"/>
              <a:t> (</a:t>
            </a:r>
            <a:r>
              <a:rPr lang="cs-CZ" sz="2400" dirty="0" err="1"/>
              <a:t>energy</a:t>
            </a:r>
            <a:r>
              <a:rPr lang="cs-CZ" sz="2400" dirty="0"/>
              <a:t> </a:t>
            </a:r>
            <a:r>
              <a:rPr lang="cs-CZ" sz="2400" dirty="0" err="1"/>
              <a:t>consuption</a:t>
            </a:r>
            <a:r>
              <a:rPr lang="cs-CZ" sz="2400" dirty="0"/>
              <a:t>, </a:t>
            </a:r>
            <a:r>
              <a:rPr lang="cs-CZ" sz="2400" dirty="0" err="1"/>
              <a:t>energy</a:t>
            </a:r>
            <a:r>
              <a:rPr lang="cs-CZ" sz="2400" dirty="0"/>
              <a:t> </a:t>
            </a:r>
            <a:r>
              <a:rPr lang="cs-CZ" sz="2400" dirty="0" err="1"/>
              <a:t>production</a:t>
            </a:r>
            <a:r>
              <a:rPr lang="cs-CZ" sz="2400" dirty="0"/>
              <a:t>, </a:t>
            </a:r>
            <a:r>
              <a:rPr lang="cs-CZ" sz="2400" dirty="0" err="1"/>
              <a:t>energy</a:t>
            </a:r>
            <a:r>
              <a:rPr lang="cs-CZ" sz="2400" dirty="0"/>
              <a:t> </a:t>
            </a:r>
            <a:r>
              <a:rPr lang="en-GB" sz="2400" dirty="0"/>
              <a:t>conservation etc.)</a:t>
            </a:r>
          </a:p>
          <a:p>
            <a:pPr lvl="1"/>
            <a:endParaRPr lang="de-DE" sz="2800" dirty="0"/>
          </a:p>
          <a:p>
            <a:pPr lvl="1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488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25487B"/>
                </a:solidFill>
              </a:rPr>
              <a:t>D</a:t>
            </a:r>
            <a:r>
              <a:rPr lang="en-US" b="1" dirty="0" err="1">
                <a:solidFill>
                  <a:srgbClr val="25487B"/>
                </a:solidFill>
              </a:rPr>
              <a:t>ecision</a:t>
            </a:r>
            <a:r>
              <a:rPr lang="en-US" b="1" dirty="0">
                <a:solidFill>
                  <a:srgbClr val="25487B"/>
                </a:solidFill>
              </a:rPr>
              <a:t>-making based on confronting scientific positions</a:t>
            </a:r>
            <a:endParaRPr lang="cs-CZ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328613" y="1690688"/>
          <a:ext cx="11715750" cy="373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13" y="1943099"/>
            <a:ext cx="6082036" cy="371422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214938" y="3016251"/>
            <a:ext cx="19431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OR/AND???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71650" y="4865034"/>
            <a:ext cx="88296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THANK YOU FOR YOUR ATTENTION AND COOPERATION!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430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25487B"/>
                </a:solidFill>
              </a:rPr>
              <a:t>D</a:t>
            </a:r>
            <a:r>
              <a:rPr lang="en-US" b="1" dirty="0" err="1">
                <a:solidFill>
                  <a:srgbClr val="25487B"/>
                </a:solidFill>
              </a:rPr>
              <a:t>ecision</a:t>
            </a:r>
            <a:r>
              <a:rPr lang="en-US" b="1" dirty="0">
                <a:solidFill>
                  <a:srgbClr val="25487B"/>
                </a:solidFill>
              </a:rPr>
              <a:t>-making based on confronting scientific positions</a:t>
            </a:r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86402289"/>
              </p:ext>
            </p:extLst>
          </p:nvPr>
        </p:nvGraphicFramePr>
        <p:xfrm>
          <a:off x="838200" y="1690688"/>
          <a:ext cx="10515600" cy="373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4814888" y="2614613"/>
            <a:ext cx="2543175" cy="175432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sz="5400" dirty="0">
                <a:ln>
                  <a:solidFill>
                    <a:schemeClr val="lt1">
                      <a:hueOff val="0"/>
                      <a:satOff val="0"/>
                      <a:lumOff val="0"/>
                    </a:schemeClr>
                  </a:solidFill>
                </a:ln>
              </a:rPr>
              <a:t>ENVIRO</a:t>
            </a:r>
          </a:p>
          <a:p>
            <a:pPr algn="ctr"/>
            <a:r>
              <a:rPr lang="cs-CZ" sz="5400" dirty="0">
                <a:ln>
                  <a:solidFill>
                    <a:schemeClr val="lt1">
                      <a:hueOff val="0"/>
                      <a:satOff val="0"/>
                      <a:lumOff val="0"/>
                    </a:schemeClr>
                  </a:solidFill>
                </a:ln>
              </a:rPr>
              <a:t>SSI</a:t>
            </a:r>
          </a:p>
        </p:txBody>
      </p:sp>
    </p:spTree>
    <p:extLst>
      <p:ext uri="{BB962C8B-B14F-4D97-AF65-F5344CB8AC3E}">
        <p14:creationId xmlns:p14="http://schemas.microsoft.com/office/powerpoint/2010/main" val="418146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5A300-0029-4A5F-8FC0-7946DFC9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99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25487B"/>
                </a:solidFill>
              </a:rPr>
              <a:t>Learning </a:t>
            </a:r>
            <a:r>
              <a:rPr lang="cs-CZ" sz="4000" b="1" dirty="0" err="1">
                <a:solidFill>
                  <a:srgbClr val="25487B"/>
                </a:solidFill>
              </a:rPr>
              <a:t>outcomes</a:t>
            </a:r>
            <a:r>
              <a:rPr lang="en-US" sz="4000" b="1" dirty="0">
                <a:solidFill>
                  <a:srgbClr val="25487B"/>
                </a:solidFill>
              </a:rPr>
              <a:t> </a:t>
            </a:r>
            <a:r>
              <a:rPr lang="cs-CZ" sz="4000" b="1" dirty="0">
                <a:solidFill>
                  <a:srgbClr val="25487B"/>
                </a:solidFill>
              </a:rPr>
              <a:t>(I)</a:t>
            </a:r>
            <a:br>
              <a:rPr lang="cs-CZ" sz="4000" b="1" dirty="0">
                <a:solidFill>
                  <a:srgbClr val="25487B"/>
                </a:solidFill>
              </a:rPr>
            </a:br>
            <a:r>
              <a:rPr lang="en-US" sz="4000" b="1" dirty="0">
                <a:solidFill>
                  <a:srgbClr val="25487B"/>
                </a:solidFill>
              </a:rPr>
              <a:t>“Decision</a:t>
            </a:r>
            <a:r>
              <a:rPr lang="cs-CZ" sz="4000" b="1" dirty="0">
                <a:solidFill>
                  <a:srgbClr val="25487B"/>
                </a:solidFill>
              </a:rPr>
              <a:t>-</a:t>
            </a:r>
            <a:r>
              <a:rPr lang="en-US" sz="4000" b="1" dirty="0">
                <a:solidFill>
                  <a:srgbClr val="25487B"/>
                </a:solidFill>
              </a:rPr>
              <a:t>making in food market</a:t>
            </a:r>
            <a:r>
              <a:rPr lang="en-US" sz="4000" b="1" dirty="0"/>
              <a:t>” </a:t>
            </a:r>
            <a:endParaRPr lang="en-GB" sz="40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EB61D-318D-4785-8900-593D87A35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759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Different strategies for decision-making</a:t>
            </a:r>
            <a:endParaRPr lang="cs-CZ" dirty="0"/>
          </a:p>
          <a:p>
            <a:pPr lvl="0"/>
            <a:r>
              <a:rPr lang="en-US" dirty="0"/>
              <a:t>Understanding of decision-making process, i.e. steps needed to be carried out, evaluation of conditions, results, and consequences</a:t>
            </a:r>
            <a:endParaRPr lang="cs-CZ" dirty="0"/>
          </a:p>
          <a:p>
            <a:pPr lvl="0"/>
            <a:r>
              <a:rPr lang="en-US" dirty="0"/>
              <a:t>Examples of decision-making strategies connected with food-world</a:t>
            </a:r>
            <a:endParaRPr lang="cs-CZ" dirty="0"/>
          </a:p>
          <a:p>
            <a:pPr lvl="0"/>
            <a:r>
              <a:rPr lang="en-US" dirty="0"/>
              <a:t>Reflection on specific characteristics of decision-making strategies and their relation to mathematics and science education</a:t>
            </a:r>
            <a:endParaRPr lang="cs-CZ" dirty="0"/>
          </a:p>
          <a:p>
            <a:pPr lvl="0"/>
            <a:r>
              <a:rPr lang="en-US" dirty="0"/>
              <a:t>Beliefs on decision-making in relation to food market and their influence on human being</a:t>
            </a:r>
            <a:endParaRPr lang="cs-CZ" dirty="0"/>
          </a:p>
          <a:p>
            <a:pPr lvl="0"/>
            <a:r>
              <a:rPr lang="en-US" dirty="0"/>
              <a:t>Examples of own decision-making cases from everyday life connected with food consumption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03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5A300-0029-4A5F-8FC0-7946DFC9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99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25487B"/>
                </a:solidFill>
              </a:rPr>
              <a:t>Learning </a:t>
            </a:r>
            <a:r>
              <a:rPr lang="cs-CZ" sz="4000" b="1" dirty="0" err="1">
                <a:solidFill>
                  <a:srgbClr val="25487B"/>
                </a:solidFill>
              </a:rPr>
              <a:t>outcomes</a:t>
            </a:r>
            <a:r>
              <a:rPr lang="en-US" sz="4000" b="1" dirty="0">
                <a:solidFill>
                  <a:srgbClr val="25487B"/>
                </a:solidFill>
              </a:rPr>
              <a:t> </a:t>
            </a:r>
            <a:r>
              <a:rPr lang="cs-CZ" sz="4000" b="1" dirty="0">
                <a:solidFill>
                  <a:srgbClr val="25487B"/>
                </a:solidFill>
              </a:rPr>
              <a:t>(II)</a:t>
            </a:r>
            <a:br>
              <a:rPr lang="cs-CZ" sz="4000" b="1" dirty="0">
                <a:solidFill>
                  <a:srgbClr val="25487B"/>
                </a:solidFill>
              </a:rPr>
            </a:br>
            <a:r>
              <a:rPr lang="en-US" sz="4000" b="1" dirty="0">
                <a:solidFill>
                  <a:srgbClr val="25487B"/>
                </a:solidFill>
              </a:rPr>
              <a:t>“Decision</a:t>
            </a:r>
            <a:r>
              <a:rPr lang="cs-CZ" sz="4000" b="1" dirty="0">
                <a:solidFill>
                  <a:srgbClr val="25487B"/>
                </a:solidFill>
              </a:rPr>
              <a:t>-</a:t>
            </a:r>
            <a:r>
              <a:rPr lang="en-US" sz="4000" b="1" dirty="0">
                <a:solidFill>
                  <a:srgbClr val="25487B"/>
                </a:solidFill>
              </a:rPr>
              <a:t>making in food market</a:t>
            </a:r>
            <a:r>
              <a:rPr lang="en-US" sz="4000" b="1" dirty="0"/>
              <a:t>” </a:t>
            </a:r>
            <a:endParaRPr lang="en-GB" sz="40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EB61D-318D-4785-8900-593D87A35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75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Skills to compare different ways of dealing with decision making. i.e. acting in the sense of active and critical citizenship versus ignoring evidence and following “leaders” on examples from food-world</a:t>
            </a:r>
            <a:endParaRPr lang="cs-CZ" dirty="0"/>
          </a:p>
          <a:p>
            <a:pPr lvl="0"/>
            <a:r>
              <a:rPr lang="en-US" dirty="0"/>
              <a:t>Reasons for including decision-making in science education</a:t>
            </a:r>
            <a:endParaRPr lang="cs-CZ" dirty="0"/>
          </a:p>
          <a:p>
            <a:pPr lvl="0"/>
            <a:r>
              <a:rPr lang="en-US" dirty="0"/>
              <a:t>Experience in decision making in classroom teaching: an example with food topic for use on secondary level</a:t>
            </a:r>
            <a:endParaRPr lang="cs-CZ" dirty="0"/>
          </a:p>
          <a:p>
            <a:pPr lvl="0"/>
            <a:r>
              <a:rPr lang="en-US" dirty="0"/>
              <a:t>Reflections on what students learn when dealing with such a task</a:t>
            </a:r>
            <a:endParaRPr lang="cs-CZ" dirty="0"/>
          </a:p>
          <a:p>
            <a:pPr lvl="0"/>
            <a:r>
              <a:rPr lang="en-US" dirty="0"/>
              <a:t>Readiness to include decision-making in day-to-day teaching</a:t>
            </a:r>
            <a:endParaRPr lang="cs-CZ" dirty="0"/>
          </a:p>
          <a:p>
            <a:pPr lvl="0"/>
            <a:r>
              <a:rPr lang="es-ES_tradnl" dirty="0"/>
              <a:t>First introduction into pedagogical concepts for dealing with topic decision making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9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98394"/>
            <a:ext cx="8229600" cy="647794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25487B"/>
                </a:solidFill>
              </a:rPr>
              <a:t>Structure of the module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Three sessions</a:t>
            </a:r>
          </a:p>
          <a:p>
            <a:pPr marL="685800" lvl="2">
              <a:spcBef>
                <a:spcPts val="1000"/>
              </a:spcBef>
            </a:pPr>
            <a:r>
              <a:rPr lang="en-GB" sz="2400" b="1" dirty="0"/>
              <a:t>Introduction</a:t>
            </a:r>
            <a:endParaRPr lang="en-GB" sz="2400" dirty="0"/>
          </a:p>
          <a:p>
            <a:pPr marL="1143000" lvl="4">
              <a:spcBef>
                <a:spcPts val="1000"/>
              </a:spcBef>
            </a:pPr>
            <a:r>
              <a:rPr lang="cs-CZ" sz="2800" dirty="0"/>
              <a:t>„</a:t>
            </a:r>
            <a:r>
              <a:rPr lang="cs-CZ" sz="2800" dirty="0" err="1"/>
              <a:t>warm</a:t>
            </a:r>
            <a:r>
              <a:rPr lang="cs-CZ" sz="2800" dirty="0"/>
              <a:t>-up“ </a:t>
            </a:r>
            <a:r>
              <a:rPr lang="en-GB" sz="2600" dirty="0"/>
              <a:t>activities</a:t>
            </a:r>
          </a:p>
          <a:p>
            <a:pPr marL="685800" lvl="2">
              <a:spcBef>
                <a:spcPts val="1000"/>
              </a:spcBef>
            </a:pPr>
            <a:r>
              <a:rPr lang="en-GB" sz="2400" b="1" dirty="0"/>
              <a:t>Immersion</a:t>
            </a:r>
          </a:p>
          <a:p>
            <a:pPr marL="1143000" lvl="4">
              <a:spcBef>
                <a:spcPts val="1000"/>
              </a:spcBef>
            </a:pPr>
            <a:r>
              <a:rPr lang="cs-CZ" sz="2600" dirty="0" err="1"/>
              <a:t>context</a:t>
            </a:r>
            <a:r>
              <a:rPr lang="cs-CZ" sz="2600" dirty="0"/>
              <a:t> </a:t>
            </a:r>
            <a:r>
              <a:rPr lang="en-GB" sz="2600" dirty="0"/>
              <a:t>activities </a:t>
            </a:r>
          </a:p>
          <a:p>
            <a:pPr marL="1143000" lvl="4">
              <a:spcBef>
                <a:spcPts val="1000"/>
              </a:spcBef>
            </a:pPr>
            <a:r>
              <a:rPr lang="cs-CZ" sz="2600" dirty="0"/>
              <a:t>„role play“ </a:t>
            </a:r>
            <a:r>
              <a:rPr lang="cs-CZ" sz="2600" dirty="0" err="1"/>
              <a:t>activities</a:t>
            </a:r>
            <a:endParaRPr lang="en-GB" sz="2600" dirty="0"/>
          </a:p>
          <a:p>
            <a:pPr marL="685800" lvl="2">
              <a:spcBef>
                <a:spcPts val="1000"/>
              </a:spcBef>
            </a:pPr>
            <a:r>
              <a:rPr lang="en-GB" sz="2400" b="1" dirty="0"/>
              <a:t>Application</a:t>
            </a:r>
          </a:p>
          <a:p>
            <a:pPr marL="1143000" lvl="4">
              <a:spcBef>
                <a:spcPts val="1000"/>
              </a:spcBef>
            </a:pPr>
            <a:r>
              <a:rPr lang="en-GB" sz="2600" dirty="0"/>
              <a:t>activities </a:t>
            </a:r>
            <a:r>
              <a:rPr lang="cs-CZ" sz="2600" dirty="0" err="1"/>
              <a:t>with</a:t>
            </a:r>
            <a:r>
              <a:rPr lang="cs-CZ" sz="2600" dirty="0"/>
              <a:t> </a:t>
            </a:r>
            <a:r>
              <a:rPr lang="cs-CZ" sz="2600" dirty="0" err="1"/>
              <a:t>practical</a:t>
            </a:r>
            <a:r>
              <a:rPr lang="cs-CZ" sz="2600" dirty="0"/>
              <a:t> </a:t>
            </a:r>
            <a:r>
              <a:rPr lang="cs-CZ" sz="2600" dirty="0" err="1"/>
              <a:t>orientation</a:t>
            </a:r>
            <a:endParaRPr lang="cs-CZ" sz="2600" dirty="0"/>
          </a:p>
          <a:p>
            <a:pPr marL="1143000" lvl="4">
              <a:spcBef>
                <a:spcPts val="1000"/>
              </a:spcBef>
            </a:pPr>
            <a:r>
              <a:rPr lang="cs-CZ" sz="2800" dirty="0"/>
              <a:t>„e</a:t>
            </a:r>
            <a:r>
              <a:rPr lang="en-GB" sz="2800" dirty="0" err="1"/>
              <a:t>xperimental</a:t>
            </a:r>
            <a:r>
              <a:rPr lang="cs-CZ" sz="2800" dirty="0"/>
              <a:t>“</a:t>
            </a:r>
            <a:r>
              <a:rPr lang="en-GB" sz="2800" dirty="0"/>
              <a:t> </a:t>
            </a:r>
            <a:r>
              <a:rPr lang="en-GB" sz="2800" dirty="0" err="1"/>
              <a:t>activit</a:t>
            </a:r>
            <a:r>
              <a:rPr lang="cs-CZ" sz="2800" dirty="0" err="1"/>
              <a:t>ies</a:t>
            </a:r>
            <a:r>
              <a:rPr lang="cs-CZ" sz="2800" dirty="0"/>
              <a:t> </a:t>
            </a:r>
            <a:r>
              <a:rPr lang="cs-CZ" sz="2800" dirty="0" err="1"/>
              <a:t>including</a:t>
            </a:r>
            <a:r>
              <a:rPr lang="en-GB" sz="2800" dirty="0"/>
              <a:t> </a:t>
            </a:r>
          </a:p>
          <a:p>
            <a:pPr lvl="1"/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211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64241"/>
            <a:ext cx="8229600" cy="64779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25487B"/>
                </a:solidFill>
              </a:rPr>
              <a:t>Types of Activities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Working with information sources</a:t>
            </a:r>
          </a:p>
          <a:p>
            <a:pPr lvl="0"/>
            <a:r>
              <a:rPr lang="en-GB" dirty="0"/>
              <a:t>Brainstorming and brain writing activities</a:t>
            </a:r>
          </a:p>
          <a:p>
            <a:pPr lvl="0"/>
            <a:r>
              <a:rPr lang="en-GB" dirty="0"/>
              <a:t>Story telling as support of communication</a:t>
            </a:r>
            <a:endParaRPr lang="cs-CZ" dirty="0"/>
          </a:p>
          <a:p>
            <a:pPr lvl="0"/>
            <a:r>
              <a:rPr lang="cs-CZ" dirty="0"/>
              <a:t>Role </a:t>
            </a:r>
            <a:r>
              <a:rPr lang="cs-CZ" dirty="0" err="1"/>
              <a:t>playing</a:t>
            </a:r>
            <a:r>
              <a:rPr lang="cs-CZ" dirty="0"/>
              <a:t> as support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endParaRPr lang="en-GB" dirty="0"/>
          </a:p>
          <a:p>
            <a:r>
              <a:rPr lang="cs-CZ" dirty="0" err="1"/>
              <a:t>Practical</a:t>
            </a:r>
            <a:r>
              <a:rPr lang="cs-CZ" dirty="0"/>
              <a:t> (</a:t>
            </a:r>
            <a:r>
              <a:rPr lang="cs-CZ" dirty="0" err="1"/>
              <a:t>incl</a:t>
            </a:r>
            <a:r>
              <a:rPr lang="cs-CZ" dirty="0"/>
              <a:t>. e</a:t>
            </a:r>
            <a:r>
              <a:rPr lang="en-GB" dirty="0" err="1"/>
              <a:t>xperimental</a:t>
            </a:r>
            <a:r>
              <a:rPr lang="cs-CZ" dirty="0"/>
              <a:t>)</a:t>
            </a:r>
            <a:r>
              <a:rPr lang="en-GB" dirty="0"/>
              <a:t> activities as evidence based (science) communication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044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25487B"/>
                </a:solidFill>
              </a:rPr>
              <a:t>Structure of session I. – Introduction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2150" y="1658259"/>
            <a:ext cx="8248650" cy="382814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sz="3600" dirty="0"/>
              <a:t>Activity </a:t>
            </a:r>
            <a:r>
              <a:rPr lang="cs-CZ" sz="3600" dirty="0"/>
              <a:t>1.1. </a:t>
            </a:r>
            <a:r>
              <a:rPr lang="cs-CZ" sz="3600" b="1" dirty="0"/>
              <a:t>E</a:t>
            </a:r>
            <a:r>
              <a:rPr lang="en-GB" sz="3600" b="1" dirty="0"/>
              <a:t>vocation</a:t>
            </a:r>
          </a:p>
          <a:p>
            <a:pPr lvl="2"/>
            <a:r>
              <a:rPr lang="en-GB" sz="3200" dirty="0"/>
              <a:t>„Free writing“ about phenomena </a:t>
            </a:r>
            <a:r>
              <a:rPr lang="cs-CZ" sz="3200" dirty="0"/>
              <a:t>„</a:t>
            </a:r>
            <a:r>
              <a:rPr lang="cs-CZ" sz="3200" dirty="0" err="1"/>
              <a:t>decision</a:t>
            </a:r>
            <a:r>
              <a:rPr lang="cs-CZ" sz="3200" dirty="0"/>
              <a:t> </a:t>
            </a:r>
            <a:r>
              <a:rPr lang="cs-CZ" sz="3200" dirty="0" err="1"/>
              <a:t>making</a:t>
            </a:r>
            <a:r>
              <a:rPr lang="cs-CZ" sz="3200" dirty="0"/>
              <a:t>“ </a:t>
            </a:r>
            <a:r>
              <a:rPr lang="cs-CZ" sz="3200" dirty="0" err="1"/>
              <a:t>based</a:t>
            </a:r>
            <a:r>
              <a:rPr lang="cs-CZ" sz="3200" dirty="0"/>
              <a:t> on </a:t>
            </a:r>
            <a:r>
              <a:rPr lang="cs-CZ" sz="3200" dirty="0" err="1"/>
              <a:t>pictures</a:t>
            </a:r>
            <a:r>
              <a:rPr lang="cs-CZ" sz="3200" dirty="0"/>
              <a:t> </a:t>
            </a:r>
            <a:r>
              <a:rPr lang="cs-CZ" sz="3200" dirty="0" err="1"/>
              <a:t>about</a:t>
            </a:r>
            <a:r>
              <a:rPr lang="cs-CZ" sz="3200" dirty="0"/>
              <a:t> food</a:t>
            </a:r>
          </a:p>
          <a:p>
            <a:pPr lvl="2"/>
            <a:r>
              <a:rPr lang="cs-CZ" sz="3200" dirty="0"/>
              <a:t>To </a:t>
            </a:r>
            <a:r>
              <a:rPr lang="cs-CZ" sz="3200" dirty="0" err="1"/>
              <a:t>add</a:t>
            </a:r>
            <a:r>
              <a:rPr lang="cs-CZ" sz="3200" dirty="0"/>
              <a:t> „</a:t>
            </a:r>
            <a:r>
              <a:rPr lang="cs-CZ" sz="3200" dirty="0" err="1"/>
              <a:t>Title</a:t>
            </a:r>
            <a:r>
              <a:rPr lang="cs-CZ" sz="3200" dirty="0"/>
              <a:t>“ and „</a:t>
            </a:r>
            <a:r>
              <a:rPr lang="cs-CZ" sz="3200" dirty="0" err="1"/>
              <a:t>Short</a:t>
            </a:r>
            <a:r>
              <a:rPr lang="cs-CZ" sz="3200" dirty="0"/>
              <a:t> </a:t>
            </a:r>
            <a:r>
              <a:rPr lang="cs-CZ" sz="3200" dirty="0" err="1"/>
              <a:t>description</a:t>
            </a:r>
            <a:r>
              <a:rPr lang="cs-CZ" sz="3200" dirty="0"/>
              <a:t>“ to </a:t>
            </a:r>
            <a:r>
              <a:rPr lang="cs-CZ" sz="3200" dirty="0" err="1"/>
              <a:t>elected</a:t>
            </a:r>
            <a:r>
              <a:rPr lang="cs-CZ" sz="3200" dirty="0"/>
              <a:t> </a:t>
            </a:r>
            <a:r>
              <a:rPr lang="cs-CZ" sz="3200" dirty="0" err="1"/>
              <a:t>picture</a:t>
            </a:r>
            <a:endParaRPr lang="en-GB" sz="3200" dirty="0"/>
          </a:p>
          <a:p>
            <a:pPr lvl="1"/>
            <a:r>
              <a:rPr lang="en-GB" sz="3600" dirty="0"/>
              <a:t>Activity </a:t>
            </a:r>
            <a:r>
              <a:rPr lang="cs-CZ" sz="3600" dirty="0"/>
              <a:t>1.2 </a:t>
            </a:r>
            <a:r>
              <a:rPr lang="en-GB" sz="3600" b="1" dirty="0"/>
              <a:t>Mapping the field of interest</a:t>
            </a:r>
          </a:p>
          <a:p>
            <a:pPr lvl="2"/>
            <a:r>
              <a:rPr lang="en-GB" sz="3200" dirty="0"/>
              <a:t>Brainstorming a</a:t>
            </a:r>
            <a:r>
              <a:rPr lang="cs-CZ" sz="3200" dirty="0"/>
              <a:t>c</a:t>
            </a:r>
            <a:r>
              <a:rPr lang="en-GB" sz="3200" dirty="0" err="1"/>
              <a:t>tivity</a:t>
            </a:r>
            <a:r>
              <a:rPr lang="cs-CZ" sz="3200" dirty="0"/>
              <a:t> </a:t>
            </a:r>
            <a:r>
              <a:rPr lang="cs-CZ" sz="3200" dirty="0" err="1"/>
              <a:t>with</a:t>
            </a:r>
            <a:r>
              <a:rPr lang="cs-CZ" sz="3200" dirty="0"/>
              <a:t> c</a:t>
            </a:r>
            <a:r>
              <a:rPr lang="en-US" sz="3200" dirty="0" err="1"/>
              <a:t>entral</a:t>
            </a:r>
            <a:r>
              <a:rPr lang="en-US" sz="3200" dirty="0"/>
              <a:t> term “FOOD” or “FOOD CHOICE”</a:t>
            </a:r>
            <a:endParaRPr lang="en-GB" sz="3200" dirty="0"/>
          </a:p>
          <a:p>
            <a:pPr lvl="2"/>
            <a:r>
              <a:rPr lang="en-GB" sz="3200" dirty="0"/>
              <a:t>Clustering and concept mapping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35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25487B"/>
                </a:solidFill>
              </a:rPr>
              <a:t>Structure of session II. – Immersion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06525"/>
            <a:ext cx="10648950" cy="4351338"/>
          </a:xfrm>
        </p:spPr>
        <p:txBody>
          <a:bodyPr>
            <a:normAutofit/>
          </a:bodyPr>
          <a:lstStyle/>
          <a:p>
            <a:pPr lvl="1"/>
            <a:r>
              <a:rPr lang="en-GB" sz="3600" dirty="0"/>
              <a:t>Activity </a:t>
            </a:r>
            <a:r>
              <a:rPr lang="cs-CZ" sz="3600" dirty="0"/>
              <a:t>2.1. </a:t>
            </a:r>
            <a:r>
              <a:rPr lang="cs-CZ" sz="3600" b="1" dirty="0" err="1"/>
              <a:t>Decision</a:t>
            </a:r>
            <a:r>
              <a:rPr lang="cs-CZ" sz="3600" b="1" dirty="0"/>
              <a:t> </a:t>
            </a:r>
            <a:r>
              <a:rPr lang="cs-CZ" sz="3600" b="1" dirty="0" err="1"/>
              <a:t>making</a:t>
            </a:r>
            <a:r>
              <a:rPr lang="cs-CZ" sz="3600" b="1" dirty="0"/>
              <a:t> </a:t>
            </a:r>
            <a:r>
              <a:rPr lang="cs-CZ" sz="3600" b="1" dirty="0" err="1"/>
              <a:t>about</a:t>
            </a:r>
            <a:r>
              <a:rPr lang="cs-CZ" sz="3600" b="1" dirty="0"/>
              <a:t> food </a:t>
            </a:r>
            <a:r>
              <a:rPr lang="en-GB" sz="3600" b="1" dirty="0"/>
              <a:t>as multi context phenomenon</a:t>
            </a:r>
          </a:p>
          <a:p>
            <a:pPr lvl="2"/>
            <a:r>
              <a:rPr lang="en-GB" sz="3200" dirty="0"/>
              <a:t>Context</a:t>
            </a:r>
            <a:r>
              <a:rPr lang="cs-CZ" sz="3200" dirty="0"/>
              <a:t>s</a:t>
            </a:r>
            <a:r>
              <a:rPr lang="en-GB" sz="3200" dirty="0"/>
              <a:t> related to </a:t>
            </a:r>
            <a:r>
              <a:rPr lang="cs-CZ" sz="3200" dirty="0" err="1"/>
              <a:t>phenomenon</a:t>
            </a:r>
            <a:r>
              <a:rPr lang="en-GB" sz="3200" dirty="0"/>
              <a:t>: Sensory assessment</a:t>
            </a:r>
            <a:r>
              <a:rPr lang="cs-CZ" sz="3200" dirty="0"/>
              <a:t>, </a:t>
            </a:r>
            <a:r>
              <a:rPr lang="en-GB" sz="3200" dirty="0"/>
              <a:t>Content assessment</a:t>
            </a:r>
            <a:r>
              <a:rPr lang="cs-CZ" sz="3200" dirty="0"/>
              <a:t>, </a:t>
            </a:r>
            <a:r>
              <a:rPr lang="en-GB" sz="3200" dirty="0"/>
              <a:t>Tradition in us</a:t>
            </a:r>
            <a:r>
              <a:rPr lang="cs-CZ" sz="3200" dirty="0"/>
              <a:t>e, </a:t>
            </a:r>
            <a:r>
              <a:rPr lang="en-GB" sz="3200" dirty="0"/>
              <a:t>Advertising </a:t>
            </a:r>
            <a:r>
              <a:rPr lang="en-GB" sz="3200" dirty="0" err="1"/>
              <a:t>influenc</a:t>
            </a:r>
            <a:r>
              <a:rPr lang="cs-CZ" sz="3200" dirty="0"/>
              <a:t>e, </a:t>
            </a:r>
            <a:r>
              <a:rPr lang="en-GB" sz="3200" dirty="0"/>
              <a:t>Following the leaders</a:t>
            </a:r>
            <a:r>
              <a:rPr lang="cs-CZ" sz="3200" dirty="0"/>
              <a:t>, </a:t>
            </a:r>
            <a:r>
              <a:rPr lang="en-GB" sz="3200" dirty="0"/>
              <a:t>Packaging</a:t>
            </a:r>
            <a:r>
              <a:rPr lang="cs-CZ" sz="3200" dirty="0"/>
              <a:t>, </a:t>
            </a:r>
            <a:r>
              <a:rPr lang="en-GB" sz="3200" dirty="0"/>
              <a:t>Branding</a:t>
            </a:r>
            <a:r>
              <a:rPr lang="cs-CZ" sz="3200" dirty="0"/>
              <a:t>, </a:t>
            </a:r>
            <a:r>
              <a:rPr lang="en-GB" sz="3200" dirty="0"/>
              <a:t>Costs limits</a:t>
            </a:r>
            <a:r>
              <a:rPr lang="cs-CZ" sz="3200" dirty="0"/>
              <a:t>, </a:t>
            </a:r>
            <a:r>
              <a:rPr lang="en-GB" sz="3200" dirty="0"/>
              <a:t>Own beliefs about</a:t>
            </a:r>
            <a:r>
              <a:rPr lang="cs-CZ" sz="3200" dirty="0"/>
              <a:t>…</a:t>
            </a:r>
            <a:endParaRPr lang="en-GB" sz="3200" dirty="0"/>
          </a:p>
          <a:p>
            <a:pPr lvl="2"/>
            <a:r>
              <a:rPr lang="en-GB" sz="3600" dirty="0"/>
              <a:t>Application of „snow-ball“ method, using of cards</a:t>
            </a:r>
            <a:r>
              <a:rPr lang="cs-CZ" sz="3600" dirty="0"/>
              <a:t> („food </a:t>
            </a:r>
            <a:r>
              <a:rPr lang="cs-CZ" sz="3600" dirty="0" err="1"/>
              <a:t>cards</a:t>
            </a:r>
            <a:r>
              <a:rPr lang="en-GB" sz="3600" dirty="0"/>
              <a:t>“</a:t>
            </a:r>
            <a:r>
              <a:rPr lang="cs-CZ" sz="3600" dirty="0"/>
              <a:t>)</a:t>
            </a:r>
            <a:r>
              <a:rPr lang="en-GB" sz="3600" dirty="0"/>
              <a:t> </a:t>
            </a:r>
          </a:p>
          <a:p>
            <a:pPr lvl="1"/>
            <a:endParaRPr lang="de-DE" dirty="0"/>
          </a:p>
          <a:p>
            <a:pPr lvl="2"/>
            <a:endParaRPr lang="en-GB" dirty="0"/>
          </a:p>
          <a:p>
            <a:pPr lvl="2"/>
            <a:endParaRPr lang="de-D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6907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25487B"/>
                </a:solidFill>
              </a:rPr>
              <a:t>Structure of session II. – Immersion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1605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sz="3500" dirty="0"/>
              <a:t>Activity </a:t>
            </a:r>
            <a:r>
              <a:rPr lang="cs-CZ" sz="3500" dirty="0"/>
              <a:t>2.2. </a:t>
            </a:r>
            <a:r>
              <a:rPr lang="cs-CZ" sz="3500" b="1" dirty="0"/>
              <a:t>My </a:t>
            </a:r>
            <a:r>
              <a:rPr lang="cs-CZ" sz="3500" b="1" dirty="0" err="1"/>
              <a:t>decision</a:t>
            </a:r>
            <a:r>
              <a:rPr lang="cs-CZ" sz="3500" b="1" dirty="0"/>
              <a:t> to </a:t>
            </a:r>
            <a:r>
              <a:rPr lang="cs-CZ" sz="3500" b="1" dirty="0" err="1"/>
              <a:t>buy</a:t>
            </a:r>
            <a:r>
              <a:rPr lang="cs-CZ" sz="3500" b="1" dirty="0"/>
              <a:t> a food</a:t>
            </a:r>
          </a:p>
          <a:p>
            <a:pPr lvl="1">
              <a:lnSpc>
                <a:spcPct val="100000"/>
              </a:lnSpc>
            </a:pPr>
            <a:r>
              <a:rPr lang="cs-CZ" sz="2800" dirty="0" err="1"/>
              <a:t>Theories</a:t>
            </a:r>
            <a:r>
              <a:rPr lang="cs-CZ" sz="2800" dirty="0"/>
              <a:t> </a:t>
            </a:r>
            <a:r>
              <a:rPr lang="cs-CZ" sz="2800" dirty="0" err="1"/>
              <a:t>behind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Buying</a:t>
            </a:r>
            <a:r>
              <a:rPr lang="cs-CZ" sz="2800" dirty="0"/>
              <a:t> </a:t>
            </a:r>
            <a:r>
              <a:rPr lang="cs-CZ" sz="2800" dirty="0" err="1"/>
              <a:t>Behavior</a:t>
            </a:r>
            <a:endParaRPr lang="en-GB" sz="2800" dirty="0"/>
          </a:p>
          <a:p>
            <a:pPr lvl="2"/>
            <a:r>
              <a:rPr lang="cs-CZ" sz="2400" b="1" dirty="0" err="1"/>
              <a:t>Generic</a:t>
            </a:r>
            <a:r>
              <a:rPr lang="cs-CZ" sz="2400" b="1" dirty="0"/>
              <a:t> </a:t>
            </a:r>
            <a:r>
              <a:rPr lang="cs-CZ" sz="2400" b="1" dirty="0" err="1"/>
              <a:t>Theory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Buying</a:t>
            </a:r>
            <a:r>
              <a:rPr lang="cs-CZ" sz="2400" b="1" dirty="0"/>
              <a:t> </a:t>
            </a:r>
            <a:r>
              <a:rPr lang="cs-CZ" sz="2400" b="1" dirty="0" err="1"/>
              <a:t>Behavior</a:t>
            </a:r>
            <a:endParaRPr lang="cs-CZ" sz="2400" b="1" dirty="0"/>
          </a:p>
          <a:p>
            <a:pPr lvl="3"/>
            <a:r>
              <a:rPr lang="en-US" sz="2200" dirty="0">
                <a:solidFill>
                  <a:srgbClr val="FF0000"/>
                </a:solidFill>
              </a:rPr>
              <a:t>the buyer will initiate research on products and pricing</a:t>
            </a:r>
            <a:r>
              <a:rPr lang="cs-CZ" sz="2200" dirty="0">
                <a:solidFill>
                  <a:srgbClr val="FF0000"/>
                </a:solidFill>
              </a:rPr>
              <a:t>…</a:t>
            </a:r>
          </a:p>
          <a:p>
            <a:pPr lvl="2"/>
            <a:r>
              <a:rPr lang="cs-CZ" sz="2400" b="1" dirty="0" err="1"/>
              <a:t>Cultural</a:t>
            </a:r>
            <a:r>
              <a:rPr lang="cs-CZ" sz="2400" b="1" dirty="0"/>
              <a:t> </a:t>
            </a:r>
            <a:r>
              <a:rPr lang="cs-CZ" sz="2400" b="1" dirty="0" err="1"/>
              <a:t>Theory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Buying</a:t>
            </a:r>
            <a:r>
              <a:rPr lang="cs-CZ" sz="2400" b="1" dirty="0"/>
              <a:t> </a:t>
            </a:r>
            <a:r>
              <a:rPr lang="cs-CZ" sz="2400" b="1" dirty="0" err="1"/>
              <a:t>Behavior</a:t>
            </a:r>
            <a:endParaRPr lang="cs-CZ" sz="2400" b="1" dirty="0"/>
          </a:p>
          <a:p>
            <a:pPr lvl="3"/>
            <a:r>
              <a:rPr lang="cs-CZ" sz="2200" dirty="0">
                <a:solidFill>
                  <a:srgbClr val="FF0000"/>
                </a:solidFill>
              </a:rPr>
              <a:t>set </a:t>
            </a:r>
            <a:r>
              <a:rPr lang="cs-CZ" sz="2200" dirty="0" err="1">
                <a:solidFill>
                  <a:srgbClr val="FF0000"/>
                </a:solidFill>
              </a:rPr>
              <a:t>of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values</a:t>
            </a:r>
            <a:r>
              <a:rPr lang="cs-CZ" sz="2200" dirty="0">
                <a:solidFill>
                  <a:srgbClr val="FF0000"/>
                </a:solidFill>
              </a:rPr>
              <a:t> and </a:t>
            </a:r>
            <a:r>
              <a:rPr lang="cs-CZ" sz="2200" dirty="0" err="1">
                <a:solidFill>
                  <a:srgbClr val="FF0000"/>
                </a:solidFill>
              </a:rPr>
              <a:t>beliefs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learned</a:t>
            </a:r>
            <a:r>
              <a:rPr lang="cs-CZ" sz="2200" dirty="0">
                <a:solidFill>
                  <a:srgbClr val="FF0000"/>
                </a:solidFill>
              </a:rPr>
              <a:t> in </a:t>
            </a:r>
            <a:r>
              <a:rPr lang="cs-CZ" sz="2200" dirty="0" err="1">
                <a:solidFill>
                  <a:srgbClr val="FF0000"/>
                </a:solidFill>
              </a:rPr>
              <a:t>the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context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of</a:t>
            </a:r>
            <a:r>
              <a:rPr lang="cs-CZ" sz="2200" dirty="0">
                <a:solidFill>
                  <a:srgbClr val="FF0000"/>
                </a:solidFill>
              </a:rPr>
              <a:t> a </a:t>
            </a:r>
            <a:r>
              <a:rPr lang="cs-CZ" sz="2200" dirty="0" err="1">
                <a:solidFill>
                  <a:srgbClr val="FF0000"/>
                </a:solidFill>
              </a:rPr>
              <a:t>community</a:t>
            </a:r>
            <a:r>
              <a:rPr lang="cs-CZ" sz="2200" dirty="0">
                <a:solidFill>
                  <a:srgbClr val="FF0000"/>
                </a:solidFill>
              </a:rPr>
              <a:t>…</a:t>
            </a:r>
            <a:endParaRPr lang="cs-CZ" sz="2200" b="1" dirty="0">
              <a:solidFill>
                <a:srgbClr val="FF0000"/>
              </a:solidFill>
            </a:endParaRPr>
          </a:p>
          <a:p>
            <a:pPr lvl="2"/>
            <a:r>
              <a:rPr lang="cs-CZ" sz="2400" b="1" dirty="0" err="1"/>
              <a:t>Environmental</a:t>
            </a:r>
            <a:r>
              <a:rPr lang="cs-CZ" sz="2400" b="1" dirty="0"/>
              <a:t> </a:t>
            </a:r>
            <a:r>
              <a:rPr lang="cs-CZ" sz="2400" b="1" dirty="0" err="1"/>
              <a:t>Theory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Buying</a:t>
            </a:r>
            <a:r>
              <a:rPr lang="cs-CZ" sz="2400" b="1" dirty="0"/>
              <a:t> </a:t>
            </a:r>
            <a:r>
              <a:rPr lang="cs-CZ" sz="2400" b="1" dirty="0" err="1"/>
              <a:t>Behavior</a:t>
            </a:r>
            <a:endParaRPr lang="cs-CZ" sz="2400" b="1" dirty="0"/>
          </a:p>
          <a:p>
            <a:pPr lvl="3"/>
            <a:r>
              <a:rPr lang="cs-CZ" sz="2200" dirty="0" err="1">
                <a:solidFill>
                  <a:srgbClr val="FF0000"/>
                </a:solidFill>
              </a:rPr>
              <a:t>behavior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based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upon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the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situation</a:t>
            </a:r>
            <a:r>
              <a:rPr lang="cs-CZ" sz="2200" dirty="0">
                <a:solidFill>
                  <a:srgbClr val="FF0000"/>
                </a:solidFill>
              </a:rPr>
              <a:t>…</a:t>
            </a:r>
          </a:p>
          <a:p>
            <a:pPr lvl="2"/>
            <a:r>
              <a:rPr lang="cs-CZ" sz="2400" b="1" dirty="0" err="1"/>
              <a:t>Internal</a:t>
            </a:r>
            <a:r>
              <a:rPr lang="cs-CZ" sz="2400" b="1" dirty="0"/>
              <a:t> </a:t>
            </a:r>
            <a:r>
              <a:rPr lang="cs-CZ" sz="2400" b="1" dirty="0" err="1"/>
              <a:t>Theory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Buying</a:t>
            </a:r>
            <a:r>
              <a:rPr lang="cs-CZ" sz="2400" b="1" dirty="0"/>
              <a:t> </a:t>
            </a:r>
            <a:r>
              <a:rPr lang="cs-CZ" sz="2400" b="1" dirty="0" err="1"/>
              <a:t>Behavior</a:t>
            </a:r>
            <a:endParaRPr lang="cs-CZ" sz="2400" b="1" dirty="0"/>
          </a:p>
          <a:p>
            <a:pPr lvl="3"/>
            <a:r>
              <a:rPr lang="cs-CZ" sz="2200" dirty="0" err="1">
                <a:solidFill>
                  <a:srgbClr val="FF0000"/>
                </a:solidFill>
              </a:rPr>
              <a:t>decision</a:t>
            </a:r>
            <a:r>
              <a:rPr lang="cs-CZ" sz="2200" dirty="0">
                <a:solidFill>
                  <a:srgbClr val="FF0000"/>
                </a:solidFill>
              </a:rPr>
              <a:t> by </a:t>
            </a:r>
            <a:r>
              <a:rPr lang="cs-CZ" sz="2200" dirty="0" err="1">
                <a:solidFill>
                  <a:srgbClr val="FF0000"/>
                </a:solidFill>
              </a:rPr>
              <a:t>kind</a:t>
            </a: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 err="1">
                <a:solidFill>
                  <a:srgbClr val="FF0000"/>
                </a:solidFill>
              </a:rPr>
              <a:t>of</a:t>
            </a:r>
            <a:r>
              <a:rPr lang="cs-CZ" sz="2200" dirty="0">
                <a:solidFill>
                  <a:srgbClr val="FF0000"/>
                </a:solidFill>
              </a:rPr>
              <a:t> personality…</a:t>
            </a:r>
            <a:r>
              <a:rPr lang="cs-CZ" sz="2200" dirty="0"/>
              <a:t> </a:t>
            </a:r>
          </a:p>
          <a:p>
            <a:pPr lvl="1"/>
            <a:r>
              <a:rPr lang="cs-CZ" sz="2800" dirty="0" err="1"/>
              <a:t>Creation</a:t>
            </a:r>
            <a:r>
              <a:rPr lang="cs-CZ" sz="2800" dirty="0"/>
              <a:t> and </a:t>
            </a:r>
            <a:r>
              <a:rPr lang="cs-CZ" sz="2800" dirty="0" err="1"/>
              <a:t>application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questionnaire</a:t>
            </a:r>
            <a:r>
              <a:rPr lang="cs-CZ" sz="2800" dirty="0"/>
              <a:t> </a:t>
            </a:r>
            <a:r>
              <a:rPr lang="cs-CZ" sz="2800" dirty="0" err="1"/>
              <a:t>or</a:t>
            </a:r>
            <a:r>
              <a:rPr lang="cs-CZ" sz="2800" dirty="0"/>
              <a:t> interview (</a:t>
            </a:r>
            <a:r>
              <a:rPr lang="cs-CZ" sz="2800" dirty="0" err="1"/>
              <a:t>research</a:t>
            </a:r>
            <a:r>
              <a:rPr lang="cs-CZ" sz="2800" dirty="0"/>
              <a:t> </a:t>
            </a:r>
            <a:r>
              <a:rPr lang="cs-CZ" sz="2800" dirty="0" err="1"/>
              <a:t>questions</a:t>
            </a:r>
            <a:r>
              <a:rPr lang="cs-CZ" sz="2800" dirty="0"/>
              <a:t>, </a:t>
            </a:r>
            <a:r>
              <a:rPr lang="cs-CZ" sz="2800" dirty="0" err="1"/>
              <a:t>items</a:t>
            </a:r>
            <a:r>
              <a:rPr lang="cs-CZ" sz="2800" dirty="0"/>
              <a:t>, sample, data </a:t>
            </a:r>
            <a:r>
              <a:rPr lang="cs-CZ" sz="2800" dirty="0" err="1"/>
              <a:t>elaboration</a:t>
            </a:r>
            <a:r>
              <a:rPr lang="cs-CZ" sz="2800" dirty="0"/>
              <a:t>, </a:t>
            </a:r>
            <a:r>
              <a:rPr lang="cs-CZ" sz="2800" dirty="0" err="1"/>
              <a:t>publishing</a:t>
            </a:r>
            <a:r>
              <a:rPr lang="cs-CZ" sz="2800" dirty="0"/>
              <a:t>)  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/>
              <a:t>|  </a:t>
            </a:r>
            <a:fld id="{9DD0088F-7E4A-9C4B-9ED2-72FAF1293163}" type="slidenum">
              <a:rPr lang="es-ES_tradnl" smtClean="0"/>
              <a:pPr/>
              <a:t>9</a:t>
            </a:fld>
            <a:endParaRPr lang="es-ES_tradnl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E5FF602-AA0B-45F1-8B54-E8A9846DA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20" y="1090613"/>
            <a:ext cx="1894963" cy="37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1004</Words>
  <Application>Microsoft Office PowerPoint</Application>
  <PresentationFormat>Širokoúhlá obrazovka</PresentationFormat>
  <Paragraphs>127</Paragraphs>
  <Slides>15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Avenir Book</vt:lpstr>
      <vt:lpstr>Calibri</vt:lpstr>
      <vt:lpstr>Calibri Light</vt:lpstr>
      <vt:lpstr>Office</vt:lpstr>
      <vt:lpstr>DEcision-making based on confronting scientific positions</vt:lpstr>
      <vt:lpstr>Decision-making based on confronting scientific positions</vt:lpstr>
      <vt:lpstr>Learning outcomes (I) “Decision-making in food market” </vt:lpstr>
      <vt:lpstr>Learning outcomes (II) “Decision-making in food market” </vt:lpstr>
      <vt:lpstr>Structure of the module</vt:lpstr>
      <vt:lpstr>Types of Activities</vt:lpstr>
      <vt:lpstr>Structure of session I. – Introduction </vt:lpstr>
      <vt:lpstr>Structure of session II. – Immersion </vt:lpstr>
      <vt:lpstr>Structure of session II. – Immersion </vt:lpstr>
      <vt:lpstr>Structure of session II. – Immersion </vt:lpstr>
      <vt:lpstr>Structure of session III. – Application </vt:lpstr>
      <vt:lpstr>Structure of session III. – Application </vt:lpstr>
      <vt:lpstr>Structure of session III. – Application </vt:lpstr>
      <vt:lpstr>Structure of session III. – Application </vt:lpstr>
      <vt:lpstr>Decision-making based on confronting scientific positions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Natascha Bakx</dc:creator>
  <cp:lastModifiedBy>Reviewer</cp:lastModifiedBy>
  <cp:revision>76</cp:revision>
  <cp:lastPrinted>2020-01-29T12:58:50Z</cp:lastPrinted>
  <dcterms:created xsi:type="dcterms:W3CDTF">2019-12-13T14:12:48Z</dcterms:created>
  <dcterms:modified xsi:type="dcterms:W3CDTF">2021-02-09T19:38:27Z</dcterms:modified>
</cp:coreProperties>
</file>