
<file path=[Content_Types].xml><?xml version="1.0" encoding="utf-8"?>
<Types xmlns="http://schemas.openxmlformats.org/package/2006/content-types">
  <Default Extension="wmf" ContentType="image/x-wmf"/>
  <Default Extension="png" ContentType="image/png"/>
  <Default Extension="jpg" ContentType="image/jpeg"/>
  <Default Extension="jpeg" ContentType="image/jpeg"/>
  <Default Extension="xml" ContentType="application/xml"/>
  <Default Extension="emf" ContentType="image/x-emf"/>
  <Default Extension="rels" ContentType="application/vnd.openxmlformats-package.relationships+xml"/>
  <Default Extension="bin" ContentType="application/vnd.openxmlformats-officedocument.oleObject"/>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s/slide43.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42.xml" ContentType="application/vnd.openxmlformats-officedocument.presentationml.slide+xml"/>
  <Override PartName="/ppt/slides/slide17.xml" ContentType="application/vnd.openxmlformats-officedocument.presentationml.slide+xml"/>
  <Override PartName="/ppt/slides/slide13.xml" ContentType="application/vnd.openxmlformats-officedocument.presentationml.slide+xml"/>
  <Override PartName="/ppt/slides/slide20.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33.xml" ContentType="application/vnd.openxmlformats-officedocument.presentationml.slide+xml"/>
  <Override PartName="/ppt/slides/slide8.xml" ContentType="application/vnd.openxmlformats-officedocument.presentationml.slide+xml"/>
  <Override PartName="/ppt/slides/slide35.xml" ContentType="application/vnd.openxmlformats-officedocument.presentationml.slide+xml"/>
  <Override PartName="/ppt/slideLayouts/slideLayout9.xml" ContentType="application/vnd.openxmlformats-officedocument.presentationml.slideLayout+xml"/>
  <Override PartName="/ppt/slides/slide1.xml" ContentType="application/vnd.openxmlformats-officedocument.presentationml.slide+xml"/>
  <Override PartName="/ppt/slides/slide26.xml" ContentType="application/vnd.openxmlformats-officedocument.presentationml.slide+xml"/>
  <Override PartName="/ppt/slideLayouts/slideLayout8.xml" ContentType="application/vnd.openxmlformats-officedocument.presentationml.slideLayout+xml"/>
  <Override PartName="/ppt/slides/slide27.xml" ContentType="application/vnd.openxmlformats-officedocument.presentationml.slide+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s/slide9.xml" ContentType="application/vnd.openxmlformats-officedocument.presentationml.slide+xml"/>
  <Override PartName="/ppt/slideLayouts/slideLayout2.xml" ContentType="application/vnd.openxmlformats-officedocument.presentationml.slideLayout+xml"/>
  <Override PartName="/ppt/slides/slide5.xml" ContentType="application/vnd.openxmlformats-officedocument.presentationml.slide+xml"/>
  <Override PartName="/ppt/slides/slide15.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slideLayouts/slideLayout7.xml" ContentType="application/vnd.openxmlformats-officedocument.presentationml.slideLayout+xml"/>
  <Override PartName="/ppt/slides/slide40.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theme/theme2.xml" ContentType="application/vnd.openxmlformats-officedocument.theme+xml"/>
  <Override PartName="/ppt/tableStyles.xml" ContentType="application/vnd.openxmlformats-officedocument.presentationml.tableStyles+xml"/>
  <Override PartName="/ppt/slides/slide28.xml" ContentType="application/vnd.openxmlformats-officedocument.presentationml.slide+xml"/>
  <Override PartName="/ppt/theme/theme1.xml" ContentType="application/vnd.openxmlformats-officedocument.theme+xml"/>
  <Override PartName="/ppt/slides/slide41.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s/slide2.xml" ContentType="application/vnd.openxmlformats-officedocument.presentationml.slide+xml"/>
  <Override PartName="/ppt/slides/slide39.xml" ContentType="application/vnd.openxmlformats-officedocument.presentationml.slide+xml"/>
  <Override PartName="/ppt/viewProps.xml" ContentType="application/vnd.openxmlformats-officedocument.presentationml.viewProps+xml"/>
  <Override PartName="/ppt/slides/slide38.xml" ContentType="application/vnd.openxmlformats-officedocument.presentationml.slide+xml"/>
  <Override PartName="/ppt/slideLayouts/slideLayout6.xml" ContentType="application/vnd.openxmlformats-officedocument.presentationml.slideLayout+xml"/>
  <Override PartName="/ppt/presProps.xml" ContentType="application/vnd.openxmlformats-officedocument.presentationml.presProps+xml"/>
  <Override PartName="/ppt/slides/slide34.xml" ContentType="application/vnd.openxmlformats-officedocument.presentationml.slide+xml"/>
  <Override PartName="/ppt/slideLayouts/slideLayout5.xml" ContentType="application/vnd.openxmlformats-officedocument.presentationml.slideLayout+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autoCompressPictures="0" saveSubsetFonts="1">
  <p:sldMasterIdLst>
    <p:sldMasterId id="2147483648" r:id="rId1"/>
  </p:sldMasterIdLst>
  <p:notesMasterIdLst>
    <p:notesMasterId r:id="rId4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Lst>
  <p:sldSz cx="9144000" cy="5143500" type="screen16x9"/>
  <p:notesSz cx="9144000" cy="5143500"/>
  <p:defaultTextStyle>
    <a:defPPr>
      <a:defRPr lang="de-DE"/>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7D8C8163-56E6-4CFD-FA9D-3B04AF8ADDCC}">
  <a:tblStyle styleId="{7D8C8163-56E6-4CFD-FA9D-3B04AF8ADDCC}" styleName="Mittlere Formatvorlage 2 - Akzent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236" y="-90"/>
      </p:cViewPr>
      <p:guideLst>
        <p:guide pos="2160" orient="horz"/>
        <p:guide pos="2880"/>
      </p:guideLst>
    </p:cSldViewPr>
  </p:slideViewPr>
  <p:notesTextViewPr>
    <p:cViewPr>
      <p:scale>
        <a:sx n="100" d="100"/>
        <a:sy n="100" d="100"/>
      </p:scale>
      <p:origin x="0" y="0"/>
    </p:cViewPr>
  </p:notesText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theme" Target="theme/theme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notesMaster" Target="notesMasters/notesMaster1.xml"/><Relationship Id="rId48" Type="http://schemas.openxmlformats.org/officeDocument/2006/relationships/presProps" Target="presProps.xml" /><Relationship Id="rId49" Type="http://schemas.openxmlformats.org/officeDocument/2006/relationships/tableStyles" Target="tableStyles.xml" /><Relationship Id="rId50" Type="http://schemas.openxmlformats.org/officeDocument/2006/relationships/viewProps" Target="viewProps.xml" /></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hidden="0"/>
        <p:cNvGrpSpPr/>
        <p:nvPr isPhoto="0" userDrawn="0"/>
      </p:nvGrpSpPr>
      <p:grpSpPr bwMode="auto">
        <a:xfrm>
          <a:off x="0" y="0"/>
          <a:ext cx="0" cy="0"/>
          <a:chOff x="0" y="0"/>
          <a:chExt cx="0" cy="0"/>
        </a:xfrm>
      </p:grpSpPr>
      <p:sp>
        <p:nvSpPr>
          <p:cNvPr id="2" name="Überschriftenplatzhalter 1" hidden="0"/>
          <p:cNvSpPr>
            <a:spLocks noGrp="1"/>
          </p:cNvSpPr>
          <p:nvPr isPhoto="0" userDrawn="0">
            <p:ph type="hdr" sz="quarter" hasCustomPrompt="0"/>
          </p:nvPr>
        </p:nvSpPr>
        <p:spPr bwMode="auto">
          <a:xfrm>
            <a:off x="0" y="0"/>
            <a:ext cx="2945659" cy="496332"/>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hidden="0"/>
          <p:cNvSpPr>
            <a:spLocks noGrp="1"/>
          </p:cNvSpPr>
          <p:nvPr isPhoto="0" userDrawn="0">
            <p:ph type="dt" idx="1" hasCustomPrompt="0"/>
          </p:nvPr>
        </p:nvSpPr>
        <p:spPr bwMode="auto">
          <a:xfrm>
            <a:off x="3850443" y="0"/>
            <a:ext cx="2945659" cy="496332"/>
          </a:xfrm>
          <a:prstGeom prst="rect">
            <a:avLst/>
          </a:prstGeom>
        </p:spPr>
        <p:txBody>
          <a:bodyPr vert="horz" lIns="91440" tIns="45720" rIns="91440" bIns="45720" rtlCol="0"/>
          <a:lstStyle>
            <a:lvl1pPr algn="r">
              <a:defRPr sz="1200"/>
            </a:lvl1pPr>
          </a:lstStyle>
          <a:p>
            <a:pPr>
              <a:defRPr/>
            </a:pPr>
            <a:fld id="{2CF85981-0A6E-DC4F-9DC9-F24078E0FA09}" type="datetimeFigureOut">
              <a:rPr lang="de-DE"/>
              <a:t/>
            </a:fld>
            <a:endParaRPr lang="de-DE"/>
          </a:p>
        </p:txBody>
      </p:sp>
      <p:sp>
        <p:nvSpPr>
          <p:cNvPr id="4" name="Folienbildplatzhalter 3" hidden="0"/>
          <p:cNvSpPr>
            <a:spLocks noChangeAspect="1" noGrp="1" noRot="1"/>
          </p:cNvSpPr>
          <p:nvPr isPhoto="0" userDrawn="0">
            <p:ph type="sldImg" idx="2" hasCustomPrompt="0"/>
          </p:nvPr>
        </p:nvSpPr>
        <p:spPr bwMode="auto">
          <a:xfrm>
            <a:off x="90488" y="744538"/>
            <a:ext cx="6616700" cy="3722687"/>
          </a:xfrm>
          <a:prstGeom prst="rect">
            <a:avLst/>
          </a:prstGeom>
          <a:noFill/>
          <a:ln w="12700">
            <a:solidFill>
              <a:prstClr val="black"/>
            </a:solidFill>
          </a:ln>
        </p:spPr>
        <p:txBody>
          <a:bodyPr vert="horz" lIns="91440" tIns="45720" rIns="91440" bIns="45720" rtlCol="0" anchor="ctr"/>
          <a:lstStyle/>
          <a:p>
            <a:pPr>
              <a:defRPr/>
            </a:pPr>
            <a:endParaRPr lang="de-DE"/>
          </a:p>
        </p:txBody>
      </p:sp>
      <p:sp>
        <p:nvSpPr>
          <p:cNvPr id="5" name="Notizenplatzhalter 4" hidden="0"/>
          <p:cNvSpPr>
            <a:spLocks noGrp="1"/>
          </p:cNvSpPr>
          <p:nvPr isPhoto="0" userDrawn="0">
            <p:ph type="body" sz="quarter" idx="3" hasCustomPrompt="0"/>
          </p:nvPr>
        </p:nvSpPr>
        <p:spPr bwMode="auto">
          <a:xfrm>
            <a:off x="679768" y="4715153"/>
            <a:ext cx="5438140" cy="4466987"/>
          </a:xfrm>
          <a:prstGeom prst="rect">
            <a:avLst/>
          </a:prstGeom>
        </p:spPr>
        <p:txBody>
          <a:bodyPr vert="horz" lIns="91440" tIns="45720" rIns="91440" bIns="45720" rtlCol="0"/>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Fußzeilenplatzhalter 5" hidden="0"/>
          <p:cNvSpPr>
            <a:spLocks noGrp="1"/>
          </p:cNvSpPr>
          <p:nvPr isPhoto="0" userDrawn="0">
            <p:ph type="ftr" sz="quarter" idx="4" hasCustomPrompt="0"/>
          </p:nvPr>
        </p:nvSpPr>
        <p:spPr bwMode="auto">
          <a:xfrm>
            <a:off x="0" y="9428583"/>
            <a:ext cx="2945659" cy="496332"/>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hidden="0"/>
          <p:cNvSpPr>
            <a:spLocks noGrp="1"/>
          </p:cNvSpPr>
          <p:nvPr isPhoto="0" userDrawn="0">
            <p:ph type="sldNum" sz="quarter" idx="5" hasCustomPrompt="0"/>
          </p:nvPr>
        </p:nvSpPr>
        <p:spPr bwMode="auto">
          <a:xfrm>
            <a:off x="3850443" y="9428583"/>
            <a:ext cx="2945659" cy="496332"/>
          </a:xfrm>
          <a:prstGeom prst="rect">
            <a:avLst/>
          </a:prstGeom>
        </p:spPr>
        <p:txBody>
          <a:bodyPr vert="horz" lIns="91440" tIns="45720" rIns="91440" bIns="45720" rtlCol="0" anchor="b"/>
          <a:lstStyle>
            <a:lvl1pPr algn="r">
              <a:defRPr sz="1200"/>
            </a:lvl1pPr>
          </a:lstStyle>
          <a:p>
            <a:pPr>
              <a:defRPr/>
            </a:pPr>
            <a:fld id="{053ABD4E-16D0-5348-910F-B34FEBD0AA0B}" type="slidenum">
              <a:rPr lang="de-DE"/>
              <a:t/>
            </a:fld>
            <a:endParaRPr lang="de-DE"/>
          </a:p>
        </p:txBody>
      </p:sp>
    </p:spTree>
  </p:cSld>
  <p:clrMap accent1="accent1" accent2="accent2" accent3="accent3" accent4="accent4" accent5="accent5" accent6="accent6" bg1="lt1" bg2="lt2" folHlink="folHlink" hlink="hlink" tx1="dk1" tx2="dk2"/>
  <p:hf dt="0" ftr="0" hdr="0" sldNum="1"/>
  <p:notesStyle>
    <a:lvl1pPr marL="0" algn="l" defTabSz="457200">
      <a:defRPr sz="1200">
        <a:solidFill>
          <a:schemeClr val="tx1"/>
        </a:solidFill>
        <a:latin typeface="+mn-lt"/>
        <a:ea typeface="+mn-ea"/>
        <a:cs typeface="+mn-cs"/>
      </a:defRPr>
    </a:lvl1pPr>
    <a:lvl2pPr marL="457200" algn="l" defTabSz="457200">
      <a:defRPr sz="1200">
        <a:solidFill>
          <a:schemeClr val="tx1"/>
        </a:solidFill>
        <a:latin typeface="+mn-lt"/>
        <a:ea typeface="+mn-ea"/>
        <a:cs typeface="+mn-cs"/>
      </a:defRPr>
    </a:lvl2pPr>
    <a:lvl3pPr marL="914400" algn="l" defTabSz="457200">
      <a:defRPr sz="1200">
        <a:solidFill>
          <a:schemeClr val="tx1"/>
        </a:solidFill>
        <a:latin typeface="+mn-lt"/>
        <a:ea typeface="+mn-ea"/>
        <a:cs typeface="+mn-cs"/>
      </a:defRPr>
    </a:lvl3pPr>
    <a:lvl4pPr marL="1371600" algn="l" defTabSz="457200">
      <a:defRPr sz="1200">
        <a:solidFill>
          <a:schemeClr val="tx1"/>
        </a:solidFill>
        <a:latin typeface="+mn-lt"/>
        <a:ea typeface="+mn-ea"/>
        <a:cs typeface="+mn-cs"/>
      </a:defRPr>
    </a:lvl4pPr>
    <a:lvl5pPr marL="1828800" algn="l" defTabSz="457200">
      <a:defRPr sz="1200">
        <a:solidFill>
          <a:schemeClr val="tx1"/>
        </a:solidFill>
        <a:latin typeface="+mn-lt"/>
        <a:ea typeface="+mn-ea"/>
        <a:cs typeface="+mn-cs"/>
      </a:defRPr>
    </a:lvl5pPr>
    <a:lvl6pPr marL="2286000" algn="l" defTabSz="457200">
      <a:defRPr sz="1200">
        <a:solidFill>
          <a:schemeClr val="tx1"/>
        </a:solidFill>
        <a:latin typeface="+mn-lt"/>
        <a:ea typeface="+mn-ea"/>
        <a:cs typeface="+mn-cs"/>
      </a:defRPr>
    </a:lvl6pPr>
    <a:lvl7pPr marL="2743200" algn="l" defTabSz="457200">
      <a:defRPr sz="1200">
        <a:solidFill>
          <a:schemeClr val="tx1"/>
        </a:solidFill>
        <a:latin typeface="+mn-lt"/>
        <a:ea typeface="+mn-ea"/>
        <a:cs typeface="+mn-cs"/>
      </a:defRPr>
    </a:lvl7pPr>
    <a:lvl8pPr marL="3200400" algn="l" defTabSz="457200">
      <a:defRPr sz="1200">
        <a:solidFill>
          <a:schemeClr val="tx1"/>
        </a:solidFill>
        <a:latin typeface="+mn-lt"/>
        <a:ea typeface="+mn-ea"/>
        <a:cs typeface="+mn-cs"/>
      </a:defRPr>
    </a:lvl8pPr>
    <a:lvl9pPr marL="3657600" algn="l" defTabSz="4572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a:xfrm>
            <a:off x="90488" y="744538"/>
            <a:ext cx="6616700" cy="3722687"/>
          </a:xfrm>
        </p:spPr>
      </p:sp>
      <p:sp>
        <p:nvSpPr>
          <p:cNvPr id="3" name="Notizenplatzhalter 2" hidden="0"/>
          <p:cNvSpPr>
            <a:spLocks noGrp="1"/>
          </p:cNvSpPr>
          <p:nvPr isPhoto="0" userDrawn="0">
            <p:ph type="body" idx="1" hasCustomPrompt="0"/>
          </p:nvPr>
        </p:nvSpPr>
        <p:spPr bwMode="auto"/>
        <p:txBody>
          <a:bodyPr/>
          <a:lstStyle/>
          <a:p>
            <a:pPr>
              <a:defRPr/>
            </a:pPr>
            <a:r>
              <a:rPr lang="en-US"/>
              <a:t>Image from </a:t>
            </a:r>
            <a:r>
              <a:rPr lang="en-US"/>
              <a:t>Pixabay</a:t>
            </a:r>
            <a:r>
              <a:rPr lang="en-US"/>
              <a:t>: It is not necessary to quote the source</a:t>
            </a:r>
            <a:endParaRPr/>
          </a:p>
        </p:txBody>
      </p:sp>
      <p:sp>
        <p:nvSpPr>
          <p:cNvPr id="4" name="Foliennummernplatzhalter 3" hidden="0"/>
          <p:cNvSpPr>
            <a:spLocks noGrp="1"/>
          </p:cNvSpPr>
          <p:nvPr isPhoto="0" userDrawn="0">
            <p:ph type="sldNum" sz="quarter" idx="10" hasCustomPrompt="0"/>
          </p:nvPr>
        </p:nvSpPr>
        <p:spPr bwMode="auto"/>
        <p:txBody>
          <a:bodyPr/>
          <a:lstStyle/>
          <a:p>
            <a:pPr>
              <a:defRPr/>
            </a:pPr>
            <a:fld id="{053ABD4E-16D0-5348-910F-B34FEBD0AA0B}" type="slidenum">
              <a:rPr lang="de-DE"/>
              <a:t/>
            </a:fld>
            <a:endParaRPr lang="de-DE"/>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hidden="0"/>
        <p:cNvGrpSpPr/>
        <p:nvPr isPhoto="0" userDrawn="0"/>
      </p:nvGrpSpPr>
      <p:grpSpPr bwMode="auto">
        <a:xfrm>
          <a:off x="0" y="0"/>
          <a:ext cx="0" cy="0"/>
          <a:chOff x="0" y="0"/>
          <a:chExt cx="0" cy="0"/>
        </a:xfrm>
      </p:grpSpPr>
      <p:sp>
        <p:nvSpPr>
          <p:cNvPr id="2" name="Folienbildplatzhalter 1" hidden="0"/>
          <p:cNvSpPr>
            <a:spLocks noChangeAspect="1" noGrp="1" noRot="1"/>
          </p:cNvSpPr>
          <p:nvPr isPhoto="0" userDrawn="0">
            <p:ph type="sldImg" hasCustomPrompt="0"/>
          </p:nvPr>
        </p:nvSpPr>
        <p:spPr bwMode="auto"/>
      </p:sp>
      <p:sp>
        <p:nvSpPr>
          <p:cNvPr id="3" name="Notizenplatzhalter 2" hidden="0"/>
          <p:cNvSpPr>
            <a:spLocks noGrp="1"/>
          </p:cNvSpPr>
          <p:nvPr isPhoto="0" userDrawn="0">
            <p:ph type="body" idx="1" hasCustomPrompt="0"/>
          </p:nvPr>
        </p:nvSpPr>
        <p:spPr bwMode="auto"/>
        <p:txBody>
          <a:bodyPr/>
          <a:lstStyle/>
          <a:p>
            <a:pPr marL="0" marR="0" lvl="0" indent="0" algn="l" defTabSz="457200">
              <a:lnSpc>
                <a:spcPct val="100000"/>
              </a:lnSpc>
              <a:spcBef>
                <a:spcPts val="0"/>
              </a:spcBef>
              <a:spcAft>
                <a:spcPts val="0"/>
              </a:spcAft>
              <a:buClrTx/>
              <a:buSzTx/>
              <a:buFontTx/>
              <a:buNone/>
              <a:defRPr/>
            </a:pPr>
            <a:endParaRPr lang="en-US"/>
          </a:p>
          <a:p>
            <a:pPr>
              <a:defRPr/>
            </a:pPr>
            <a:endParaRPr lang="de-DE"/>
          </a:p>
        </p:txBody>
      </p:sp>
      <p:sp>
        <p:nvSpPr>
          <p:cNvPr id="4" name="Foliennummernplatzhalter 3" hidden="0"/>
          <p:cNvSpPr>
            <a:spLocks noGrp="1"/>
          </p:cNvSpPr>
          <p:nvPr isPhoto="0" userDrawn="0">
            <p:ph type="sldNum" sz="quarter" idx="5" hasCustomPrompt="0"/>
          </p:nvPr>
        </p:nvSpPr>
        <p:spPr bwMode="auto"/>
        <p:txBody>
          <a:bodyPr/>
          <a:lstStyle/>
          <a:p>
            <a:pPr>
              <a:defRPr/>
            </a:pPr>
            <a:fld id="{053ABD4E-16D0-5348-910F-B34FEBD0AA0B}" type="slidenum">
              <a:rPr lang="de-DE"/>
              <a:t/>
            </a:fld>
            <a:endParaRPr lang="de-DE"/>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 userDrawn="1">
  <p:cSld name="Main Sections Title and Subtitles">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ctrTitle" hasCustomPrompt="1"/>
          </p:nvPr>
        </p:nvSpPr>
        <p:spPr bwMode="auto">
          <a:xfrm>
            <a:off x="685800" y="1597819"/>
            <a:ext cx="7772400" cy="1102519"/>
          </a:xfrm>
        </p:spPr>
        <p:txBody>
          <a:bodyPr>
            <a:normAutofit/>
          </a:bodyPr>
          <a:lstStyle>
            <a:lvl1pPr algn="ctr">
              <a:defRPr sz="3200" b="1">
                <a:solidFill>
                  <a:srgbClr val="4C5F7E"/>
                </a:solidFill>
              </a:defRPr>
            </a:lvl1pPr>
          </a:lstStyle>
          <a:p>
            <a:pPr>
              <a:defRPr/>
            </a:pPr>
            <a:r>
              <a:rPr lang="en-AU"/>
              <a:t>MASTERTITELFORMAT BEARBEITEN</a:t>
            </a:r>
            <a:endParaRPr/>
          </a:p>
        </p:txBody>
      </p:sp>
      <p:sp>
        <p:nvSpPr>
          <p:cNvPr id="5" name="Rechteck 10" hidden="0"/>
          <p:cNvSpPr/>
          <p:nvPr isPhoto="0" userDrawn="1"/>
        </p:nvSpPr>
        <p:spPr bwMode="auto">
          <a:xfrm flipV="1">
            <a:off x="736600" y="2756060"/>
            <a:ext cx="7687080" cy="34289"/>
          </a:xfrm>
          <a:prstGeom prst="rect">
            <a:avLst/>
          </a:prstGeom>
          <a:solidFill>
            <a:srgbClr val="002369"/>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defRPr/>
            </a:pPr>
            <a:endParaRPr lang="de-DE"/>
          </a:p>
        </p:txBody>
      </p:sp>
      <p:sp>
        <p:nvSpPr>
          <p:cNvPr id="3" name="Untertitel 2" hidden="0"/>
          <p:cNvSpPr>
            <a:spLocks noGrp="1"/>
          </p:cNvSpPr>
          <p:nvPr isPhoto="0" userDrawn="0">
            <p:ph type="subTitle" idx="1" hasCustomPrompt="0"/>
          </p:nvPr>
        </p:nvSpPr>
        <p:spPr bwMode="auto">
          <a:xfrm>
            <a:off x="1371600" y="2914650"/>
            <a:ext cx="6400800" cy="1314450"/>
          </a:xfrm>
        </p:spPr>
        <p:txBody>
          <a:bodyPr>
            <a:normAutofit/>
          </a:bodyPr>
          <a:lstStyle>
            <a:lvl1pPr marL="0" indent="0" algn="ctr">
              <a:buNone/>
              <a:defRPr sz="2400" b="1">
                <a:solidFill>
                  <a:srgbClr val="A0B05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defRPr/>
            </a:pPr>
            <a:r>
              <a:rPr lang="en-AU"/>
              <a:t>Master-</a:t>
            </a:r>
            <a:r>
              <a:rPr lang="en-AU"/>
              <a:t>Untertitelformat</a:t>
            </a:r>
            <a:r>
              <a:rPr lang="en-AU"/>
              <a:t> </a:t>
            </a:r>
            <a:r>
              <a:rPr lang="en-AU"/>
              <a:t>bearbeiten</a:t>
            </a:r>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 userDrawn="1">
  <p:cSld name="1_Main Sections Title and Subtitles">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ctrTitle" hasCustomPrompt="1"/>
          </p:nvPr>
        </p:nvSpPr>
        <p:spPr bwMode="auto">
          <a:xfrm>
            <a:off x="701875" y="417201"/>
            <a:ext cx="7772400" cy="1102519"/>
          </a:xfrm>
        </p:spPr>
        <p:txBody>
          <a:bodyPr>
            <a:normAutofit/>
          </a:bodyPr>
          <a:lstStyle>
            <a:lvl1pPr algn="ctr">
              <a:defRPr sz="3200" b="1">
                <a:solidFill>
                  <a:srgbClr val="4C5F7E"/>
                </a:solidFill>
              </a:defRPr>
            </a:lvl1pPr>
          </a:lstStyle>
          <a:p>
            <a:pPr>
              <a:defRPr/>
            </a:pPr>
            <a:r>
              <a:rPr lang="en-AU"/>
              <a:t>MASTERTITELFORMAT BEARBEITEN</a:t>
            </a:r>
            <a:endParaRPr/>
          </a:p>
        </p:txBody>
      </p:sp>
      <p:sp>
        <p:nvSpPr>
          <p:cNvPr id="5" name="Rechteck 10" hidden="0"/>
          <p:cNvSpPr/>
          <p:nvPr isPhoto="0" userDrawn="1"/>
        </p:nvSpPr>
        <p:spPr bwMode="auto">
          <a:xfrm flipV="1">
            <a:off x="725025" y="1688296"/>
            <a:ext cx="7687080" cy="34289"/>
          </a:xfrm>
          <a:prstGeom prst="rect">
            <a:avLst/>
          </a:prstGeom>
          <a:solidFill>
            <a:srgbClr val="002369"/>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defRPr/>
            </a:pPr>
            <a:endParaRPr lang="de-DE"/>
          </a:p>
        </p:txBody>
      </p:sp>
      <p:sp>
        <p:nvSpPr>
          <p:cNvPr id="3" name="Untertitel 2" hidden="0"/>
          <p:cNvSpPr>
            <a:spLocks noGrp="1"/>
          </p:cNvSpPr>
          <p:nvPr isPhoto="0" userDrawn="0">
            <p:ph type="subTitle" idx="1" hasCustomPrompt="0"/>
          </p:nvPr>
        </p:nvSpPr>
        <p:spPr bwMode="auto">
          <a:xfrm>
            <a:off x="1371600" y="1909822"/>
            <a:ext cx="6400800" cy="2319278"/>
          </a:xfrm>
        </p:spPr>
        <p:txBody>
          <a:bodyPr>
            <a:normAutofit/>
          </a:bodyPr>
          <a:lstStyle>
            <a:lvl1pPr marL="0" indent="0" algn="ctr">
              <a:buNone/>
              <a:defRPr sz="2400" b="1">
                <a:solidFill>
                  <a:srgbClr val="A0B05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defRPr/>
            </a:pPr>
            <a:r>
              <a:rPr lang="en-AU"/>
              <a:t>Master-</a:t>
            </a:r>
            <a:r>
              <a:rPr lang="en-AU"/>
              <a:t>Untertitelformat</a:t>
            </a:r>
            <a:r>
              <a:rPr lang="en-AU"/>
              <a:t> </a:t>
            </a:r>
            <a:r>
              <a:rPr lang="en-AU"/>
              <a:t>bearbeiten</a:t>
            </a:r>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 userDrawn="1">
  <p:cSld name="Sections &amp; Text with lists">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1"/>
          </p:nvPr>
        </p:nvSpPr>
        <p:spPr bwMode="auto">
          <a:xfrm>
            <a:off x="457200" y="600004"/>
            <a:ext cx="8229600" cy="485846"/>
          </a:xfrm>
        </p:spPr>
        <p:txBody>
          <a:bodyPr>
            <a:normAutofit/>
          </a:bodyPr>
          <a:lstStyle>
            <a:lvl1pPr>
              <a:defRPr sz="2800" b="1">
                <a:solidFill>
                  <a:srgbClr val="4C5F7E"/>
                </a:solidFill>
                <a:latin typeface="Avenir Book"/>
                <a:ea typeface="Avenir Book"/>
                <a:cs typeface="Avenir Book"/>
              </a:defRPr>
            </a:lvl1pPr>
          </a:lstStyle>
          <a:p>
            <a:pPr>
              <a:defRPr/>
            </a:pPr>
            <a:r>
              <a:rPr lang="en-US"/>
              <a:t>Title Main Sections</a:t>
            </a:r>
            <a:endParaRPr/>
          </a:p>
        </p:txBody>
      </p:sp>
      <p:sp>
        <p:nvSpPr>
          <p:cNvPr id="3" name="Inhaltsplatzhalter 2" hidden="0"/>
          <p:cNvSpPr>
            <a:spLocks noGrp="1"/>
          </p:cNvSpPr>
          <p:nvPr isPhoto="0" userDrawn="0">
            <p:ph idx="1" hasCustomPrompt="1"/>
          </p:nvPr>
        </p:nvSpPr>
        <p:spPr bwMode="auto"/>
        <p:txBody>
          <a:bodyPr/>
          <a:lstStyle>
            <a:lvl1pPr>
              <a:defRPr>
                <a:latin typeface="+mn-lt"/>
                <a:ea typeface="Avenir Book"/>
                <a:cs typeface="Avenir Book"/>
              </a:defRPr>
            </a:lvl1pPr>
            <a:lvl2pPr>
              <a:defRPr>
                <a:latin typeface="+mn-lt"/>
                <a:ea typeface="Avenir Book"/>
                <a:cs typeface="Avenir Book"/>
              </a:defRPr>
            </a:lvl2pPr>
            <a:lvl3pPr>
              <a:defRPr>
                <a:latin typeface="+mn-lt"/>
                <a:ea typeface="Avenir Book"/>
                <a:cs typeface="Avenir Book"/>
              </a:defRPr>
            </a:lvl3pPr>
            <a:lvl4pPr>
              <a:defRPr>
                <a:latin typeface="+mn-lt"/>
                <a:ea typeface="Avenir Book"/>
                <a:cs typeface="Avenir Book"/>
              </a:defRPr>
            </a:lvl4pPr>
            <a:lvl5pPr>
              <a:defRPr>
                <a:latin typeface="+mn-lt"/>
                <a:ea typeface="Avenir Book"/>
                <a:cs typeface="Avenir Book"/>
              </a:defRPr>
            </a:lvl5pPr>
          </a:lstStyle>
          <a:p>
            <a:pPr lvl="0">
              <a:defRPr/>
            </a:pPr>
            <a:r>
              <a:rPr lang="en-US"/>
              <a:t>Mastertextformat</a:t>
            </a:r>
            <a:r>
              <a:rPr lang="en-US"/>
              <a:t> </a:t>
            </a:r>
            <a:r>
              <a:rPr lang="en-US"/>
              <a:t>bearbeiten</a:t>
            </a:r>
            <a:r>
              <a:rPr lang="en-US"/>
              <a:t> with li</a:t>
            </a:r>
            <a:endParaRPr/>
          </a:p>
          <a:p>
            <a:pPr lvl="1">
              <a:defRPr/>
            </a:pPr>
            <a:r>
              <a:rPr lang="en-US"/>
              <a:t>Zweite</a:t>
            </a:r>
            <a:r>
              <a:rPr lang="en-US"/>
              <a:t> </a:t>
            </a:r>
            <a:r>
              <a:rPr lang="en-US"/>
              <a:t>Ebene</a:t>
            </a:r>
            <a:endParaRPr lang="en-US"/>
          </a:p>
          <a:p>
            <a:pPr lvl="2">
              <a:defRPr/>
            </a:pPr>
            <a:r>
              <a:rPr lang="en-US"/>
              <a:t>Dritte</a:t>
            </a:r>
            <a:r>
              <a:rPr lang="en-US"/>
              <a:t> </a:t>
            </a:r>
            <a:r>
              <a:rPr lang="en-US"/>
              <a:t>Ebene</a:t>
            </a:r>
            <a:endParaRPr lang="en-US"/>
          </a:p>
          <a:p>
            <a:pPr lvl="3">
              <a:defRPr/>
            </a:pPr>
            <a:r>
              <a:rPr lang="en-US"/>
              <a:t>Vierte</a:t>
            </a:r>
            <a:r>
              <a:rPr lang="en-US"/>
              <a:t> </a:t>
            </a:r>
            <a:r>
              <a:rPr lang="en-US"/>
              <a:t>Ebene</a:t>
            </a:r>
            <a:endParaRPr lang="en-US"/>
          </a:p>
          <a:p>
            <a:pPr lvl="4">
              <a:defRPr/>
            </a:pPr>
            <a:r>
              <a:rPr lang="en-US"/>
              <a:t>Fünfte</a:t>
            </a:r>
            <a:r>
              <a:rPr lang="en-US"/>
              <a:t> </a:t>
            </a:r>
            <a:r>
              <a:rPr lang="en-US"/>
              <a:t>Ebene</a:t>
            </a:r>
            <a:endParaRPr lang="en-US"/>
          </a:p>
        </p:txBody>
      </p:sp>
      <p:sp>
        <p:nvSpPr>
          <p:cNvPr id="18" name="Marcador de pie de página 17" hidden="0"/>
          <p:cNvSpPr>
            <a:spLocks noGrp="1"/>
          </p:cNvSpPr>
          <p:nvPr isPhoto="0" userDrawn="0">
            <p:ph type="ftr" sz="quarter" idx="10" hasCustomPrompt="0"/>
          </p:nvPr>
        </p:nvSpPr>
        <p:spPr bwMode="auto">
          <a:xfrm>
            <a:off x="5772151" y="58851"/>
            <a:ext cx="2647951" cy="273844"/>
          </a:xfrm>
        </p:spPr>
        <p:txBody>
          <a:bodyPr/>
          <a:lstStyle/>
          <a:p>
            <a:pPr>
              <a:defRPr/>
            </a:pPr>
            <a:r>
              <a:rPr lang="es-ES">
                <a:solidFill>
                  <a:srgbClr val="CC023B"/>
                </a:solidFill>
              </a:rPr>
              <a:t>INTRODUCTION TO CULTURE AND DIVERSITY</a:t>
            </a:r>
            <a:endParaRPr lang="es-ES_tradnl">
              <a:solidFill>
                <a:srgbClr val="CC023B"/>
              </a:solidFill>
            </a:endParaRPr>
          </a:p>
        </p:txBody>
      </p:sp>
      <p:sp>
        <p:nvSpPr>
          <p:cNvPr id="19" name="Marcador de número de diapositiva 18"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 userDrawn="1">
  <p:cSld name="Section and Text without lists">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1"/>
          </p:nvPr>
        </p:nvSpPr>
        <p:spPr bwMode="auto">
          <a:xfrm>
            <a:off x="457200" y="600004"/>
            <a:ext cx="8229600" cy="485846"/>
          </a:xfrm>
        </p:spPr>
        <p:txBody>
          <a:bodyPr>
            <a:normAutofit/>
          </a:bodyPr>
          <a:lstStyle>
            <a:lvl1pPr>
              <a:defRPr sz="2800" b="1">
                <a:solidFill>
                  <a:srgbClr val="4C5F7E"/>
                </a:solidFill>
                <a:latin typeface="Avenir Book"/>
                <a:ea typeface="Avenir Book"/>
                <a:cs typeface="Avenir Book"/>
              </a:defRPr>
            </a:lvl1pPr>
          </a:lstStyle>
          <a:p>
            <a:pPr>
              <a:defRPr/>
            </a:pPr>
            <a:r>
              <a:rPr lang="en-US"/>
              <a:t>Title Main Sections</a:t>
            </a:r>
            <a:endParaRPr/>
          </a:p>
        </p:txBody>
      </p:sp>
      <p:sp>
        <p:nvSpPr>
          <p:cNvPr id="3" name="Inhaltsplatzhalter 2" hidden="0"/>
          <p:cNvSpPr>
            <a:spLocks noGrp="1"/>
          </p:cNvSpPr>
          <p:nvPr isPhoto="0" userDrawn="0">
            <p:ph idx="1" hasCustomPrompt="1"/>
          </p:nvPr>
        </p:nvSpPr>
        <p:spPr bwMode="auto"/>
        <p:txBody>
          <a:bodyPr/>
          <a:lstStyle>
            <a:lvl1pPr marL="0" indent="0" algn="just">
              <a:buNone/>
              <a:defRPr>
                <a:latin typeface="Avenir Book"/>
                <a:ea typeface="Avenir Book"/>
                <a:cs typeface="Avenir Book"/>
              </a:defRPr>
            </a:lvl1pPr>
            <a:lvl2pPr marL="457200" indent="0">
              <a:buNone/>
              <a:defRPr>
                <a:latin typeface="Avenir Book"/>
                <a:ea typeface="Avenir Book"/>
                <a:cs typeface="Avenir Book"/>
              </a:defRPr>
            </a:lvl2pPr>
            <a:lvl3pPr marL="914400" indent="0">
              <a:buNone/>
              <a:defRPr>
                <a:latin typeface="Avenir Book"/>
                <a:ea typeface="Avenir Book"/>
                <a:cs typeface="Avenir Book"/>
              </a:defRPr>
            </a:lvl3pPr>
            <a:lvl4pPr marL="1371600" indent="0">
              <a:buNone/>
              <a:defRPr>
                <a:latin typeface="Avenir Book"/>
                <a:ea typeface="Avenir Book"/>
                <a:cs typeface="Avenir Book"/>
              </a:defRPr>
            </a:lvl4pPr>
            <a:lvl5pPr marL="1828800" indent="0">
              <a:buNone/>
              <a:defRPr>
                <a:latin typeface="Avenir Book"/>
                <a:ea typeface="Avenir Book"/>
                <a:cs typeface="Avenir Book"/>
              </a:defRPr>
            </a:lvl5pPr>
          </a:lstStyle>
          <a:p>
            <a:pPr lvl="0">
              <a:defRPr/>
            </a:pPr>
            <a:r>
              <a:rPr lang="en-US"/>
              <a:t>Mastertextformat</a:t>
            </a:r>
            <a:r>
              <a:rPr lang="en-US"/>
              <a:t> </a:t>
            </a:r>
            <a:r>
              <a:rPr lang="en-US"/>
              <a:t>bearbeiten</a:t>
            </a:r>
            <a:endParaRPr lang="en-US"/>
          </a:p>
        </p:txBody>
      </p:sp>
      <p:sp>
        <p:nvSpPr>
          <p:cNvPr id="18" name="Marcador de pie de página 17" hidden="0"/>
          <p:cNvSpPr>
            <a:spLocks noGrp="1"/>
          </p:cNvSpPr>
          <p:nvPr isPhoto="0" userDrawn="0">
            <p:ph type="ftr" sz="quarter" idx="10" hasCustomPrompt="0"/>
          </p:nvPr>
        </p:nvSpPr>
        <p:spPr bwMode="auto"/>
        <p:txBody>
          <a:bodyPr/>
          <a:lstStyle/>
          <a:p>
            <a:pPr>
              <a:defRPr/>
            </a:pPr>
            <a:r>
              <a:rPr lang="es-ES">
                <a:solidFill>
                  <a:srgbClr val="CC023B"/>
                </a:solidFill>
              </a:rPr>
              <a:t>INTRODUCTION TO CULTURE AND DIVERSITY</a:t>
            </a:r>
            <a:endParaRPr lang="es-ES_tradnl">
              <a:solidFill>
                <a:srgbClr val="CC023B"/>
              </a:solidFill>
            </a:endParaRPr>
          </a:p>
        </p:txBody>
      </p:sp>
      <p:sp>
        <p:nvSpPr>
          <p:cNvPr id="19" name="Marcador de número de diapositiva 18"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 userDrawn="1">
  <p:cSld name="Activities/Examples &amp; Text with lists">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1"/>
          </p:nvPr>
        </p:nvSpPr>
        <p:spPr bwMode="auto">
          <a:xfrm>
            <a:off x="457200" y="600004"/>
            <a:ext cx="8229600" cy="485846"/>
          </a:xfrm>
        </p:spPr>
        <p:txBody>
          <a:bodyPr>
            <a:normAutofit/>
          </a:bodyPr>
          <a:lstStyle>
            <a:lvl1pPr algn="just">
              <a:defRPr sz="2800" b="1">
                <a:solidFill>
                  <a:srgbClr val="4C5F7E"/>
                </a:solidFill>
                <a:latin typeface="Avenir Book"/>
                <a:ea typeface="Avenir Book"/>
                <a:cs typeface="Avenir Book"/>
              </a:defRPr>
            </a:lvl1pPr>
          </a:lstStyle>
          <a:p>
            <a:pPr>
              <a:defRPr/>
            </a:pPr>
            <a:r>
              <a:rPr lang="en-US"/>
              <a:t>Activity/Example number: Title of  Activity/Example</a:t>
            </a:r>
            <a:endParaRPr/>
          </a:p>
        </p:txBody>
      </p:sp>
      <p:sp>
        <p:nvSpPr>
          <p:cNvPr id="3" name="Inhaltsplatzhalter 2" hidden="0"/>
          <p:cNvSpPr>
            <a:spLocks noGrp="1"/>
          </p:cNvSpPr>
          <p:nvPr isPhoto="0" userDrawn="0">
            <p:ph idx="1" hasCustomPrompt="1"/>
          </p:nvPr>
        </p:nvSpPr>
        <p:spPr bwMode="auto">
          <a:xfrm>
            <a:off x="457200" y="1285879"/>
            <a:ext cx="8229600" cy="3268263"/>
          </a:xfrm>
        </p:spPr>
        <p:txBody>
          <a:bodyPr/>
          <a:lstStyle>
            <a:lvl1pPr>
              <a:defRPr>
                <a:latin typeface="Avenir Book"/>
                <a:ea typeface="Avenir Book"/>
                <a:cs typeface="Avenir Book"/>
              </a:defRPr>
            </a:lvl1pPr>
            <a:lvl2pPr>
              <a:defRPr>
                <a:latin typeface="Avenir Book"/>
                <a:ea typeface="Avenir Book"/>
                <a:cs typeface="Avenir Book"/>
              </a:defRPr>
            </a:lvl2pPr>
            <a:lvl3pPr>
              <a:defRPr>
                <a:latin typeface="Avenir Book"/>
                <a:ea typeface="Avenir Book"/>
                <a:cs typeface="Avenir Book"/>
              </a:defRPr>
            </a:lvl3pPr>
            <a:lvl4pPr>
              <a:defRPr>
                <a:latin typeface="Avenir Book"/>
                <a:ea typeface="Avenir Book"/>
                <a:cs typeface="Avenir Book"/>
              </a:defRPr>
            </a:lvl4pPr>
            <a:lvl5pPr>
              <a:defRPr>
                <a:latin typeface="Avenir Book"/>
                <a:ea typeface="Avenir Book"/>
                <a:cs typeface="Avenir Book"/>
              </a:defRPr>
            </a:lvl5pPr>
          </a:lstStyle>
          <a:p>
            <a:pPr lvl="0">
              <a:defRPr/>
            </a:pPr>
            <a:r>
              <a:rPr lang="en-US"/>
              <a:t>Mastertextformat</a:t>
            </a:r>
            <a:r>
              <a:rPr lang="en-US"/>
              <a:t> </a:t>
            </a:r>
            <a:r>
              <a:rPr lang="en-US"/>
              <a:t>bearbeiten</a:t>
            </a:r>
            <a:r>
              <a:rPr lang="en-US"/>
              <a:t> with li</a:t>
            </a:r>
            <a:endParaRPr/>
          </a:p>
          <a:p>
            <a:pPr lvl="1">
              <a:defRPr/>
            </a:pPr>
            <a:r>
              <a:rPr lang="en-US"/>
              <a:t>Zweite</a:t>
            </a:r>
            <a:r>
              <a:rPr lang="en-US"/>
              <a:t> </a:t>
            </a:r>
            <a:r>
              <a:rPr lang="en-US"/>
              <a:t>Ebene</a:t>
            </a:r>
            <a:endParaRPr lang="en-US"/>
          </a:p>
          <a:p>
            <a:pPr lvl="2">
              <a:defRPr/>
            </a:pPr>
            <a:r>
              <a:rPr lang="en-US"/>
              <a:t>Dritte</a:t>
            </a:r>
            <a:r>
              <a:rPr lang="en-US"/>
              <a:t> </a:t>
            </a:r>
            <a:r>
              <a:rPr lang="en-US"/>
              <a:t>Ebene</a:t>
            </a:r>
            <a:endParaRPr lang="en-US"/>
          </a:p>
          <a:p>
            <a:pPr lvl="3">
              <a:defRPr/>
            </a:pPr>
            <a:r>
              <a:rPr lang="en-US"/>
              <a:t>Vierte</a:t>
            </a:r>
            <a:r>
              <a:rPr lang="en-US"/>
              <a:t> </a:t>
            </a:r>
            <a:r>
              <a:rPr lang="en-US"/>
              <a:t>Ebene</a:t>
            </a:r>
            <a:endParaRPr lang="en-US"/>
          </a:p>
          <a:p>
            <a:pPr lvl="4">
              <a:defRPr/>
            </a:pPr>
            <a:r>
              <a:rPr lang="en-US"/>
              <a:t>Fünfte</a:t>
            </a:r>
            <a:r>
              <a:rPr lang="en-US"/>
              <a:t> </a:t>
            </a:r>
            <a:r>
              <a:rPr lang="en-US"/>
              <a:t>Ebene</a:t>
            </a:r>
            <a:endParaRPr lang="en-US"/>
          </a:p>
        </p:txBody>
      </p:sp>
      <p:sp>
        <p:nvSpPr>
          <p:cNvPr id="18" name="Marcador de pie de página 17" hidden="0"/>
          <p:cNvSpPr>
            <a:spLocks noGrp="1"/>
          </p:cNvSpPr>
          <p:nvPr isPhoto="0" userDrawn="0">
            <p:ph type="ftr" sz="quarter" idx="10" hasCustomPrompt="0"/>
          </p:nvPr>
        </p:nvSpPr>
        <p:spPr bwMode="auto"/>
        <p:txBody>
          <a:bodyPr/>
          <a:lstStyle/>
          <a:p>
            <a:pPr>
              <a:defRPr/>
            </a:pPr>
            <a:r>
              <a:rPr lang="es-ES">
                <a:solidFill>
                  <a:srgbClr val="CC023B"/>
                </a:solidFill>
              </a:rPr>
              <a:t>INTRODUCTION TO CULTURE AND DIVERSITY</a:t>
            </a:r>
            <a:endParaRPr lang="es-ES_tradnl">
              <a:solidFill>
                <a:srgbClr val="CC023B"/>
              </a:solidFill>
            </a:endParaRPr>
          </a:p>
        </p:txBody>
      </p:sp>
      <p:sp>
        <p:nvSpPr>
          <p:cNvPr id="19" name="Marcador de número de diapositiva 18"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woObj" userDrawn="1">
  <p:cSld name="Zwei Inhalte">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p:txBody>
          <a:bodyPr>
            <a:normAutofit/>
          </a:bodyPr>
          <a:lstStyle>
            <a:lvl1pPr>
              <a:defRPr sz="2800" b="1"/>
            </a:lvl1pPr>
          </a:lstStyle>
          <a:p>
            <a:pPr>
              <a:defRPr/>
            </a:pPr>
            <a:r>
              <a:rPr lang="de-DE"/>
              <a:t>Mastertitelformat bearbeiten</a:t>
            </a:r>
            <a:endParaRPr/>
          </a:p>
        </p:txBody>
      </p:sp>
      <p:sp>
        <p:nvSpPr>
          <p:cNvPr id="3" name="Inhaltsplatzhalter 2" hidden="0"/>
          <p:cNvSpPr>
            <a:spLocks noGrp="1"/>
          </p:cNvSpPr>
          <p:nvPr isPhoto="0" userDrawn="0">
            <p:ph sz="half" idx="1" hasCustomPrompt="0"/>
          </p:nvPr>
        </p:nvSpPr>
        <p:spPr bwMode="auto">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Inhaltsplatzhalter 3" hidden="0"/>
          <p:cNvSpPr>
            <a:spLocks noGrp="1"/>
          </p:cNvSpPr>
          <p:nvPr isPhoto="0" userDrawn="0">
            <p:ph sz="half" idx="2" hasCustomPrompt="0"/>
          </p:nvPr>
        </p:nvSpPr>
        <p:spPr bwMode="auto">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11" name="Marcador de pie de página 10" hidden="0"/>
          <p:cNvSpPr>
            <a:spLocks noGrp="1"/>
          </p:cNvSpPr>
          <p:nvPr isPhoto="0" userDrawn="0">
            <p:ph type="ftr" sz="quarter" idx="10" hasCustomPrompt="0"/>
          </p:nvPr>
        </p:nvSpPr>
        <p:spPr bwMode="auto"/>
        <p:txBody>
          <a:bodyPr/>
          <a:lstStyle/>
          <a:p>
            <a:pPr>
              <a:defRPr/>
            </a:pPr>
            <a:r>
              <a:rPr lang="es-ES">
                <a:solidFill>
                  <a:srgbClr val="CC023B"/>
                </a:solidFill>
              </a:rPr>
              <a:t>INTRODUCTION TO CULTURE AND DIVERSITY</a:t>
            </a:r>
            <a:endParaRPr lang="es-ES_tradnl">
              <a:solidFill>
                <a:srgbClr val="CC023B"/>
              </a:solidFill>
            </a:endParaRPr>
          </a:p>
        </p:txBody>
      </p:sp>
      <p:sp>
        <p:nvSpPr>
          <p:cNvPr id="12" name="Marcador de número de diapositiva 11"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woTxTwoObj" userDrawn="1">
  <p:cSld name="Vergleich">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p:txBody>
          <a:bodyPr>
            <a:normAutofit/>
          </a:bodyPr>
          <a:lstStyle>
            <a:lvl1pPr>
              <a:defRPr sz="2800"/>
            </a:lvl1pPr>
          </a:lstStyle>
          <a:p>
            <a:pPr>
              <a:defRPr/>
            </a:pPr>
            <a:r>
              <a:rPr lang="de-DE"/>
              <a:t>Mastertitelformat bearbeiten</a:t>
            </a:r>
            <a:endParaRPr/>
          </a:p>
        </p:txBody>
      </p:sp>
      <p:sp>
        <p:nvSpPr>
          <p:cNvPr id="3" name="Textplatzhalter 2" hidden="0"/>
          <p:cNvSpPr>
            <a:spLocks noGrp="1"/>
          </p:cNvSpPr>
          <p:nvPr isPhoto="0" userDrawn="0">
            <p:ph type="body" idx="1" hasCustomPrompt="0"/>
          </p:nvPr>
        </p:nvSpPr>
        <p:spPr bwMode="auto">
          <a:xfrm>
            <a:off x="457200" y="1151335"/>
            <a:ext cx="4040188"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Mastertextformat bearbeiten</a:t>
            </a:r>
            <a:endParaRPr/>
          </a:p>
        </p:txBody>
      </p:sp>
      <p:sp>
        <p:nvSpPr>
          <p:cNvPr id="4" name="Inhaltsplatzhalter 3" hidden="0"/>
          <p:cNvSpPr>
            <a:spLocks noGrp="1"/>
          </p:cNvSpPr>
          <p:nvPr isPhoto="0" userDrawn="0">
            <p:ph sz="half" idx="2" hasCustomPrompt="0"/>
          </p:nvPr>
        </p:nvSpPr>
        <p:spPr bwMode="auto">
          <a:xfrm>
            <a:off x="457200" y="1631156"/>
            <a:ext cx="4040188" cy="28908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5" name="Textplatzhalter 4" hidden="0"/>
          <p:cNvSpPr>
            <a:spLocks noGrp="1"/>
          </p:cNvSpPr>
          <p:nvPr isPhoto="0" userDrawn="0">
            <p:ph type="body" sz="quarter" idx="3" hasCustomPrompt="0"/>
          </p:nvPr>
        </p:nvSpPr>
        <p:spPr bwMode="auto">
          <a:xfrm>
            <a:off x="4645026" y="1151335"/>
            <a:ext cx="4041775"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Mastertextformat bearbeiten</a:t>
            </a:r>
            <a:endParaRPr/>
          </a:p>
        </p:txBody>
      </p:sp>
      <p:sp>
        <p:nvSpPr>
          <p:cNvPr id="6" name="Inhaltsplatzhalter 5" hidden="0"/>
          <p:cNvSpPr>
            <a:spLocks noGrp="1"/>
          </p:cNvSpPr>
          <p:nvPr isPhoto="0" userDrawn="0">
            <p:ph sz="quarter" idx="4" hasCustomPrompt="0"/>
          </p:nvPr>
        </p:nvSpPr>
        <p:spPr bwMode="auto">
          <a:xfrm>
            <a:off x="4645026" y="1631156"/>
            <a:ext cx="4041775" cy="28908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12" name="Marcador de pie de página 11" hidden="0"/>
          <p:cNvSpPr>
            <a:spLocks noGrp="1"/>
          </p:cNvSpPr>
          <p:nvPr isPhoto="0" userDrawn="0">
            <p:ph type="ftr" sz="quarter" idx="10" hasCustomPrompt="0"/>
          </p:nvPr>
        </p:nvSpPr>
        <p:spPr bwMode="auto"/>
        <p:txBody>
          <a:bodyPr/>
          <a:lstStyle/>
          <a:p>
            <a:pPr>
              <a:defRPr/>
            </a:pPr>
            <a:r>
              <a:rPr lang="es-ES">
                <a:solidFill>
                  <a:srgbClr val="CC023B"/>
                </a:solidFill>
              </a:rPr>
              <a:t>INTRODUCTION TO CULTURE AND DIVERSITY</a:t>
            </a:r>
            <a:endParaRPr lang="es-ES_tradnl">
              <a:solidFill>
                <a:srgbClr val="CC023B"/>
              </a:solidFill>
            </a:endParaRPr>
          </a:p>
        </p:txBody>
      </p:sp>
      <p:sp>
        <p:nvSpPr>
          <p:cNvPr id="13" name="Marcador de número de diapositiva 12"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Tx" userDrawn="1">
  <p:cSld name="Inhalt mit Beschriftung">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a:xfrm>
            <a:off x="457201" y="563578"/>
            <a:ext cx="3008313" cy="871538"/>
          </a:xfrm>
        </p:spPr>
        <p:txBody>
          <a:bodyPr anchor="b">
            <a:normAutofit/>
          </a:bodyPr>
          <a:lstStyle>
            <a:lvl1pPr algn="l">
              <a:defRPr sz="1600" b="1"/>
            </a:lvl1pPr>
          </a:lstStyle>
          <a:p>
            <a:pPr>
              <a:defRPr/>
            </a:pPr>
            <a:r>
              <a:rPr lang="de-DE"/>
              <a:t>Mastertitelformat bearbeiten</a:t>
            </a:r>
            <a:endParaRPr/>
          </a:p>
        </p:txBody>
      </p:sp>
      <p:sp>
        <p:nvSpPr>
          <p:cNvPr id="3" name="Inhaltsplatzhalter 2" hidden="0"/>
          <p:cNvSpPr>
            <a:spLocks noGrp="1"/>
          </p:cNvSpPr>
          <p:nvPr isPhoto="0" userDrawn="0">
            <p:ph idx="1" hasCustomPrompt="0"/>
          </p:nvPr>
        </p:nvSpPr>
        <p:spPr bwMode="auto">
          <a:xfrm>
            <a:off x="3575050" y="563579"/>
            <a:ext cx="5111750" cy="4031044"/>
          </a:xfrm>
        </p:spPr>
        <p:txBody>
          <a:bodyPr/>
          <a:lstStyle>
            <a:lvl1pPr>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Textplatzhalter 3" hidden="0"/>
          <p:cNvSpPr>
            <a:spLocks noGrp="1"/>
          </p:cNvSpPr>
          <p:nvPr isPhoto="0" userDrawn="0">
            <p:ph type="body" sz="half" idx="2" hasCustomPrompt="0"/>
          </p:nvPr>
        </p:nvSpPr>
        <p:spPr bwMode="auto">
          <a:xfrm>
            <a:off x="457201" y="1514192"/>
            <a:ext cx="3008313" cy="308043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de-DE"/>
              <a:t>Mastertextformat bearbeiten</a:t>
            </a:r>
            <a:endParaRPr/>
          </a:p>
        </p:txBody>
      </p:sp>
      <p:sp>
        <p:nvSpPr>
          <p:cNvPr id="10" name="Marcador de pie de página 9" hidden="0"/>
          <p:cNvSpPr>
            <a:spLocks noGrp="1"/>
          </p:cNvSpPr>
          <p:nvPr isPhoto="0" userDrawn="0">
            <p:ph type="ftr" sz="quarter" idx="10" hasCustomPrompt="0"/>
          </p:nvPr>
        </p:nvSpPr>
        <p:spPr bwMode="auto"/>
        <p:txBody>
          <a:bodyPr/>
          <a:lstStyle/>
          <a:p>
            <a:pPr>
              <a:defRPr/>
            </a:pPr>
            <a:r>
              <a:rPr lang="es-ES">
                <a:solidFill>
                  <a:srgbClr val="CC023B"/>
                </a:solidFill>
              </a:rPr>
              <a:t>INTRODUCTION TO CULTURE AND DIVERSITY</a:t>
            </a:r>
            <a:endParaRPr lang="es-ES_tradnl">
              <a:solidFill>
                <a:srgbClr val="CC023B"/>
              </a:solidFill>
            </a:endParaRPr>
          </a:p>
        </p:txBody>
      </p:sp>
      <p:sp>
        <p:nvSpPr>
          <p:cNvPr id="11" name="Marcador de número de diapositiva 10"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picTx" userDrawn="1">
  <p:cSld name="Bild mit Beschriftung">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a:xfrm>
            <a:off x="1792288" y="3600450"/>
            <a:ext cx="5486400" cy="425054"/>
          </a:xfrm>
        </p:spPr>
        <p:txBody>
          <a:bodyPr anchor="b"/>
          <a:lstStyle>
            <a:lvl1pPr algn="l">
              <a:defRPr sz="2000" b="1"/>
            </a:lvl1pPr>
          </a:lstStyle>
          <a:p>
            <a:pPr>
              <a:defRPr/>
            </a:pPr>
            <a:r>
              <a:rPr lang="de-DE"/>
              <a:t>Mastertitelformat bearbeiten</a:t>
            </a:r>
            <a:endParaRPr/>
          </a:p>
        </p:txBody>
      </p:sp>
      <p:sp>
        <p:nvSpPr>
          <p:cNvPr id="3" name="Bildplatzhalter 2" hidden="0"/>
          <p:cNvSpPr>
            <a:spLocks noGrp="1"/>
          </p:cNvSpPr>
          <p:nvPr isPhoto="0" userDrawn="0">
            <p:ph type="pic" idx="1" hasCustomPrompt="0"/>
          </p:nvPr>
        </p:nvSpPr>
        <p:spPr bwMode="auto">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de-DE"/>
          </a:p>
        </p:txBody>
      </p:sp>
      <p:sp>
        <p:nvSpPr>
          <p:cNvPr id="4" name="Textplatzhalter 3" hidden="0"/>
          <p:cNvSpPr>
            <a:spLocks noGrp="1"/>
          </p:cNvSpPr>
          <p:nvPr isPhoto="0" userDrawn="0">
            <p:ph type="body" sz="half" idx="2" hasCustomPrompt="0"/>
          </p:nvPr>
        </p:nvSpPr>
        <p:spPr bwMode="auto">
          <a:xfrm>
            <a:off x="1792288" y="4025504"/>
            <a:ext cx="5486400" cy="3393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de-DE"/>
              <a:t>Mastertextformat bearbeiten</a:t>
            </a:r>
            <a:endParaRPr/>
          </a:p>
        </p:txBody>
      </p:sp>
      <p:sp>
        <p:nvSpPr>
          <p:cNvPr id="10" name="Marcador de pie de página 9" hidden="0"/>
          <p:cNvSpPr>
            <a:spLocks noGrp="1"/>
          </p:cNvSpPr>
          <p:nvPr isPhoto="0" userDrawn="0">
            <p:ph type="ftr" sz="quarter" idx="10" hasCustomPrompt="0"/>
          </p:nvPr>
        </p:nvSpPr>
        <p:spPr bwMode="auto"/>
        <p:txBody>
          <a:bodyPr/>
          <a:lstStyle/>
          <a:p>
            <a:pPr>
              <a:defRPr/>
            </a:pPr>
            <a:r>
              <a:rPr lang="es-ES">
                <a:solidFill>
                  <a:srgbClr val="CC023B"/>
                </a:solidFill>
              </a:rPr>
              <a:t>INTRODUCTION TO CULTURE AND DIVERSITY</a:t>
            </a:r>
            <a:endParaRPr lang="es-ES_tradnl">
              <a:solidFill>
                <a:srgbClr val="CC023B"/>
              </a:solidFill>
            </a:endParaRPr>
          </a:p>
        </p:txBody>
      </p:sp>
      <p:sp>
        <p:nvSpPr>
          <p:cNvPr id="11" name="Marcador de número de diapositiva 10"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jpg"/><Relationship Id="rId12" Type="http://schemas.openxmlformats.org/officeDocument/2006/relationships/image" Target="../media/image2.emf"/><Relationship Id="rId13" Type="http://schemas.openxmlformats.org/officeDocument/2006/relationships/image" Target="../media/image3.png"/><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Ref idx="1001">
        <a:schemeClr val="bg1"/>
      </p:bgRef>
    </p:bg>
    <p:spTree>
      <p:nvGrpSpPr>
        <p:cNvPr id="1" name="" hidden="0"/>
        <p:cNvGrpSpPr/>
        <p:nvPr isPhoto="0" userDrawn="0"/>
      </p:nvGrpSpPr>
      <p:grpSpPr bwMode="auto">
        <a:xfrm>
          <a:off x="0" y="0"/>
          <a:ext cx="0" cy="0"/>
          <a:chOff x="0" y="0"/>
          <a:chExt cx="0" cy="0"/>
        </a:xfrm>
      </p:grpSpPr>
      <p:pic>
        <p:nvPicPr>
          <p:cNvPr id="7" name="Bild 6" descr="ICSE_fond.jpg" hidden="0"/>
          <p:cNvPicPr>
            <a:picLocks noChangeAspect="1"/>
          </p:cNvPicPr>
          <p:nvPr isPhoto="0" userDrawn="1"/>
        </p:nvPicPr>
        <p:blipFill>
          <a:blip r:embed="rId11">
            <a:alphaModFix amt="39000"/>
          </a:blip>
          <a:srcRect l="9878" t="0" r="0" b="10531"/>
          <a:stretch/>
        </p:blipFill>
        <p:spPr bwMode="auto">
          <a:xfrm>
            <a:off x="-1" y="1063228"/>
            <a:ext cx="5140767" cy="4080272"/>
          </a:xfrm>
          <a:prstGeom prst="rect">
            <a:avLst/>
          </a:prstGeom>
        </p:spPr>
      </p:pic>
      <p:sp>
        <p:nvSpPr>
          <p:cNvPr id="2" name="Titelplatzhalter 1" hidden="0"/>
          <p:cNvSpPr>
            <a:spLocks noGrp="1"/>
          </p:cNvSpPr>
          <p:nvPr isPhoto="0" userDrawn="0">
            <p:ph type="title" hasCustomPrompt="0"/>
          </p:nvPr>
        </p:nvSpPr>
        <p:spPr bwMode="auto">
          <a:xfrm>
            <a:off x="457200" y="342900"/>
            <a:ext cx="8229600" cy="857250"/>
          </a:xfrm>
          <a:prstGeom prst="rect">
            <a:avLst/>
          </a:prstGeom>
        </p:spPr>
        <p:txBody>
          <a:bodyPr vert="horz" lIns="91440" tIns="45720" rIns="91440" bIns="45720" rtlCol="0" anchor="ctr">
            <a:normAutofit/>
          </a:bodyPr>
          <a:lstStyle/>
          <a:p>
            <a:pPr>
              <a:defRPr/>
            </a:pPr>
            <a:r>
              <a:rPr lang="en-US"/>
              <a:t>Mastertitelformat</a:t>
            </a:r>
            <a:r>
              <a:rPr lang="en-US"/>
              <a:t> </a:t>
            </a:r>
            <a:r>
              <a:rPr lang="en-US"/>
              <a:t>bearbeiten</a:t>
            </a:r>
            <a:endParaRPr lang="en-US"/>
          </a:p>
        </p:txBody>
      </p:sp>
      <p:sp>
        <p:nvSpPr>
          <p:cNvPr id="3" name="Textplatzhalter 2" hidden="0"/>
          <p:cNvSpPr>
            <a:spLocks noGrp="1"/>
          </p:cNvSpPr>
          <p:nvPr isPhoto="0" userDrawn="0">
            <p:ph type="body" idx="1" hasCustomPrompt="0"/>
          </p:nvPr>
        </p:nvSpPr>
        <p:spPr bwMode="auto">
          <a:xfrm>
            <a:off x="457200" y="1200151"/>
            <a:ext cx="8229600" cy="3394472"/>
          </a:xfrm>
          <a:prstGeom prst="rect">
            <a:avLst/>
          </a:prstGeom>
        </p:spPr>
        <p:txBody>
          <a:bodyPr vert="horz" lIns="91440" tIns="45720" rIns="91440" bIns="45720" rtlCol="0">
            <a:normAutofit/>
          </a:bodyPr>
          <a:lstStyle/>
          <a:p>
            <a:pPr lvl="0">
              <a:defRPr/>
            </a:pPr>
            <a:r>
              <a:rPr lang="en-US"/>
              <a:t>Mastertextformat</a:t>
            </a:r>
            <a:r>
              <a:rPr lang="en-US"/>
              <a:t> </a:t>
            </a:r>
            <a:r>
              <a:rPr lang="en-US"/>
              <a:t>bearbeiten</a:t>
            </a:r>
            <a:endParaRPr lang="en-US"/>
          </a:p>
          <a:p>
            <a:pPr lvl="1">
              <a:defRPr/>
            </a:pPr>
            <a:r>
              <a:rPr lang="en-US"/>
              <a:t>Zweite</a:t>
            </a:r>
            <a:r>
              <a:rPr lang="en-US"/>
              <a:t> </a:t>
            </a:r>
            <a:r>
              <a:rPr lang="en-US"/>
              <a:t>Ebene</a:t>
            </a:r>
            <a:endParaRPr lang="en-US"/>
          </a:p>
          <a:p>
            <a:pPr lvl="2">
              <a:defRPr/>
            </a:pPr>
            <a:r>
              <a:rPr lang="en-US"/>
              <a:t>Dritte</a:t>
            </a:r>
            <a:r>
              <a:rPr lang="en-US"/>
              <a:t> </a:t>
            </a:r>
            <a:r>
              <a:rPr lang="en-US"/>
              <a:t>Ebene</a:t>
            </a:r>
            <a:endParaRPr lang="en-US"/>
          </a:p>
          <a:p>
            <a:pPr lvl="3">
              <a:defRPr/>
            </a:pPr>
            <a:r>
              <a:rPr lang="en-US"/>
              <a:t>Vierte</a:t>
            </a:r>
            <a:r>
              <a:rPr lang="en-US"/>
              <a:t> </a:t>
            </a:r>
            <a:r>
              <a:rPr lang="en-US"/>
              <a:t>Ebene</a:t>
            </a:r>
            <a:endParaRPr lang="en-US"/>
          </a:p>
          <a:p>
            <a:pPr lvl="4">
              <a:defRPr/>
            </a:pPr>
            <a:r>
              <a:rPr lang="en-US"/>
              <a:t>Fünfte</a:t>
            </a:r>
            <a:r>
              <a:rPr lang="en-US"/>
              <a:t> </a:t>
            </a:r>
            <a:r>
              <a:rPr lang="en-US"/>
              <a:t>Ebene</a:t>
            </a:r>
            <a:endParaRPr lang="en-US"/>
          </a:p>
        </p:txBody>
      </p:sp>
      <p:pic>
        <p:nvPicPr>
          <p:cNvPr id="8" name="Bild 7" hidden="0"/>
          <p:cNvPicPr>
            <a:picLocks noChangeAspect="1"/>
          </p:cNvPicPr>
          <p:nvPr isPhoto="0" userDrawn="1"/>
        </p:nvPicPr>
        <p:blipFill>
          <a:blip r:embed="rId12"/>
          <a:stretch/>
        </p:blipFill>
        <p:spPr bwMode="auto">
          <a:xfrm>
            <a:off x="7518404" y="4565905"/>
            <a:ext cx="1095375" cy="475202"/>
          </a:xfrm>
          <a:prstGeom prst="rect">
            <a:avLst/>
          </a:prstGeom>
        </p:spPr>
      </p:pic>
      <p:sp>
        <p:nvSpPr>
          <p:cNvPr id="9" name="Rechteck 8" hidden="0"/>
          <p:cNvSpPr/>
          <p:nvPr isPhoto="0" userDrawn="1"/>
        </p:nvSpPr>
        <p:spPr bwMode="auto">
          <a:xfrm>
            <a:off x="454466" y="5006818"/>
            <a:ext cx="5040000" cy="34289"/>
          </a:xfrm>
          <a:prstGeom prst="rect">
            <a:avLst/>
          </a:prstGeom>
          <a:solidFill>
            <a:srgbClr val="B4CB4D"/>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defRPr/>
            </a:pPr>
            <a:endParaRPr lang="de-DE"/>
          </a:p>
        </p:txBody>
      </p:sp>
      <p:sp>
        <p:nvSpPr>
          <p:cNvPr id="11" name="Rechteck 10" hidden="0"/>
          <p:cNvSpPr/>
          <p:nvPr isPhoto="0" userDrawn="1"/>
        </p:nvSpPr>
        <p:spPr bwMode="auto">
          <a:xfrm>
            <a:off x="5526000" y="5006818"/>
            <a:ext cx="1908000" cy="34289"/>
          </a:xfrm>
          <a:prstGeom prst="rect">
            <a:avLst/>
          </a:prstGeom>
          <a:solidFill>
            <a:srgbClr val="002369"/>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defRPr/>
            </a:pPr>
            <a:endParaRPr lang="de-DE"/>
          </a:p>
        </p:txBody>
      </p:sp>
      <p:sp>
        <p:nvSpPr>
          <p:cNvPr id="23" name="Marcador de número de diapositiva 22" hidden="0"/>
          <p:cNvSpPr>
            <a:spLocks noGrp="1"/>
          </p:cNvSpPr>
          <p:nvPr isPhoto="0" userDrawn="0">
            <p:ph type="sldNum" sz="quarter" idx="4" hasCustomPrompt="0"/>
          </p:nvPr>
        </p:nvSpPr>
        <p:spPr bwMode="auto">
          <a:xfrm>
            <a:off x="8104785" y="41488"/>
            <a:ext cx="588616" cy="273844"/>
          </a:xfrm>
          <a:prstGeom prst="rect">
            <a:avLst/>
          </a:prstGeom>
        </p:spPr>
        <p:txBody>
          <a:bodyPr vert="horz" lIns="91440" tIns="45720" rIns="91440" bIns="45720" rtlCol="0" anchor="ctr"/>
          <a:lstStyle>
            <a:lvl1pPr algn="r">
              <a:defRPr sz="800" b="1">
                <a:solidFill>
                  <a:srgbClr val="4C5F7E"/>
                </a:solidFill>
                <a:latin typeface="Avenir Book"/>
                <a:ea typeface="Avenir Book"/>
                <a:cs typeface="Avenir Book"/>
              </a:defRPr>
            </a:lvl1pPr>
          </a:lstStyle>
          <a:p>
            <a:pPr>
              <a:defRPr/>
            </a:pPr>
            <a:r>
              <a:rPr lang="es-ES_tradnl" sz="1200"/>
              <a:t>|  </a:t>
            </a:r>
            <a:fld id="{9DD0088F-7E4A-9C4B-9ED2-72FAF1293163}" type="slidenum">
              <a:rPr lang="es-ES_tradnl"/>
              <a:t/>
            </a:fld>
            <a:endParaRPr lang="es-ES_tradnl"/>
          </a:p>
        </p:txBody>
      </p:sp>
      <p:sp>
        <p:nvSpPr>
          <p:cNvPr id="24" name="Marcador de pie de página 23" hidden="0"/>
          <p:cNvSpPr>
            <a:spLocks noGrp="1"/>
          </p:cNvSpPr>
          <p:nvPr isPhoto="0" userDrawn="0">
            <p:ph type="ftr" sz="quarter" idx="3" hasCustomPrompt="0"/>
          </p:nvPr>
        </p:nvSpPr>
        <p:spPr bwMode="auto">
          <a:xfrm>
            <a:off x="5772151" y="41488"/>
            <a:ext cx="2647951" cy="273844"/>
          </a:xfrm>
          <a:prstGeom prst="rect">
            <a:avLst/>
          </a:prstGeom>
        </p:spPr>
        <p:txBody>
          <a:bodyPr vert="horz" lIns="91440" tIns="45720" rIns="91440" bIns="45720" rtlCol="0" anchor="ctr"/>
          <a:lstStyle>
            <a:lvl1pPr algn="ctr">
              <a:defRPr sz="800" b="1">
                <a:solidFill>
                  <a:schemeClr val="tx1">
                    <a:tint val="75000"/>
                  </a:schemeClr>
                </a:solidFill>
                <a:latin typeface="Avenir Book"/>
                <a:ea typeface="Avenir Book"/>
                <a:cs typeface="Avenir Book"/>
              </a:defRPr>
            </a:lvl1pPr>
          </a:lstStyle>
          <a:p>
            <a:pPr>
              <a:defRPr/>
            </a:pPr>
            <a:r>
              <a:rPr lang="en-US">
                <a:solidFill>
                  <a:srgbClr val="CC023B"/>
                </a:solidFill>
              </a:rPr>
              <a:t>Title</a:t>
            </a:r>
            <a:endParaRPr/>
          </a:p>
        </p:txBody>
      </p:sp>
      <p:pic>
        <p:nvPicPr>
          <p:cNvPr id="29" name="Bild 11" hidden="0"/>
          <p:cNvPicPr>
            <a:picLocks noChangeAspect="1"/>
          </p:cNvPicPr>
          <p:nvPr isPhoto="0" userDrawn="1"/>
        </p:nvPicPr>
        <p:blipFill>
          <a:blip r:embed="rId13"/>
          <a:stretch/>
        </p:blipFill>
        <p:spPr bwMode="auto">
          <a:xfrm>
            <a:off x="5564100" y="4780776"/>
            <a:ext cx="1807900" cy="145427"/>
          </a:xfrm>
          <a:prstGeom prst="rect">
            <a:avLst/>
          </a:prstGeom>
        </p:spPr>
      </p:pic>
      <p:pic>
        <p:nvPicPr>
          <p:cNvPr id="1026" name="Picture 2" descr="Y:\Gruppen\ICSE\____ICSE\_Corporate Design_(Werbe)Materialien_Vorlagen\Corporate Design_VORLAGEN_Infos\Logos_ICSE und Projekte\ENSITE\ICSE-ENSITE_Logo_noSub.png" hidden="0"/>
          <p:cNvPicPr>
            <a:picLocks noChangeAspect="1" noChangeArrowheads="1"/>
          </p:cNvPicPr>
          <p:nvPr isPhoto="0" userDrawn="1"/>
        </p:nvPicPr>
        <p:blipFill>
          <a:blip r:embed="rId14"/>
          <a:stretch/>
        </p:blipFill>
        <p:spPr bwMode="auto">
          <a:xfrm>
            <a:off x="454467" y="4651219"/>
            <a:ext cx="1008573" cy="433595"/>
          </a:xfrm>
          <a:prstGeom prst="rect">
            <a:avLst/>
          </a:prstGeom>
          <a:noFill/>
        </p:spPr>
      </p:pic>
    </p:spTree>
  </p:cSld>
  <p:clrMap accent1="accent1" accent2="accent2" accent3="accent3" accent4="accent4" accent5="accent5" accent6="accent6" bg1="lt1" bg2="lt2" folHlink="folHlink" hlink="hlink" tx1="dk1" tx2="dk2"/>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dt="1" ftr="1" hdr="0" sldNum="1"/>
  <p:txStyles>
    <p:titleStyle>
      <a:lvl1pPr algn="l" defTabSz="457200">
        <a:spcBef>
          <a:spcPts val="0"/>
        </a:spcBef>
        <a:buNone/>
        <a:defRPr sz="3200" b="1">
          <a:solidFill>
            <a:srgbClr val="4C5F7E"/>
          </a:solidFill>
          <a:latin typeface="Avenir Book"/>
          <a:ea typeface="Avenir Book"/>
          <a:cs typeface="Avenir Book"/>
        </a:defRPr>
      </a:lvl1pPr>
    </p:titleStyle>
    <p:bodyStyle>
      <a:lvl1pPr marL="342900" indent="-342900" algn="l" defTabSz="457200">
        <a:spcBef>
          <a:spcPts val="0"/>
        </a:spcBef>
        <a:buClr>
          <a:srgbClr val="BE002D"/>
        </a:buClr>
        <a:buFont typeface="Arial"/>
        <a:buChar char="•"/>
        <a:defRPr sz="2800">
          <a:solidFill>
            <a:schemeClr val="tx1"/>
          </a:solidFill>
          <a:latin typeface="+mn-lt"/>
          <a:ea typeface="Avenir Book"/>
          <a:cs typeface="Avenir Book"/>
        </a:defRPr>
      </a:lvl1pPr>
      <a:lvl2pPr marL="742950" indent="-285750" algn="l" defTabSz="457200">
        <a:spcBef>
          <a:spcPts val="0"/>
        </a:spcBef>
        <a:buClr>
          <a:srgbClr val="B4CB4D"/>
        </a:buClr>
        <a:buFont typeface="Arial"/>
        <a:buChar char="•"/>
        <a:defRPr sz="2400">
          <a:solidFill>
            <a:schemeClr val="tx1"/>
          </a:solidFill>
          <a:latin typeface="+mn-lt"/>
          <a:ea typeface="Avenir Book"/>
          <a:cs typeface="Avenir Book"/>
        </a:defRPr>
      </a:lvl2pPr>
      <a:lvl3pPr marL="1143000" indent="-228600" algn="l" defTabSz="457200">
        <a:spcBef>
          <a:spcPts val="0"/>
        </a:spcBef>
        <a:buClr>
          <a:srgbClr val="001470"/>
        </a:buClr>
        <a:buFont typeface="Arial"/>
        <a:buChar char="•"/>
        <a:defRPr sz="2000">
          <a:solidFill>
            <a:schemeClr val="tx1"/>
          </a:solidFill>
          <a:latin typeface="+mn-lt"/>
          <a:ea typeface="Avenir Book"/>
          <a:cs typeface="Avenir Book"/>
        </a:defRPr>
      </a:lvl3pPr>
      <a:lvl4pPr marL="1600200" indent="-228600" algn="l" defTabSz="457200">
        <a:spcBef>
          <a:spcPts val="0"/>
        </a:spcBef>
        <a:buSzPct val="75000"/>
        <a:buFont typeface="Wingdings"/>
        <a:buChar char="§"/>
        <a:defRPr sz="2000">
          <a:solidFill>
            <a:schemeClr val="tx1"/>
          </a:solidFill>
          <a:latin typeface="+mn-lt"/>
          <a:ea typeface="Avenir Book"/>
          <a:cs typeface="Avenir Book"/>
        </a:defRPr>
      </a:lvl4pPr>
      <a:lvl5pPr marL="2057400" indent="-228600" algn="l" defTabSz="457200">
        <a:spcBef>
          <a:spcPts val="0"/>
        </a:spcBef>
        <a:buSzPct val="80000"/>
        <a:buFont typeface="Lucida Grande"/>
        <a:buChar char="-"/>
        <a:defRPr sz="2000">
          <a:solidFill>
            <a:schemeClr val="tx1"/>
          </a:solidFill>
          <a:latin typeface="+mn-lt"/>
          <a:ea typeface="Avenir Book"/>
          <a:cs typeface="Avenir Book"/>
        </a:defRPr>
      </a:lvl5pPr>
      <a:lvl6pPr marL="2514600" indent="-228600" algn="l" defTabSz="457200">
        <a:spcBef>
          <a:spcPts val="0"/>
        </a:spcBef>
        <a:buFont typeface="Arial"/>
        <a:buChar char="•"/>
        <a:defRPr sz="2000">
          <a:solidFill>
            <a:schemeClr val="tx1"/>
          </a:solidFill>
          <a:latin typeface="+mn-lt"/>
          <a:ea typeface="+mn-ea"/>
          <a:cs typeface="+mn-cs"/>
        </a:defRPr>
      </a:lvl6pPr>
      <a:lvl7pPr marL="2971800" indent="-228600" algn="l" defTabSz="457200">
        <a:spcBef>
          <a:spcPts val="0"/>
        </a:spcBef>
        <a:buFont typeface="Arial"/>
        <a:buChar char="•"/>
        <a:defRPr sz="2000">
          <a:solidFill>
            <a:schemeClr val="tx1"/>
          </a:solidFill>
          <a:latin typeface="+mn-lt"/>
          <a:ea typeface="+mn-ea"/>
          <a:cs typeface="+mn-cs"/>
        </a:defRPr>
      </a:lvl7pPr>
      <a:lvl8pPr marL="3429000" indent="-228600" algn="l" defTabSz="457200">
        <a:spcBef>
          <a:spcPts val="0"/>
        </a:spcBef>
        <a:buFont typeface="Arial"/>
        <a:buChar char="•"/>
        <a:defRPr sz="2000">
          <a:solidFill>
            <a:schemeClr val="tx1"/>
          </a:solidFill>
          <a:latin typeface="+mn-lt"/>
          <a:ea typeface="+mn-ea"/>
          <a:cs typeface="+mn-cs"/>
        </a:defRPr>
      </a:lvl8pPr>
      <a:lvl9pPr marL="3886200" indent="-228600" algn="l" defTabSz="457200">
        <a:spcBef>
          <a:spcPts val="0"/>
        </a:spcBef>
        <a:buFont typeface="Arial"/>
        <a:buChar char="•"/>
        <a:defRPr sz="2000">
          <a:solidFill>
            <a:schemeClr val="tx1"/>
          </a:solidFill>
          <a:latin typeface="+mn-lt"/>
          <a:ea typeface="+mn-ea"/>
          <a:cs typeface="+mn-cs"/>
        </a:defRPr>
      </a:lvl9pPr>
    </p:bodyStyle>
    <p:otherStyle>
      <a:defPPr>
        <a:defRPr lang="de-DE"/>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 Id="rId3" Type="http://schemas.openxmlformats.org/officeDocument/2006/relationships/image" Target="../media/image6.png"/><Relationship Id="rId4" Type="http://schemas.openxmlformats.org/officeDocument/2006/relationships/image" Target="../media/image14.jp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jpg"/><Relationship Id="rId3" Type="http://schemas.openxmlformats.org/officeDocument/2006/relationships/image" Target="../media/image15.jpg"/><Relationship Id="rId4" Type="http://schemas.openxmlformats.org/officeDocument/2006/relationships/image" Target="../media/image16.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 Id="rId3" Type="http://schemas.openxmlformats.org/officeDocument/2006/relationships/image" Target="../media/image6.png"/><Relationship Id="rId4" Type="http://schemas.openxmlformats.org/officeDocument/2006/relationships/image" Target="../media/image14.jp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 Id="rId3" Type="http://schemas.openxmlformats.org/officeDocument/2006/relationships/image" Target="../media/image15.jpg"/><Relationship Id="rId4" Type="http://schemas.openxmlformats.org/officeDocument/2006/relationships/image" Target="../media/image19.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 Id="rId3" Type="http://schemas.openxmlformats.org/officeDocument/2006/relationships/image" Target="../media/image21.png"/><Relationship Id="rId4" Type="http://schemas.openxmlformats.org/officeDocument/2006/relationships/image" Target="../media/image14.jp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 Id="rId3" Type="http://schemas.openxmlformats.org/officeDocument/2006/relationships/image" Target="../media/image19.png"/><Relationship Id="rId4" Type="http://schemas.openxmlformats.org/officeDocument/2006/relationships/image" Target="../media/image23.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5.png"/><Relationship Id="rId5" Type="http://schemas.openxmlformats.org/officeDocument/2006/relationships/image" Target="../media/image14.jpg"/><Relationship Id="rId6" Type="http://schemas.openxmlformats.org/officeDocument/2006/relationships/image" Target="../media/image16.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png"/><Relationship Id="rId3" Type="http://schemas.openxmlformats.org/officeDocument/2006/relationships/image" Target="../media/image5.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jpg"/><Relationship Id="rId3" Type="http://schemas.openxmlformats.org/officeDocument/2006/relationships/image" Target="../media/image5.png"/><Relationship Id="rId4" Type="http://schemas.openxmlformats.org/officeDocument/2006/relationships/image" Target="../media/image26.jp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3.png"/><Relationship Id="rId6" Type="http://schemas.openxmlformats.org/officeDocument/2006/relationships/image" Target="../media/image30.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jpg"/><Relationship Id="rId5" Type="http://schemas.openxmlformats.org/officeDocument/2006/relationships/image" Target="../media/image5.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 Id="rId3" Type="http://schemas.openxmlformats.org/officeDocument/2006/relationships/image" Target="../media/image23.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 Id="rId3" Type="http://schemas.openxmlformats.org/officeDocument/2006/relationships/image" Target="../media/image6.png"/><Relationship Id="rId4" Type="http://schemas.openxmlformats.org/officeDocument/2006/relationships/image" Target="../media/image34.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7.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png"/><Relationship Id="rId3" Type="http://schemas.openxmlformats.org/officeDocument/2006/relationships/image" Target="../media/image5.png"/><Relationship Id="rId4" Type="http://schemas.openxmlformats.org/officeDocument/2006/relationships/image" Target="../media/image39.png"/><Relationship Id="rId5" Type="http://schemas.openxmlformats.org/officeDocument/2006/relationships/image" Target="../media/image23.png"/><Relationship Id="rId6" Type="http://schemas.openxmlformats.org/officeDocument/2006/relationships/image" Target="../media/image40.png"/><Relationship Id="rId7" Type="http://schemas.openxmlformats.org/officeDocument/2006/relationships/image" Target="../media/image41.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43.png"/><Relationship Id="rId4" Type="http://schemas.openxmlformats.org/officeDocument/2006/relationships/image" Target="../media/image41.png"/><Relationship Id="rId5" Type="http://schemas.openxmlformats.org/officeDocument/2006/relationships/image" Target="../media/image39.png"/><Relationship Id="rId6" Type="http://schemas.openxmlformats.org/officeDocument/2006/relationships/image" Target="../media/image35.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 Id="rId3" Type="http://schemas.openxmlformats.org/officeDocument/2006/relationships/image" Target="../media/image40.png"/><Relationship Id="rId4" Type="http://schemas.openxmlformats.org/officeDocument/2006/relationships/image" Target="../media/image35.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 Id="rId3" Type="http://schemas.openxmlformats.org/officeDocument/2006/relationships/image" Target="../media/image14.jpg"/><Relationship Id="rId4" Type="http://schemas.openxmlformats.org/officeDocument/2006/relationships/image" Target="../media/image15.jp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png"/><Relationship Id="rId3" Type="http://schemas.openxmlformats.org/officeDocument/2006/relationships/image" Target="../media/image37.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jpg"/><Relationship Id="rId5"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ctrTitle" hasCustomPrompt="0"/>
          </p:nvPr>
        </p:nvSpPr>
        <p:spPr bwMode="auto">
          <a:xfrm>
            <a:off x="695325" y="894144"/>
            <a:ext cx="7772400" cy="1856648"/>
          </a:xfrm>
        </p:spPr>
        <p:txBody>
          <a:bodyPr>
            <a:normAutofit/>
          </a:bodyPr>
          <a:lstStyle/>
          <a:p>
            <a:pPr>
              <a:defRPr/>
            </a:pPr>
            <a:br>
              <a:rPr lang="de-DE" sz="3600">
                <a:solidFill>
                  <a:srgbClr val="002369"/>
                </a:solidFill>
              </a:rPr>
            </a:br>
            <a:r>
              <a:rPr lang="en-US" sz="3600">
                <a:solidFill>
                  <a:srgbClr val="25487B"/>
                </a:solidFill>
              </a:rPr>
              <a:t>IO 10</a:t>
            </a:r>
            <a:br>
              <a:rPr lang="en-US" sz="3600">
                <a:solidFill>
                  <a:srgbClr val="25487B"/>
                </a:solidFill>
              </a:rPr>
            </a:br>
            <a:r>
              <a:rPr lang="en-US" sz="3600">
                <a:solidFill>
                  <a:srgbClr val="25487B"/>
                </a:solidFill>
              </a:rPr>
              <a:t>Lesson planning II</a:t>
            </a:r>
            <a:endParaRPr lang="en-US" sz="3400" b="0" cap="all">
              <a:latin typeface="Avenir Book"/>
            </a:endParaRPr>
          </a:p>
        </p:txBody>
      </p:sp>
      <p:sp>
        <p:nvSpPr>
          <p:cNvPr id="3" name="Untertitel 2" hidden="0"/>
          <p:cNvSpPr>
            <a:spLocks noGrp="1"/>
          </p:cNvSpPr>
          <p:nvPr isPhoto="0" userDrawn="0">
            <p:ph type="subTitle" idx="1" hasCustomPrompt="0"/>
          </p:nvPr>
        </p:nvSpPr>
        <p:spPr bwMode="auto"/>
        <p:txBody>
          <a:bodyPr/>
          <a:lstStyle/>
          <a:p>
            <a:pPr>
              <a:defRPr/>
            </a:pPr>
            <a:r>
              <a:rPr lang="en-US"/>
              <a:t>Focus to methods</a:t>
            </a:r>
            <a:endParaRPr/>
          </a:p>
        </p:txBody>
      </p:sp>
      <p:sp>
        <p:nvSpPr>
          <p:cNvPr id="4" name="TextBox 6" hidden="0"/>
          <p:cNvSpPr txBox="1"/>
          <p:nvPr isPhoto="0" userDrawn="0"/>
        </p:nvSpPr>
        <p:spPr bwMode="auto">
          <a:xfrm>
            <a:off x="1745110" y="4777174"/>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Nadpis 1" hidden="0"/>
          <p:cNvSpPr>
            <a:spLocks noGrp="1"/>
          </p:cNvSpPr>
          <p:nvPr isPhoto="0" userDrawn="0">
            <p:ph type="title" hasCustomPrompt="0"/>
          </p:nvPr>
        </p:nvSpPr>
        <p:spPr bwMode="auto"/>
        <p:txBody>
          <a:bodyPr>
            <a:normAutofit fontScale="90000"/>
          </a:bodyPr>
          <a:lstStyle/>
          <a:p>
            <a:pPr>
              <a:defRPr/>
            </a:pPr>
            <a:r>
              <a:rPr lang="en-GB"/>
              <a:t>Activity </a:t>
            </a:r>
            <a:r>
              <a:rPr lang="en-GB"/>
              <a:t>1.</a:t>
            </a:r>
            <a:r>
              <a:rPr lang="sk-SK"/>
              <a:t>2</a:t>
            </a:r>
            <a:r>
              <a:rPr lang="en-GB"/>
              <a:t>: </a:t>
            </a:r>
            <a:r>
              <a:rPr lang="en-GB"/>
              <a:t>Two </a:t>
            </a:r>
            <a:r>
              <a:rPr lang="sk-SK"/>
              <a:t>STEM</a:t>
            </a:r>
            <a:r>
              <a:rPr lang="en-GB"/>
              <a:t> lesson</a:t>
            </a:r>
            <a:r>
              <a:rPr lang="sk-SK"/>
              <a:t>s</a:t>
            </a:r>
            <a:r>
              <a:rPr lang="en-GB"/>
              <a:t> </a:t>
            </a:r>
            <a:r>
              <a:rPr lang="en-GB"/>
              <a:t>plans </a:t>
            </a:r>
            <a:r>
              <a:rPr lang="sk-SK"/>
              <a:t>ANALYSIS</a:t>
            </a:r>
            <a:r>
              <a:rPr lang="en-GB"/>
              <a:t> </a:t>
            </a:r>
            <a:endParaRPr lang="sk-SK"/>
          </a:p>
        </p:txBody>
      </p:sp>
      <p:sp>
        <p:nvSpPr>
          <p:cNvPr id="3" name="Zástupný objekt pre obsah 2" hidden="0"/>
          <p:cNvSpPr>
            <a:spLocks noGrp="1"/>
          </p:cNvSpPr>
          <p:nvPr isPhoto="0" userDrawn="0">
            <p:ph idx="1" hasCustomPrompt="0"/>
          </p:nvPr>
        </p:nvSpPr>
        <p:spPr bwMode="auto">
          <a:xfrm>
            <a:off x="852755" y="1200151"/>
            <a:ext cx="7834045" cy="3394472"/>
          </a:xfrm>
        </p:spPr>
        <p:txBody>
          <a:bodyPr>
            <a:normAutofit fontScale="85000" lnSpcReduction="20000"/>
          </a:bodyPr>
          <a:lstStyle/>
          <a:p>
            <a:pPr>
              <a:spcAft>
                <a:spcPts val="600"/>
              </a:spcAft>
              <a:defRPr/>
            </a:pPr>
            <a:r>
              <a:rPr lang="en-GB" sz="2400"/>
              <a:t>Inform your schoolmates about the lesson plan, content, concept and methods designed.</a:t>
            </a:r>
            <a:endParaRPr/>
          </a:p>
          <a:p>
            <a:pPr>
              <a:spcAft>
                <a:spcPts val="600"/>
              </a:spcAft>
              <a:defRPr/>
            </a:pPr>
            <a:r>
              <a:rPr lang="en-GB" sz="2400"/>
              <a:t>As a future mathematics teacher: Which lesson would you prefer? Why?</a:t>
            </a:r>
            <a:endParaRPr/>
          </a:p>
          <a:p>
            <a:pPr>
              <a:spcAft>
                <a:spcPts val="600"/>
              </a:spcAft>
              <a:defRPr/>
            </a:pPr>
            <a:r>
              <a:rPr lang="en-GB" sz="2400"/>
              <a:t>As a student: Which lesson would you prefer? Why?</a:t>
            </a:r>
            <a:endParaRPr/>
          </a:p>
          <a:p>
            <a:pPr>
              <a:spcAft>
                <a:spcPts val="600"/>
              </a:spcAft>
              <a:defRPr/>
            </a:pPr>
            <a:r>
              <a:rPr lang="en-GB" sz="2400"/>
              <a:t>Do you notice some socio-scientific dimension in the two lessons? Which? </a:t>
            </a:r>
            <a:endParaRPr/>
          </a:p>
          <a:p>
            <a:pPr>
              <a:spcAft>
                <a:spcPts val="600"/>
              </a:spcAft>
              <a:defRPr/>
            </a:pPr>
            <a:r>
              <a:rPr lang="en-GB" sz="2400"/>
              <a:t>Describe how strong is the lesson topic connected with </a:t>
            </a:r>
            <a:endParaRPr/>
          </a:p>
          <a:p>
            <a:pPr lvl="1">
              <a:spcAft>
                <a:spcPts val="600"/>
              </a:spcAft>
              <a:defRPr/>
            </a:pPr>
            <a:r>
              <a:rPr lang="en-GB" sz="2000"/>
              <a:t>your personal life</a:t>
            </a:r>
            <a:r>
              <a:rPr lang="sk-SK" sz="2000"/>
              <a:t>,</a:t>
            </a:r>
            <a:endParaRPr lang="en-GB" sz="2000"/>
          </a:p>
          <a:p>
            <a:pPr lvl="1">
              <a:spcAft>
                <a:spcPts val="600"/>
              </a:spcAft>
              <a:defRPr/>
            </a:pPr>
            <a:r>
              <a:rPr lang="sk-SK" sz="2000"/>
              <a:t>r</a:t>
            </a:r>
            <a:r>
              <a:rPr lang="sk-SK" sz="2000"/>
              <a:t>esearch</a:t>
            </a:r>
            <a:r>
              <a:rPr lang="sk-SK" sz="2000"/>
              <a:t>, </a:t>
            </a:r>
            <a:r>
              <a:rPr lang="en-US" sz="2000"/>
              <a:t>science.</a:t>
            </a:r>
            <a:endParaRPr/>
          </a:p>
          <a:p>
            <a:pPr>
              <a:defRPr/>
            </a:pPr>
            <a:endParaRPr lang="sk-SK"/>
          </a:p>
        </p:txBody>
      </p:sp>
      <p:sp>
        <p:nvSpPr>
          <p:cNvPr id="4" name="Zástupný objekt pre pätu 3" hidden="0"/>
          <p:cNvSpPr>
            <a:spLocks noGrp="1"/>
          </p:cNvSpPr>
          <p:nvPr isPhoto="0" userDrawn="0">
            <p:ph type="ftr" sz="quarter" idx="10" hasCustomPrompt="0"/>
          </p:nvPr>
        </p:nvSpPr>
        <p:spPr bwMode="auto"/>
        <p:txBody>
          <a:bodyPr/>
          <a:lstStyle/>
          <a:p>
            <a:pPr>
              <a:defRPr/>
            </a:pPr>
            <a:r>
              <a:rPr lang="sk-SK">
                <a:solidFill>
                  <a:srgbClr val="CC023B"/>
                </a:solidFill>
              </a:rPr>
              <a:t>LESSON PLANNING II</a:t>
            </a:r>
            <a:r>
              <a:rPr lang="es-ES">
                <a:solidFill>
                  <a:srgbClr val="CC023B"/>
                </a:solidFill>
              </a:rPr>
              <a:t> </a:t>
            </a:r>
            <a:endParaRPr lang="es-ES_tradnl">
              <a:solidFill>
                <a:srgbClr val="CC023B"/>
              </a:solidFill>
            </a:endParaRPr>
          </a:p>
        </p:txBody>
      </p:sp>
      <p:sp>
        <p:nvSpPr>
          <p:cNvPr id="5" name="Zástupný objekt pre číslo snímky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pic>
        <p:nvPicPr>
          <p:cNvPr id="6" name="Bild 27" descr="C:\Users\Sophia\AppData\Local\Microsoft\Windows\Temporary Internet Files\Content.Word\4-4_group_work_.png.png" hidden="0"/>
          <p:cNvPicPr/>
          <p:nvPr isPhoto="0" userDrawn="0"/>
        </p:nvPicPr>
        <p:blipFill>
          <a:blip r:embed="rId2"/>
          <a:stretch/>
        </p:blipFill>
        <p:spPr bwMode="auto">
          <a:xfrm>
            <a:off x="301240" y="1200151"/>
            <a:ext cx="476885" cy="457200"/>
          </a:xfrm>
          <a:prstGeom prst="rect">
            <a:avLst/>
          </a:prstGeom>
          <a:noFill/>
          <a:ln w="9525">
            <a:noFill/>
            <a:miter lim="800000"/>
            <a:headEnd/>
            <a:tailEnd/>
          </a:ln>
        </p:spPr>
      </p:pic>
      <p:pic>
        <p:nvPicPr>
          <p:cNvPr id="7" name="Bild 7" descr="C:\Users\Sophia\AppData\Local\Microsoft\Windows\Temporary Internet Files\Content.Word\3-1_5min_.png.png" hidden="0"/>
          <p:cNvPicPr/>
          <p:nvPr isPhoto="0" userDrawn="0"/>
        </p:nvPicPr>
        <p:blipFill>
          <a:blip r:embed="rId3"/>
          <a:stretch/>
        </p:blipFill>
        <p:spPr bwMode="auto">
          <a:xfrm>
            <a:off x="317989" y="2402969"/>
            <a:ext cx="481330" cy="478790"/>
          </a:xfrm>
          <a:prstGeom prst="rect">
            <a:avLst/>
          </a:prstGeom>
          <a:noFill/>
          <a:ln w="9525">
            <a:noFill/>
            <a:miter lim="800000"/>
            <a:headEnd/>
            <a:tailEnd/>
          </a:ln>
        </p:spPr>
      </p:pic>
      <p:pic>
        <p:nvPicPr>
          <p:cNvPr id="8" name="Imagen 21" descr="/Users/antquearm/Desktop/IncluSMe icons/Icons as JPEG/5.jpg" hidden="0"/>
          <p:cNvPicPr/>
          <p:nvPr isPhoto="0" userDrawn="0"/>
        </p:nvPicPr>
        <p:blipFill>
          <a:blip r:embed="rId4"/>
          <a:stretch/>
        </p:blipFill>
        <p:spPr bwMode="auto">
          <a:xfrm rot="21434559">
            <a:off x="320338" y="1846905"/>
            <a:ext cx="467995" cy="467995"/>
          </a:xfrm>
          <a:prstGeom prst="rect">
            <a:avLst/>
          </a:prstGeom>
          <a:noFill/>
          <a:ln>
            <a:noFill/>
          </a:ln>
        </p:spPr>
      </p:pic>
      <p:sp>
        <p:nvSpPr>
          <p:cNvPr id="9" name="Obdĺžnik 8" hidden="0"/>
          <p:cNvSpPr/>
          <p:nvPr isPhoto="0" userDrawn="0"/>
        </p:nvSpPr>
        <p:spPr bwMode="auto">
          <a:xfrm>
            <a:off x="1718963" y="4708924"/>
            <a:ext cx="2632452" cy="246221"/>
          </a:xfrm>
          <a:prstGeom prst="rect">
            <a:avLst/>
          </a:prstGeom>
        </p:spPr>
        <p:txBody>
          <a:bodyPr wrap="none">
            <a:spAutoFit/>
          </a:bodyPr>
          <a:lstStyle/>
          <a:p>
            <a:pPr>
              <a:defRPr/>
            </a:pPr>
            <a:r>
              <a:rPr lang="en-US" sz="1000">
                <a:solidFill>
                  <a:schemeClr val="tx2">
                    <a:lumMod val="60000"/>
                    <a:lumOff val="40000"/>
                  </a:schemeClr>
                </a:solidFill>
              </a:rPr>
              <a:t>Constantine the Philosopher University in Nitra</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p:txBody>
          <a:bodyPr>
            <a:normAutofit fontScale="90000"/>
          </a:bodyPr>
          <a:lstStyle/>
          <a:p>
            <a:pPr>
              <a:defRPr/>
            </a:pPr>
            <a:r>
              <a:rPr lang="en-US"/>
              <a:t>Activity 1.3: Two </a:t>
            </a:r>
            <a:r>
              <a:rPr lang="sk-SK"/>
              <a:t>STEM </a:t>
            </a:r>
            <a:r>
              <a:rPr lang="en-US"/>
              <a:t>lessons plans DISCUSSION</a:t>
            </a:r>
            <a:endParaRPr lang="en-US"/>
          </a:p>
        </p:txBody>
      </p:sp>
      <p:sp>
        <p:nvSpPr>
          <p:cNvPr id="3" name="Inhaltsplatzhalter 2" hidden="0"/>
          <p:cNvSpPr>
            <a:spLocks noGrp="1"/>
          </p:cNvSpPr>
          <p:nvPr isPhoto="0" userDrawn="0">
            <p:ph idx="1" hasCustomPrompt="0"/>
          </p:nvPr>
        </p:nvSpPr>
        <p:spPr bwMode="auto">
          <a:xfrm>
            <a:off x="1263316" y="1200151"/>
            <a:ext cx="7423484" cy="3394472"/>
          </a:xfrm>
        </p:spPr>
        <p:txBody>
          <a:bodyPr>
            <a:normAutofit/>
          </a:bodyPr>
          <a:lstStyle/>
          <a:p>
            <a:pPr marL="0" indent="0">
              <a:buNone/>
              <a:defRPr/>
            </a:pPr>
            <a:endParaRPr lang="de-DE"/>
          </a:p>
          <a:p>
            <a:pPr>
              <a:defRPr/>
            </a:pPr>
            <a:r>
              <a:rPr lang="en-US"/>
              <a:t>In how far do such topics relate to STEM education? What do you think?</a:t>
            </a:r>
            <a:endParaRPr/>
          </a:p>
          <a:p>
            <a:pPr>
              <a:defRPr/>
            </a:pPr>
            <a:r>
              <a:rPr lang="en-US"/>
              <a:t>Do you think dealing with such topics is included in syllabus of mathematics? If so, how?</a:t>
            </a:r>
            <a:endParaRPr/>
          </a:p>
          <a:p>
            <a:pPr>
              <a:defRPr/>
            </a:pPr>
            <a:endParaRPr lang="de-DE"/>
          </a:p>
        </p:txBody>
      </p:sp>
      <p:sp>
        <p:nvSpPr>
          <p:cNvPr id="5" name="Foliennummernplatzhalter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sp>
        <p:nvSpPr>
          <p:cNvPr id="4" name="Obdĺžnik 3" hidden="0"/>
          <p:cNvSpPr/>
          <p:nvPr isPhoto="0" userDrawn="0"/>
        </p:nvSpPr>
        <p:spPr bwMode="auto">
          <a:xfrm>
            <a:off x="7181636" y="6845"/>
            <a:ext cx="1191802" cy="215444"/>
          </a:xfrm>
          <a:prstGeom prst="rect">
            <a:avLst/>
          </a:prstGeom>
        </p:spPr>
        <p:txBody>
          <a:bodyPr wrap="square">
            <a:spAutoFit/>
          </a:bodyPr>
          <a:lstStyle/>
          <a:p>
            <a:pPr>
              <a:defRPr/>
            </a:pPr>
            <a:r>
              <a:rPr lang="sk-SK" sz="800">
                <a:solidFill>
                  <a:srgbClr val="CC023B"/>
                </a:solidFill>
              </a:rPr>
              <a:t>LESSON PLANNING II</a:t>
            </a:r>
            <a:r>
              <a:rPr lang="es-ES" sz="800">
                <a:solidFill>
                  <a:srgbClr val="CC023B"/>
                </a:solidFill>
                <a:latin typeface="Avenir Book"/>
              </a:rPr>
              <a:t> </a:t>
            </a:r>
            <a:endParaRPr lang="es-ES_tradnl" sz="800">
              <a:solidFill>
                <a:srgbClr val="CC023B"/>
              </a:solidFill>
              <a:latin typeface="Avenir Book"/>
            </a:endParaRPr>
          </a:p>
        </p:txBody>
      </p:sp>
      <p:pic>
        <p:nvPicPr>
          <p:cNvPr id="8" name="Imagen 21" descr="/Users/antquearm/Desktop/IncluSMe icons/Icons as JPEG/5.jpg" hidden="0"/>
          <p:cNvPicPr/>
          <p:nvPr isPhoto="0" userDrawn="0"/>
        </p:nvPicPr>
        <p:blipFill>
          <a:blip r:embed="rId2"/>
          <a:stretch/>
        </p:blipFill>
        <p:spPr bwMode="auto">
          <a:xfrm>
            <a:off x="471207" y="2179295"/>
            <a:ext cx="467995" cy="467995"/>
          </a:xfrm>
          <a:prstGeom prst="rect">
            <a:avLst/>
          </a:prstGeom>
          <a:noFill/>
          <a:ln>
            <a:noFill/>
          </a:ln>
        </p:spPr>
      </p:pic>
      <p:pic>
        <p:nvPicPr>
          <p:cNvPr id="10" name="Imagen 22" descr="/Users/antquearm/Desktop/IncluSMe icons/Icons as JPEG/4-4.jpg" hidden="0"/>
          <p:cNvPicPr/>
          <p:nvPr isPhoto="0" userDrawn="0"/>
        </p:nvPicPr>
        <p:blipFill>
          <a:blip r:embed="rId3"/>
          <a:stretch/>
        </p:blipFill>
        <p:spPr bwMode="auto">
          <a:xfrm>
            <a:off x="457200" y="1630508"/>
            <a:ext cx="467995" cy="467995"/>
          </a:xfrm>
          <a:prstGeom prst="rect">
            <a:avLst/>
          </a:prstGeom>
          <a:noFill/>
          <a:ln>
            <a:noFill/>
          </a:ln>
        </p:spPr>
      </p:pic>
      <p:pic>
        <p:nvPicPr>
          <p:cNvPr id="11" name="Bild 7" descr="C:\Users\Sophia\AppData\Local\Microsoft\Windows\Temporary Internet Files\Content.Word\3-1_5min_.png.png" hidden="0"/>
          <p:cNvPicPr/>
          <p:nvPr isPhoto="0" userDrawn="0"/>
        </p:nvPicPr>
        <p:blipFill>
          <a:blip r:embed="rId4"/>
          <a:stretch/>
        </p:blipFill>
        <p:spPr bwMode="auto">
          <a:xfrm>
            <a:off x="469078" y="2728081"/>
            <a:ext cx="481330" cy="478790"/>
          </a:xfrm>
          <a:prstGeom prst="rect">
            <a:avLst/>
          </a:prstGeom>
          <a:noFill/>
          <a:ln w="9525">
            <a:noFill/>
            <a:miter lim="800000"/>
            <a:headEnd/>
            <a:tailEnd/>
          </a:ln>
        </p:spPr>
      </p:pic>
      <p:sp>
        <p:nvSpPr>
          <p:cNvPr id="6" name="Obdĺžnik 5" hidden="0"/>
          <p:cNvSpPr/>
          <p:nvPr isPhoto="0" userDrawn="0"/>
        </p:nvSpPr>
        <p:spPr bwMode="auto">
          <a:xfrm>
            <a:off x="1740477" y="4698161"/>
            <a:ext cx="2632452" cy="246221"/>
          </a:xfrm>
          <a:prstGeom prst="rect">
            <a:avLst/>
          </a:prstGeom>
        </p:spPr>
        <p:txBody>
          <a:bodyPr wrap="none">
            <a:spAutoFit/>
          </a:bodyPr>
          <a:lstStyle/>
          <a:p>
            <a:pPr>
              <a:defRPr/>
            </a:pPr>
            <a:r>
              <a:rPr lang="en-US" sz="1000">
                <a:solidFill>
                  <a:schemeClr val="tx2">
                    <a:lumMod val="60000"/>
                    <a:lumOff val="40000"/>
                  </a:schemeClr>
                </a:solidFill>
              </a:rPr>
              <a:t>Constantine the Philosopher University in Nitra</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a:xfrm>
            <a:off x="457200" y="357081"/>
            <a:ext cx="8229600" cy="485846"/>
          </a:xfrm>
        </p:spPr>
        <p:txBody>
          <a:bodyPr>
            <a:normAutofit fontScale="90000"/>
          </a:bodyPr>
          <a:lstStyle/>
          <a:p>
            <a:pPr>
              <a:defRPr/>
            </a:pPr>
            <a:r>
              <a:rPr lang="en-US"/>
              <a:t>Activity 1.3: Two </a:t>
            </a:r>
            <a:r>
              <a:rPr lang="sk-SK"/>
              <a:t>STEM </a:t>
            </a:r>
            <a:r>
              <a:rPr lang="en-US"/>
              <a:t>lessons plans DISCUSSION</a:t>
            </a:r>
            <a:endParaRPr lang="en-US"/>
          </a:p>
        </p:txBody>
      </p:sp>
      <p:sp>
        <p:nvSpPr>
          <p:cNvPr id="5" name="Foliennummernplatzhalter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sp>
        <p:nvSpPr>
          <p:cNvPr id="8" name="Marcador de contenido 2" hidden="0"/>
          <p:cNvSpPr txBox="1"/>
          <p:nvPr isPhoto="0" userDrawn="0"/>
        </p:nvSpPr>
        <p:spPr bwMode="auto">
          <a:xfrm>
            <a:off x="778125" y="1190934"/>
            <a:ext cx="7708329" cy="4127024"/>
          </a:xfrm>
          <a:prstGeom prst="rect">
            <a:avLst/>
          </a:prstGeom>
        </p:spPr>
        <p:txBody>
          <a:bodyPr vert="horz" lIns="91440" tIns="45720" rIns="91440" bIns="45720" rtlCol="0">
            <a:normAutofit lnSpcReduction="10000"/>
          </a:bodyPr>
          <a:lstStyle>
            <a:lvl1pPr marL="342900" indent="-342900" algn="l" defTabSz="457200">
              <a:spcBef>
                <a:spcPts val="0"/>
              </a:spcBef>
              <a:buClr>
                <a:srgbClr val="BE002D"/>
              </a:buClr>
              <a:buFont typeface="Arial"/>
              <a:buChar char="•"/>
              <a:defRPr sz="2800">
                <a:solidFill>
                  <a:schemeClr val="tx1"/>
                </a:solidFill>
                <a:latin typeface="+mn-lt"/>
                <a:ea typeface="Avenir Book"/>
                <a:cs typeface="Avenir Book"/>
              </a:defRPr>
            </a:lvl1pPr>
            <a:lvl2pPr marL="742950" indent="-285750" algn="l" defTabSz="457200">
              <a:spcBef>
                <a:spcPts val="0"/>
              </a:spcBef>
              <a:buClr>
                <a:srgbClr val="B4CB4D"/>
              </a:buClr>
              <a:buFont typeface="Arial"/>
              <a:buChar char="•"/>
              <a:defRPr sz="2400">
                <a:solidFill>
                  <a:schemeClr val="tx1"/>
                </a:solidFill>
                <a:latin typeface="+mn-lt"/>
                <a:ea typeface="Avenir Book"/>
                <a:cs typeface="Avenir Book"/>
              </a:defRPr>
            </a:lvl2pPr>
            <a:lvl3pPr marL="1143000" indent="-228600" algn="l" defTabSz="457200">
              <a:spcBef>
                <a:spcPts val="0"/>
              </a:spcBef>
              <a:buClr>
                <a:srgbClr val="001470"/>
              </a:buClr>
              <a:buFont typeface="Arial"/>
              <a:buChar char="•"/>
              <a:defRPr sz="2000">
                <a:solidFill>
                  <a:schemeClr val="tx1"/>
                </a:solidFill>
                <a:latin typeface="+mn-lt"/>
                <a:ea typeface="Avenir Book"/>
                <a:cs typeface="Avenir Book"/>
              </a:defRPr>
            </a:lvl3pPr>
            <a:lvl4pPr marL="1600200" indent="-228600" algn="l" defTabSz="457200">
              <a:spcBef>
                <a:spcPts val="0"/>
              </a:spcBef>
              <a:buSzPct val="75000"/>
              <a:buFont typeface="Wingdings"/>
              <a:buChar char="§"/>
              <a:defRPr sz="2000">
                <a:solidFill>
                  <a:schemeClr val="tx1"/>
                </a:solidFill>
                <a:latin typeface="+mn-lt"/>
                <a:ea typeface="Avenir Book"/>
                <a:cs typeface="Avenir Book"/>
              </a:defRPr>
            </a:lvl4pPr>
            <a:lvl5pPr marL="2057400" indent="-228600" algn="l" defTabSz="457200">
              <a:spcBef>
                <a:spcPts val="0"/>
              </a:spcBef>
              <a:buSzPct val="80000"/>
              <a:buFont typeface="Lucida Grande"/>
              <a:buChar char="-"/>
              <a:defRPr sz="2000">
                <a:solidFill>
                  <a:schemeClr val="tx1"/>
                </a:solidFill>
                <a:latin typeface="+mn-lt"/>
                <a:ea typeface="Avenir Book"/>
                <a:cs typeface="Avenir Book"/>
              </a:defRPr>
            </a:lvl5pPr>
            <a:lvl6pPr marL="2514600" indent="-228600" algn="l" defTabSz="457200">
              <a:spcBef>
                <a:spcPts val="0"/>
              </a:spcBef>
              <a:buFont typeface="Arial"/>
              <a:buChar char="•"/>
              <a:defRPr sz="2000">
                <a:solidFill>
                  <a:schemeClr val="tx1"/>
                </a:solidFill>
                <a:latin typeface="+mn-lt"/>
                <a:ea typeface="+mn-ea"/>
                <a:cs typeface="+mn-cs"/>
              </a:defRPr>
            </a:lvl6pPr>
            <a:lvl7pPr marL="2971800" indent="-228600" algn="l" defTabSz="457200">
              <a:spcBef>
                <a:spcPts val="0"/>
              </a:spcBef>
              <a:buFont typeface="Arial"/>
              <a:buChar char="•"/>
              <a:defRPr sz="2000">
                <a:solidFill>
                  <a:schemeClr val="tx1"/>
                </a:solidFill>
                <a:latin typeface="+mn-lt"/>
                <a:ea typeface="+mn-ea"/>
                <a:cs typeface="+mn-cs"/>
              </a:defRPr>
            </a:lvl7pPr>
            <a:lvl8pPr marL="3429000" indent="-228600" algn="l" defTabSz="457200">
              <a:spcBef>
                <a:spcPts val="0"/>
              </a:spcBef>
              <a:buFont typeface="Arial"/>
              <a:buChar char="•"/>
              <a:defRPr sz="2000">
                <a:solidFill>
                  <a:schemeClr val="tx1"/>
                </a:solidFill>
                <a:latin typeface="+mn-lt"/>
                <a:ea typeface="+mn-ea"/>
                <a:cs typeface="+mn-cs"/>
              </a:defRPr>
            </a:lvl8pPr>
            <a:lvl9pPr marL="3886200" indent="-228600" algn="l" defTabSz="457200">
              <a:spcBef>
                <a:spcPts val="0"/>
              </a:spcBef>
              <a:buFont typeface="Arial"/>
              <a:buChar char="•"/>
              <a:defRPr sz="2000">
                <a:solidFill>
                  <a:schemeClr val="tx1"/>
                </a:solidFill>
                <a:latin typeface="+mn-lt"/>
                <a:ea typeface="+mn-ea"/>
                <a:cs typeface="+mn-cs"/>
              </a:defRPr>
            </a:lvl9pPr>
          </a:lstStyle>
          <a:p>
            <a:pPr>
              <a:defRPr/>
            </a:pPr>
            <a:r>
              <a:rPr lang="en-US" sz="2400"/>
              <a:t>Which topics are normally dealt with in relation  of </a:t>
            </a:r>
            <a:r>
              <a:rPr lang="en-US" sz="2400" b="1"/>
              <a:t>transport</a:t>
            </a:r>
            <a:r>
              <a:rPr lang="en-US" sz="2400"/>
              <a:t> or </a:t>
            </a:r>
            <a:r>
              <a:rPr lang="en-US" sz="2400" b="1"/>
              <a:t>fluids</a:t>
            </a:r>
            <a:r>
              <a:rPr lang="en-US" sz="2400"/>
              <a:t> (rivers, water) at school?</a:t>
            </a:r>
            <a:endParaRPr/>
          </a:p>
          <a:p>
            <a:pPr>
              <a:defRPr/>
            </a:pPr>
            <a:r>
              <a:rPr lang="en-US" sz="2400"/>
              <a:t>To what extend do these topics motivate students?</a:t>
            </a:r>
            <a:endParaRPr/>
          </a:p>
          <a:p>
            <a:pPr>
              <a:defRPr/>
            </a:pPr>
            <a:r>
              <a:rPr lang="en-US" sz="2400"/>
              <a:t>To what extend do these topics show students why mathematics is important for everyday life?</a:t>
            </a:r>
            <a:endParaRPr/>
          </a:p>
          <a:p>
            <a:pPr>
              <a:defRPr/>
            </a:pPr>
            <a:r>
              <a:rPr lang="en-US" sz="2400"/>
              <a:t>What is missing?</a:t>
            </a:r>
            <a:endParaRPr/>
          </a:p>
          <a:p>
            <a:pPr>
              <a:defRPr/>
            </a:pPr>
            <a:r>
              <a:rPr lang="en-US" sz="2400"/>
              <a:t>What would you add to the lessons?</a:t>
            </a:r>
            <a:endParaRPr/>
          </a:p>
          <a:p>
            <a:pPr marL="0" indent="0">
              <a:spcAft>
                <a:spcPts val="600"/>
              </a:spcAft>
              <a:buNone/>
              <a:defRPr/>
            </a:pPr>
            <a:endParaRPr lang="en-US" sz="2400">
              <a:solidFill>
                <a:srgbClr val="4C5F7E"/>
              </a:solidFill>
            </a:endParaRPr>
          </a:p>
          <a:p>
            <a:pPr>
              <a:spcAft>
                <a:spcPts val="600"/>
              </a:spcAft>
              <a:defRPr/>
            </a:pPr>
            <a:endParaRPr lang="en-US" sz="2400"/>
          </a:p>
          <a:p>
            <a:pPr marL="0" indent="0">
              <a:spcAft>
                <a:spcPts val="600"/>
              </a:spcAft>
              <a:buNone/>
              <a:defRPr/>
            </a:pPr>
            <a:r>
              <a:rPr lang="en-US" sz="2400"/>
              <a:t> </a:t>
            </a:r>
            <a:endParaRPr/>
          </a:p>
        </p:txBody>
      </p:sp>
      <p:sp>
        <p:nvSpPr>
          <p:cNvPr id="3" name="Textfeld 2" hidden="0"/>
          <p:cNvSpPr txBox="1"/>
          <p:nvPr isPhoto="0" userDrawn="0"/>
        </p:nvSpPr>
        <p:spPr bwMode="auto">
          <a:xfrm>
            <a:off x="7212458" y="41488"/>
            <a:ext cx="1057157" cy="215444"/>
          </a:xfrm>
          <a:prstGeom prst="rect">
            <a:avLst/>
          </a:prstGeom>
          <a:noFill/>
          <a:ln>
            <a:solidFill>
              <a:schemeClr val="accent1"/>
            </a:solidFill>
          </a:ln>
        </p:spPr>
        <p:txBody>
          <a:bodyPr wrap="square" rtlCol="0">
            <a:spAutoFit/>
          </a:bodyPr>
          <a:lstStyle/>
          <a:p>
            <a:pPr>
              <a:defRPr/>
            </a:pPr>
            <a:r>
              <a:rPr lang="sk-SK" sz="800">
                <a:solidFill>
                  <a:srgbClr val="CC023B"/>
                </a:solidFill>
              </a:rPr>
              <a:t>LESSON PLANNING II</a:t>
            </a:r>
            <a:r>
              <a:rPr lang="es-ES" sz="800">
                <a:solidFill>
                  <a:srgbClr val="CC023B"/>
                </a:solidFill>
                <a:latin typeface="Avenir Book"/>
              </a:rPr>
              <a:t> </a:t>
            </a:r>
            <a:endParaRPr lang="es-ES_tradnl" sz="800">
              <a:solidFill>
                <a:srgbClr val="CC023B"/>
              </a:solidFill>
              <a:latin typeface="Avenir Book"/>
            </a:endParaRPr>
          </a:p>
        </p:txBody>
      </p:sp>
      <p:sp>
        <p:nvSpPr>
          <p:cNvPr id="10" name="TextBox 6" hidden="0"/>
          <p:cNvSpPr txBox="1"/>
          <p:nvPr isPhoto="0" userDrawn="0"/>
        </p:nvSpPr>
        <p:spPr bwMode="auto">
          <a:xfrm>
            <a:off x="1721862" y="4769424"/>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Nadpis 1" hidden="0"/>
          <p:cNvSpPr>
            <a:spLocks noGrp="1"/>
          </p:cNvSpPr>
          <p:nvPr isPhoto="0" userDrawn="0">
            <p:ph type="title" hasCustomPrompt="0"/>
          </p:nvPr>
        </p:nvSpPr>
        <p:spPr bwMode="auto"/>
        <p:txBody>
          <a:bodyPr>
            <a:normAutofit fontScale="90000"/>
          </a:bodyPr>
          <a:lstStyle/>
          <a:p>
            <a:pPr>
              <a:defRPr/>
            </a:pPr>
            <a:r>
              <a:rPr lang="en-US"/>
              <a:t>Activity 1.4: Two </a:t>
            </a:r>
            <a:r>
              <a:rPr lang="sk-SK"/>
              <a:t>STEM </a:t>
            </a:r>
            <a:r>
              <a:rPr lang="en-US"/>
              <a:t>lessons plans SSI TOPICS </a:t>
            </a:r>
            <a:endParaRPr lang="en-US"/>
          </a:p>
        </p:txBody>
      </p:sp>
      <p:sp>
        <p:nvSpPr>
          <p:cNvPr id="3" name="Zástupný objekt pre obsah 2" hidden="0"/>
          <p:cNvSpPr>
            <a:spLocks noGrp="1"/>
          </p:cNvSpPr>
          <p:nvPr isPhoto="0" userDrawn="0">
            <p:ph idx="1" hasCustomPrompt="0"/>
          </p:nvPr>
        </p:nvSpPr>
        <p:spPr bwMode="auto"/>
        <p:txBody>
          <a:bodyPr>
            <a:normAutofit fontScale="85000" lnSpcReduction="10000"/>
          </a:bodyPr>
          <a:lstStyle/>
          <a:p>
            <a:pPr>
              <a:defRPr/>
            </a:pPr>
            <a:r>
              <a:rPr lang="en-US"/>
              <a:t>SSI topics for discussion, </a:t>
            </a:r>
            <a:r>
              <a:rPr lang="en-US" b="1"/>
              <a:t>open ended problems </a:t>
            </a:r>
            <a:r>
              <a:rPr lang="en-US"/>
              <a:t>for IBL pedagogies</a:t>
            </a:r>
            <a:endParaRPr/>
          </a:p>
          <a:p>
            <a:pPr>
              <a:defRPr/>
            </a:pPr>
            <a:r>
              <a:rPr lang="en-US" b="1"/>
              <a:t>Aircraft: Massive aircraft transport </a:t>
            </a:r>
            <a:r>
              <a:rPr lang="en-US"/>
              <a:t>over living area, fields and gardens, influences the environment in the area: noise, the quality of air, the quality of ground because of liquid pollution from plains. Some farmers blamed massive aircraft transport over town Nitra (Slovakia) of very bad quality of vegetable they plant on their fields (especially tomatoes). </a:t>
            </a:r>
            <a:endParaRPr/>
          </a:p>
          <a:p>
            <a:pPr marL="0" indent="0">
              <a:buNone/>
              <a:defRPr/>
            </a:pPr>
            <a:r>
              <a:rPr lang="en-US"/>
              <a:t>     What do you think about such problem?</a:t>
            </a:r>
            <a:endParaRPr/>
          </a:p>
        </p:txBody>
      </p:sp>
      <p:sp>
        <p:nvSpPr>
          <p:cNvPr id="4" name="Zástupný objekt pre pätu 3" hidden="0"/>
          <p:cNvSpPr>
            <a:spLocks noGrp="1"/>
          </p:cNvSpPr>
          <p:nvPr isPhoto="0" userDrawn="0">
            <p:ph type="ftr" sz="quarter" idx="10" hasCustomPrompt="0"/>
          </p:nvPr>
        </p:nvSpPr>
        <p:spPr bwMode="auto"/>
        <p:txBody>
          <a:bodyPr/>
          <a:lstStyle/>
          <a:p>
            <a:pPr>
              <a:defRPr/>
            </a:pPr>
            <a:r>
              <a:rPr lang="sk-SK">
                <a:solidFill>
                  <a:srgbClr val="CC023B"/>
                </a:solidFill>
              </a:rPr>
              <a:t>LESSON PLANNING II</a:t>
            </a:r>
            <a:r>
              <a:rPr lang="es-ES">
                <a:solidFill>
                  <a:srgbClr val="CC023B"/>
                </a:solidFill>
                <a:latin typeface="Avenir Book"/>
              </a:rPr>
              <a:t> </a:t>
            </a:r>
            <a:endParaRPr lang="es-ES_tradnl">
              <a:solidFill>
                <a:srgbClr val="CC023B"/>
              </a:solidFill>
              <a:latin typeface="Avenir Book"/>
            </a:endParaRPr>
          </a:p>
          <a:p>
            <a:pPr>
              <a:defRPr/>
            </a:pPr>
            <a:endParaRPr lang="es-ES_tradnl">
              <a:solidFill>
                <a:srgbClr val="CC023B"/>
              </a:solidFill>
            </a:endParaRPr>
          </a:p>
        </p:txBody>
      </p:sp>
      <p:sp>
        <p:nvSpPr>
          <p:cNvPr id="5" name="Zástupný objekt pre číslo snímky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sp>
        <p:nvSpPr>
          <p:cNvPr id="6" name="TextBox 6" hidden="0"/>
          <p:cNvSpPr txBox="1"/>
          <p:nvPr isPhoto="0" userDrawn="0"/>
        </p:nvSpPr>
        <p:spPr bwMode="auto">
          <a:xfrm>
            <a:off x="1876845" y="4728118"/>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pic>
        <p:nvPicPr>
          <p:cNvPr id="7" name="Bild 27" descr="C:\Users\Sophia\AppData\Local\Microsoft\Windows\Temporary Internet Files\Content.Word\4-4_group_work_.png.png" hidden="0"/>
          <p:cNvPicPr/>
          <p:nvPr isPhoto="0" userDrawn="0"/>
        </p:nvPicPr>
        <p:blipFill>
          <a:blip r:embed="rId2"/>
          <a:stretch/>
        </p:blipFill>
        <p:spPr bwMode="auto">
          <a:xfrm>
            <a:off x="73257" y="1176971"/>
            <a:ext cx="476885" cy="457200"/>
          </a:xfrm>
          <a:prstGeom prst="rect">
            <a:avLst/>
          </a:prstGeom>
          <a:noFill/>
          <a:ln w="9525">
            <a:noFill/>
            <a:miter lim="800000"/>
            <a:headEnd/>
            <a:tailEnd/>
          </a:ln>
        </p:spPr>
      </p:pic>
      <p:pic>
        <p:nvPicPr>
          <p:cNvPr id="8" name="Bild 7" descr="C:\Users\Sophia\AppData\Local\Microsoft\Windows\Temporary Internet Files\Content.Word\3-1_5min_.png.png" hidden="0"/>
          <p:cNvPicPr/>
          <p:nvPr isPhoto="0" userDrawn="0"/>
        </p:nvPicPr>
        <p:blipFill>
          <a:blip r:embed="rId3"/>
          <a:stretch/>
        </p:blipFill>
        <p:spPr bwMode="auto">
          <a:xfrm>
            <a:off x="77702" y="2276808"/>
            <a:ext cx="481330" cy="501969"/>
          </a:xfrm>
          <a:prstGeom prst="rect">
            <a:avLst/>
          </a:prstGeom>
          <a:noFill/>
          <a:ln w="9525">
            <a:noFill/>
            <a:miter lim="800000"/>
            <a:headEnd/>
            <a:tailEnd/>
          </a:ln>
        </p:spPr>
      </p:pic>
      <p:pic>
        <p:nvPicPr>
          <p:cNvPr id="9" name="Imagen 21" descr="/Users/antquearm/Desktop/IncluSMe icons/Icons as JPEG/5.jpg" hidden="0"/>
          <p:cNvPicPr/>
          <p:nvPr isPhoto="0" userDrawn="0"/>
        </p:nvPicPr>
        <p:blipFill>
          <a:blip r:embed="rId4"/>
          <a:stretch/>
        </p:blipFill>
        <p:spPr bwMode="auto">
          <a:xfrm>
            <a:off x="77702" y="1696526"/>
            <a:ext cx="467995" cy="46799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Nadpis 1" hidden="0"/>
          <p:cNvSpPr>
            <a:spLocks noGrp="1"/>
          </p:cNvSpPr>
          <p:nvPr isPhoto="0" userDrawn="0">
            <p:ph type="title" hasCustomPrompt="0"/>
          </p:nvPr>
        </p:nvSpPr>
        <p:spPr bwMode="auto"/>
        <p:txBody>
          <a:bodyPr>
            <a:normAutofit fontScale="90000"/>
          </a:bodyPr>
          <a:lstStyle/>
          <a:p>
            <a:pPr>
              <a:defRPr/>
            </a:pPr>
            <a:r>
              <a:rPr lang="en-US"/>
              <a:t>Activity 1.</a:t>
            </a:r>
            <a:r>
              <a:rPr lang="sk-SK"/>
              <a:t>4</a:t>
            </a:r>
            <a:r>
              <a:rPr lang="en-US"/>
              <a:t>: Two lessons plans </a:t>
            </a:r>
            <a:r>
              <a:rPr lang="sk-SK"/>
              <a:t>SSI TOPICS</a:t>
            </a:r>
            <a:endParaRPr lang="en-US"/>
          </a:p>
        </p:txBody>
      </p:sp>
      <p:sp>
        <p:nvSpPr>
          <p:cNvPr id="4" name="Zástupný objekt pre pätu 3" hidden="0"/>
          <p:cNvSpPr>
            <a:spLocks noGrp="1"/>
          </p:cNvSpPr>
          <p:nvPr isPhoto="0" userDrawn="0">
            <p:ph type="ftr" sz="quarter" idx="10" hasCustomPrompt="0"/>
          </p:nvPr>
        </p:nvSpPr>
        <p:spPr bwMode="auto"/>
        <p:txBody>
          <a:bodyPr/>
          <a:lstStyle/>
          <a:p>
            <a:pPr>
              <a:defRPr/>
            </a:pPr>
            <a:r>
              <a:rPr lang="sk-SK">
                <a:solidFill>
                  <a:srgbClr val="CC023B"/>
                </a:solidFill>
              </a:rPr>
              <a:t>LESSON PLANNING II</a:t>
            </a:r>
            <a:r>
              <a:rPr lang="es-ES">
                <a:solidFill>
                  <a:srgbClr val="CC023B"/>
                </a:solidFill>
                <a:latin typeface="Avenir Book"/>
              </a:rPr>
              <a:t> </a:t>
            </a:r>
            <a:endParaRPr lang="es-ES_tradnl">
              <a:solidFill>
                <a:srgbClr val="CC023B"/>
              </a:solidFill>
              <a:latin typeface="Avenir Book"/>
            </a:endParaRPr>
          </a:p>
        </p:txBody>
      </p:sp>
      <p:sp>
        <p:nvSpPr>
          <p:cNvPr id="5" name="Zástupný objekt pre číslo snímky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pic>
        <p:nvPicPr>
          <p:cNvPr id="6" name="Zástupný objekt pre obsah 5" hidden="0"/>
          <p:cNvPicPr>
            <a:picLocks noGrp="1"/>
          </p:cNvPicPr>
          <p:nvPr isPhoto="0" userDrawn="0">
            <p:ph idx="1" hasCustomPrompt="0"/>
          </p:nvPr>
        </p:nvPicPr>
        <p:blipFill>
          <a:blip r:embed="rId2"/>
          <a:srcRect l="40675" t="30277" r="4927" b="18578"/>
          <a:stretch/>
        </p:blipFill>
        <p:spPr bwMode="auto">
          <a:xfrm>
            <a:off x="0" y="1085850"/>
            <a:ext cx="6417570" cy="3394075"/>
          </a:xfrm>
          <a:prstGeom prst="rect">
            <a:avLst/>
          </a:prstGeom>
          <a:ln>
            <a:noFill/>
          </a:ln>
        </p:spPr>
      </p:pic>
      <p:sp>
        <p:nvSpPr>
          <p:cNvPr id="7" name="Obdĺžnik 6" hidden="0"/>
          <p:cNvSpPr/>
          <p:nvPr isPhoto="0" userDrawn="0"/>
        </p:nvSpPr>
        <p:spPr bwMode="auto">
          <a:xfrm>
            <a:off x="6417569" y="1186755"/>
            <a:ext cx="2648939" cy="3693319"/>
          </a:xfrm>
          <a:prstGeom prst="rect">
            <a:avLst/>
          </a:prstGeom>
        </p:spPr>
        <p:txBody>
          <a:bodyPr wrap="square">
            <a:spAutoFit/>
          </a:bodyPr>
          <a:lstStyle/>
          <a:p>
            <a:pPr>
              <a:defRPr/>
            </a:pPr>
            <a:r>
              <a:rPr lang="en-US" b="1"/>
              <a:t>River:</a:t>
            </a:r>
            <a:r>
              <a:rPr lang="en-US"/>
              <a:t> Building </a:t>
            </a:r>
            <a:r>
              <a:rPr lang="en-US" b="1"/>
              <a:t>small hydropower systems </a:t>
            </a:r>
            <a:r>
              <a:rPr lang="en-US"/>
              <a:t>on small rivers was very  attractive business  in Slovakia last years. Opponents, ecologists, argument: Small hydropower system is the </a:t>
            </a:r>
            <a:r>
              <a:rPr lang="en-US" b="1"/>
              <a:t>ecological catastrophe</a:t>
            </a:r>
            <a:r>
              <a:rPr lang="en-US"/>
              <a:t>!</a:t>
            </a:r>
            <a:endParaRPr lang="sk-SK"/>
          </a:p>
          <a:p>
            <a:pPr>
              <a:defRPr/>
            </a:pPr>
            <a:endParaRPr lang="sk-SK"/>
          </a:p>
          <a:p>
            <a:pPr>
              <a:defRPr/>
            </a:pPr>
            <a:r>
              <a:rPr lang="en-US"/>
              <a:t>What do you think about such problem?</a:t>
            </a:r>
            <a:endParaRPr/>
          </a:p>
          <a:p>
            <a:pPr>
              <a:defRPr/>
            </a:pPr>
            <a:endParaRPr lang="en-US"/>
          </a:p>
        </p:txBody>
      </p:sp>
      <p:sp>
        <p:nvSpPr>
          <p:cNvPr id="8" name="TextBox 6" hidden="0"/>
          <p:cNvSpPr txBox="1"/>
          <p:nvPr isPhoto="0" userDrawn="0"/>
        </p:nvSpPr>
        <p:spPr bwMode="auto">
          <a:xfrm>
            <a:off x="1698614" y="4777174"/>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Nadpis 1" hidden="0"/>
          <p:cNvSpPr>
            <a:spLocks noGrp="1"/>
          </p:cNvSpPr>
          <p:nvPr isPhoto="0" userDrawn="0">
            <p:ph type="title" hasCustomPrompt="0"/>
          </p:nvPr>
        </p:nvSpPr>
        <p:spPr bwMode="auto"/>
        <p:txBody>
          <a:bodyPr>
            <a:normAutofit fontScale="90000"/>
          </a:bodyPr>
          <a:lstStyle/>
          <a:p>
            <a:pPr>
              <a:defRPr/>
            </a:pPr>
            <a:r>
              <a:rPr lang="en-US"/>
              <a:t>Activity 1.</a:t>
            </a:r>
            <a:r>
              <a:rPr lang="sk-SK"/>
              <a:t>5:</a:t>
            </a:r>
            <a:r>
              <a:rPr lang="en-US"/>
              <a:t> Two </a:t>
            </a:r>
            <a:r>
              <a:rPr lang="sk-SK"/>
              <a:t>STEM </a:t>
            </a:r>
            <a:r>
              <a:rPr lang="en-US"/>
              <a:t>lessons plans </a:t>
            </a:r>
            <a:r>
              <a:rPr lang="sk-SK"/>
              <a:t>HOMEWORK</a:t>
            </a:r>
            <a:r>
              <a:rPr lang="en-US"/>
              <a:t> </a:t>
            </a:r>
            <a:endParaRPr lang="en-US"/>
          </a:p>
        </p:txBody>
      </p:sp>
      <p:sp>
        <p:nvSpPr>
          <p:cNvPr id="3" name="Zástupný objekt pre obsah 2" hidden="0"/>
          <p:cNvSpPr>
            <a:spLocks noGrp="1"/>
          </p:cNvSpPr>
          <p:nvPr isPhoto="0" userDrawn="0">
            <p:ph idx="1" hasCustomPrompt="0"/>
          </p:nvPr>
        </p:nvSpPr>
        <p:spPr bwMode="auto">
          <a:xfrm>
            <a:off x="1109608" y="1200151"/>
            <a:ext cx="7577191" cy="3394472"/>
          </a:xfrm>
        </p:spPr>
        <p:txBody>
          <a:bodyPr>
            <a:normAutofit fontScale="92500"/>
          </a:bodyPr>
          <a:lstStyle/>
          <a:p>
            <a:pPr>
              <a:defRPr/>
            </a:pPr>
            <a:r>
              <a:rPr lang="en-US"/>
              <a:t>Individual homework</a:t>
            </a:r>
            <a:endParaRPr/>
          </a:p>
          <a:p>
            <a:pPr>
              <a:defRPr/>
            </a:pPr>
            <a:r>
              <a:rPr lang="en-US"/>
              <a:t>Choose one of the two lessons and adapt the lesson </a:t>
            </a:r>
            <a:endParaRPr/>
          </a:p>
          <a:p>
            <a:pPr lvl="1">
              <a:defRPr/>
            </a:pPr>
            <a:r>
              <a:rPr lang="en-US"/>
              <a:t>to become more motivated for students (teenagers)</a:t>
            </a:r>
            <a:endParaRPr/>
          </a:p>
          <a:p>
            <a:pPr lvl="1">
              <a:defRPr/>
            </a:pPr>
            <a:r>
              <a:rPr lang="en-US"/>
              <a:t>to show the importance of mathematics competencies for solving real life problems</a:t>
            </a:r>
            <a:endParaRPr/>
          </a:p>
          <a:p>
            <a:pPr lvl="1">
              <a:defRPr/>
            </a:pPr>
            <a:r>
              <a:rPr lang="en-US"/>
              <a:t>to discuss the SSI principles during the lesson</a:t>
            </a:r>
            <a:endParaRPr/>
          </a:p>
          <a:p>
            <a:pPr marL="342900" lvl="1" indent="-342900">
              <a:buClr>
                <a:srgbClr val="BE002D"/>
              </a:buClr>
              <a:defRPr/>
            </a:pPr>
            <a:r>
              <a:rPr lang="en-US" sz="2800"/>
              <a:t>Consider the OECD 21 century competences and Competences for lifelong learning</a:t>
            </a:r>
            <a:endParaRPr lang="sk-SK" sz="2800"/>
          </a:p>
          <a:p>
            <a:pPr marL="342900" lvl="1" indent="-342900">
              <a:buClr>
                <a:srgbClr val="BE002D"/>
              </a:buClr>
              <a:defRPr/>
            </a:pPr>
            <a:endParaRPr lang="sk-SK" sz="2800"/>
          </a:p>
          <a:p>
            <a:pPr marL="342900" lvl="1" indent="-342900">
              <a:buClr>
                <a:srgbClr val="BE002D"/>
              </a:buClr>
              <a:defRPr/>
            </a:pPr>
            <a:endParaRPr lang="en-US" sz="2800"/>
          </a:p>
          <a:p>
            <a:pPr marL="342900" lvl="1" indent="-342900">
              <a:buClr>
                <a:srgbClr val="BE002D"/>
              </a:buClr>
              <a:defRPr/>
            </a:pPr>
            <a:endParaRPr lang="sk-SK" sz="2800"/>
          </a:p>
        </p:txBody>
      </p:sp>
      <p:sp>
        <p:nvSpPr>
          <p:cNvPr id="4" name="Zástupný objekt pre pätu 3" hidden="0"/>
          <p:cNvSpPr>
            <a:spLocks noGrp="1"/>
          </p:cNvSpPr>
          <p:nvPr isPhoto="0" userDrawn="0">
            <p:ph type="ftr" sz="quarter" idx="10" hasCustomPrompt="0"/>
          </p:nvPr>
        </p:nvSpPr>
        <p:spPr bwMode="auto"/>
        <p:txBody>
          <a:bodyPr/>
          <a:lstStyle/>
          <a:p>
            <a:pPr>
              <a:defRPr/>
            </a:pPr>
            <a:r>
              <a:rPr lang="sk-SK">
                <a:solidFill>
                  <a:srgbClr val="CC023B"/>
                </a:solidFill>
              </a:rPr>
              <a:t>LESSON PLANNING II</a:t>
            </a:r>
            <a:r>
              <a:rPr lang="es-ES">
                <a:solidFill>
                  <a:srgbClr val="CC023B"/>
                </a:solidFill>
                <a:latin typeface="Avenir Book"/>
              </a:rPr>
              <a:t> </a:t>
            </a:r>
            <a:endParaRPr lang="es-ES_tradnl">
              <a:solidFill>
                <a:srgbClr val="CC023B"/>
              </a:solidFill>
              <a:latin typeface="Avenir Book"/>
            </a:endParaRPr>
          </a:p>
        </p:txBody>
      </p:sp>
      <p:sp>
        <p:nvSpPr>
          <p:cNvPr id="5" name="Zástupný objekt pre číslo snímky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pic>
        <p:nvPicPr>
          <p:cNvPr id="6" name="Bild 27" descr="C:\Users\Sophia\AppData\Local\Microsoft\Windows\Temporary Internet Files\Content.Word\4-4_group_work_.png.png" hidden="0"/>
          <p:cNvPicPr/>
          <p:nvPr isPhoto="0" userDrawn="0"/>
        </p:nvPicPr>
        <p:blipFill>
          <a:blip r:embed="rId2"/>
          <a:stretch/>
        </p:blipFill>
        <p:spPr bwMode="auto">
          <a:xfrm>
            <a:off x="371137" y="2334898"/>
            <a:ext cx="514350" cy="511175"/>
          </a:xfrm>
          <a:prstGeom prst="rect">
            <a:avLst/>
          </a:prstGeom>
          <a:noFill/>
          <a:ln w="9525">
            <a:noFill/>
            <a:miter lim="800000"/>
            <a:headEnd/>
            <a:tailEnd/>
          </a:ln>
        </p:spPr>
      </p:pic>
      <p:sp>
        <p:nvSpPr>
          <p:cNvPr id="8" name="TextBox 6" hidden="0"/>
          <p:cNvSpPr txBox="1"/>
          <p:nvPr isPhoto="0" userDrawn="0"/>
        </p:nvSpPr>
        <p:spPr bwMode="auto">
          <a:xfrm>
            <a:off x="1644371" y="4792672"/>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pic>
        <p:nvPicPr>
          <p:cNvPr id="9" name="Imagen 22" descr="/Users/antquearm/Desktop/IncluSMe icons/Icons as JPEG/4-4.jpg" hidden="0"/>
          <p:cNvPicPr/>
          <p:nvPr isPhoto="0" userDrawn="0"/>
        </p:nvPicPr>
        <p:blipFill>
          <a:blip r:embed="rId3"/>
          <a:stretch/>
        </p:blipFill>
        <p:spPr bwMode="auto">
          <a:xfrm>
            <a:off x="417493" y="1200151"/>
            <a:ext cx="467995" cy="467995"/>
          </a:xfrm>
          <a:prstGeom prst="rect">
            <a:avLst/>
          </a:prstGeom>
          <a:noFill/>
          <a:ln>
            <a:noFill/>
          </a:ln>
        </p:spPr>
      </p:pic>
      <p:pic>
        <p:nvPicPr>
          <p:cNvPr id="10" name="Obrázok 9" descr="C:\Users\sceretkova\Desktop\202011_ENSITE\Icons as PNG\Icons as PNG\3-2a_timing-10min_.png" hidden="0"/>
          <p:cNvPicPr/>
          <p:nvPr isPhoto="0" userDrawn="0"/>
        </p:nvPicPr>
        <p:blipFill>
          <a:blip r:embed="rId4"/>
          <a:stretch/>
        </p:blipFill>
        <p:spPr bwMode="auto">
          <a:xfrm>
            <a:off x="409238" y="1782447"/>
            <a:ext cx="438149" cy="43814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Title 1" hidden="0"/>
          <p:cNvSpPr>
            <a:spLocks noGrp="1"/>
          </p:cNvSpPr>
          <p:nvPr isPhoto="0" userDrawn="0">
            <p:ph type="title" hasCustomPrompt="0"/>
          </p:nvPr>
        </p:nvSpPr>
        <p:spPr bwMode="auto"/>
        <p:txBody>
          <a:bodyPr>
            <a:normAutofit fontScale="90000"/>
          </a:bodyPr>
          <a:lstStyle/>
          <a:p>
            <a:pPr>
              <a:defRPr/>
            </a:pPr>
            <a:r>
              <a:rPr lang="en-US"/>
              <a:t>OECD 2013     21th century competences</a:t>
            </a:r>
            <a:endParaRPr lang="en-US"/>
          </a:p>
        </p:txBody>
      </p:sp>
      <p:graphicFrame>
        <p:nvGraphicFramePr>
          <p:cNvPr id="4" name="Content Placeholder 3" hidden="0"/>
          <p:cNvGraphicFramePr>
            <a:graphicFrameLocks xmlns:a="http://schemas.openxmlformats.org/drawingml/2006/main" noGrp="1"/>
          </p:cNvGraphicFramePr>
          <p:nvPr isPhoto="0" userDrawn="0">
            <p:ph idx="1" hasCustomPrompt="0"/>
          </p:nvPr>
        </p:nvGraphicFramePr>
        <p:xfrm>
          <a:off x="628650" y="1369218"/>
          <a:ext cx="7886700" cy="2476500"/>
        </p:xfrm>
        <a:graphic>
          <a:graphicData uri="http://schemas.openxmlformats.org/drawingml/2006/table">
            <a:tbl>
              <a:tblPr firstRow="1" firstCol="0" lastRow="0" lastCol="0" bandRow="1" bandCol="0">
                <a:tableStyleId>{7D8C8163-56E6-4CFD-FA9D-3B04AF8ADDCC}</a:tableStyleId>
              </a:tblPr>
              <a:tblGrid>
                <a:gridCol w="1577340"/>
                <a:gridCol w="1577340"/>
                <a:gridCol w="1577340"/>
                <a:gridCol w="1577340"/>
                <a:gridCol w="1577340"/>
              </a:tblGrid>
              <a:tr h="480060">
                <a:tc>
                  <a:txBody>
                    <a:bodyPr/>
                    <a:p>
                      <a:pPr>
                        <a:defRPr/>
                      </a:pPr>
                      <a:r>
                        <a:rPr lang="en-US" sz="1400"/>
                        <a:t>Analytic skills</a:t>
                      </a:r>
                      <a:endParaRPr lang="en-US" sz="1400"/>
                    </a:p>
                  </a:txBody>
                  <a:tcPr marL="68580" marR="68580" marT="34290" marB="34290"/>
                </a:tc>
                <a:tc>
                  <a:txBody>
                    <a:bodyPr/>
                    <a:p>
                      <a:pPr>
                        <a:defRPr/>
                      </a:pPr>
                      <a:r>
                        <a:rPr lang="en-US" sz="1400"/>
                        <a:t>Interpersonal skills</a:t>
                      </a:r>
                      <a:endParaRPr lang="en-US" sz="1400"/>
                    </a:p>
                  </a:txBody>
                  <a:tcPr marL="68580" marR="68580" marT="34290" marB="34290"/>
                </a:tc>
                <a:tc>
                  <a:txBody>
                    <a:bodyPr/>
                    <a:p>
                      <a:pPr>
                        <a:defRPr/>
                      </a:pPr>
                      <a:r>
                        <a:rPr lang="en-US" sz="1400"/>
                        <a:t>Ability to execute</a:t>
                      </a:r>
                      <a:endParaRPr lang="en-US" sz="1400"/>
                    </a:p>
                  </a:txBody>
                  <a:tcPr marL="68580" marR="68580" marT="34290" marB="34290"/>
                </a:tc>
                <a:tc>
                  <a:txBody>
                    <a:bodyPr/>
                    <a:p>
                      <a:pPr>
                        <a:defRPr/>
                      </a:pPr>
                      <a:r>
                        <a:rPr lang="en-US" sz="1400"/>
                        <a:t>Information</a:t>
                      </a:r>
                      <a:r>
                        <a:rPr lang="en-US" sz="1400"/>
                        <a:t> processing</a:t>
                      </a:r>
                      <a:endParaRPr lang="en-US" sz="1400"/>
                    </a:p>
                  </a:txBody>
                  <a:tcPr marL="68580" marR="68580" marT="34290" marB="34290"/>
                </a:tc>
                <a:tc>
                  <a:txBody>
                    <a:bodyPr/>
                    <a:p>
                      <a:pPr>
                        <a:defRPr/>
                      </a:pPr>
                      <a:r>
                        <a:rPr lang="en-US" sz="1400"/>
                        <a:t>Capacity for change</a:t>
                      </a:r>
                      <a:endParaRPr lang="en-US" sz="1400"/>
                    </a:p>
                  </a:txBody>
                  <a:tcPr marL="68580" marR="68580" marT="34290" marB="34290"/>
                </a:tc>
              </a:tr>
              <a:tr h="480060">
                <a:tc>
                  <a:txBody>
                    <a:bodyPr/>
                    <a:p>
                      <a:pPr>
                        <a:defRPr/>
                      </a:pPr>
                      <a:r>
                        <a:rPr lang="en-US" sz="1400"/>
                        <a:t>Critical</a:t>
                      </a:r>
                      <a:r>
                        <a:rPr lang="en-US" sz="1400"/>
                        <a:t> thinking</a:t>
                      </a:r>
                      <a:endParaRPr lang="en-US" sz="1400"/>
                    </a:p>
                  </a:txBody>
                  <a:tcPr marL="68580" marR="68580" marT="34290" marB="34290"/>
                </a:tc>
                <a:tc>
                  <a:txBody>
                    <a:bodyPr/>
                    <a:p>
                      <a:pPr>
                        <a:defRPr/>
                      </a:pPr>
                      <a:r>
                        <a:rPr lang="en-US" sz="1400"/>
                        <a:t>Communication</a:t>
                      </a:r>
                      <a:endParaRPr lang="en-US" sz="1400"/>
                    </a:p>
                  </a:txBody>
                  <a:tcPr marL="68580" marR="68580" marT="34290" marB="34290"/>
                </a:tc>
                <a:tc>
                  <a:txBody>
                    <a:bodyPr/>
                    <a:p>
                      <a:pPr>
                        <a:defRPr/>
                      </a:pPr>
                      <a:r>
                        <a:rPr lang="en-US" sz="1400"/>
                        <a:t>Initiative and</a:t>
                      </a:r>
                      <a:r>
                        <a:rPr lang="en-US" sz="1400"/>
                        <a:t> self-direction</a:t>
                      </a:r>
                      <a:endParaRPr lang="en-US" sz="1400"/>
                    </a:p>
                  </a:txBody>
                  <a:tcPr marL="68580" marR="68580" marT="34290" marB="34290"/>
                </a:tc>
                <a:tc>
                  <a:txBody>
                    <a:bodyPr/>
                    <a:p>
                      <a:pPr>
                        <a:defRPr/>
                      </a:pPr>
                      <a:r>
                        <a:rPr lang="en-US" sz="1400"/>
                        <a:t>Information literacy</a:t>
                      </a:r>
                      <a:endParaRPr lang="en-US" sz="1400"/>
                    </a:p>
                  </a:txBody>
                  <a:tcPr marL="68580" marR="68580" marT="34290" marB="34290"/>
                </a:tc>
                <a:tc>
                  <a:txBody>
                    <a:bodyPr/>
                    <a:p>
                      <a:pPr>
                        <a:defRPr/>
                      </a:pPr>
                      <a:r>
                        <a:rPr lang="en-US" sz="1400"/>
                        <a:t>Creativity Innovation</a:t>
                      </a:r>
                      <a:endParaRPr lang="en-US" sz="1400"/>
                    </a:p>
                  </a:txBody>
                  <a:tcPr marL="68580" marR="68580" marT="34290" marB="34290"/>
                </a:tc>
              </a:tr>
              <a:tr h="480060">
                <a:tc>
                  <a:txBody>
                    <a:bodyPr/>
                    <a:p>
                      <a:pPr>
                        <a:defRPr/>
                      </a:pPr>
                      <a:r>
                        <a:rPr lang="en-US" sz="1400"/>
                        <a:t>Problem solving</a:t>
                      </a:r>
                      <a:endParaRPr lang="en-US" sz="1400"/>
                    </a:p>
                  </a:txBody>
                  <a:tcPr marL="68580" marR="68580" marT="34290" marB="34290"/>
                </a:tc>
                <a:tc>
                  <a:txBody>
                    <a:bodyPr/>
                    <a:p>
                      <a:pPr>
                        <a:defRPr/>
                      </a:pPr>
                      <a:r>
                        <a:rPr lang="en-US" sz="1400"/>
                        <a:t>Collaboration</a:t>
                      </a:r>
                      <a:endParaRPr lang="en-US" sz="1400"/>
                    </a:p>
                  </a:txBody>
                  <a:tcPr marL="68580" marR="68580" marT="34290" marB="34290"/>
                </a:tc>
                <a:tc>
                  <a:txBody>
                    <a:bodyPr/>
                    <a:p>
                      <a:pPr>
                        <a:defRPr/>
                      </a:pPr>
                      <a:r>
                        <a:rPr lang="en-US" sz="1400"/>
                        <a:t>Productivity</a:t>
                      </a:r>
                      <a:endParaRPr lang="en-US" sz="1400"/>
                    </a:p>
                  </a:txBody>
                  <a:tcPr marL="68580" marR="68580" marT="34290" marB="34290"/>
                </a:tc>
                <a:tc>
                  <a:txBody>
                    <a:bodyPr/>
                    <a:p>
                      <a:pPr>
                        <a:defRPr/>
                      </a:pPr>
                      <a:r>
                        <a:rPr lang="en-US" sz="1400"/>
                        <a:t>Media literacy</a:t>
                      </a:r>
                      <a:endParaRPr lang="en-US" sz="1400"/>
                    </a:p>
                  </a:txBody>
                  <a:tcPr marL="68580" marR="68580" marT="34290" marB="34290"/>
                </a:tc>
                <a:tc>
                  <a:txBody>
                    <a:bodyPr/>
                    <a:p>
                      <a:pPr>
                        <a:defRPr/>
                      </a:pPr>
                      <a:r>
                        <a:rPr lang="en-US" sz="1400"/>
                        <a:t>Adaptive learning</a:t>
                      </a:r>
                      <a:endParaRPr/>
                    </a:p>
                    <a:p>
                      <a:pPr>
                        <a:defRPr/>
                      </a:pPr>
                      <a:r>
                        <a:rPr lang="en-US" sz="1400"/>
                        <a:t>Learning to learn</a:t>
                      </a:r>
                      <a:endParaRPr/>
                    </a:p>
                  </a:txBody>
                  <a:tcPr marL="68580" marR="68580" marT="34290" marB="34290"/>
                </a:tc>
              </a:tr>
              <a:tr h="480060">
                <a:tc>
                  <a:txBody>
                    <a:bodyPr/>
                    <a:p>
                      <a:pPr>
                        <a:defRPr/>
                      </a:pPr>
                      <a:r>
                        <a:rPr lang="en-US" sz="1400"/>
                        <a:t>Decision making</a:t>
                      </a:r>
                      <a:endParaRPr lang="en-US" sz="1400"/>
                    </a:p>
                  </a:txBody>
                  <a:tcPr marL="68580" marR="68580" marT="34290" marB="34290"/>
                </a:tc>
                <a:tc>
                  <a:txBody>
                    <a:bodyPr/>
                    <a:p>
                      <a:pPr>
                        <a:defRPr/>
                      </a:pPr>
                      <a:r>
                        <a:rPr lang="en-US" sz="1400"/>
                        <a:t>Leadership and responsibilities</a:t>
                      </a:r>
                      <a:endParaRPr lang="en-US" sz="1400"/>
                    </a:p>
                  </a:txBody>
                  <a:tcPr marL="68580" marR="68580" marT="34290" marB="34290"/>
                </a:tc>
                <a:tc>
                  <a:txBody>
                    <a:bodyPr/>
                    <a:p>
                      <a:pPr>
                        <a:defRPr/>
                      </a:pPr>
                      <a:endParaRPr lang="en-US" sz="1400"/>
                    </a:p>
                  </a:txBody>
                  <a:tcPr marL="68580" marR="68580" marT="34290" marB="34290"/>
                </a:tc>
                <a:tc>
                  <a:txBody>
                    <a:bodyPr/>
                    <a:p>
                      <a:pPr>
                        <a:defRPr/>
                      </a:pPr>
                      <a:r>
                        <a:rPr lang="en-US" sz="1400"/>
                        <a:t>Digital citizenship</a:t>
                      </a:r>
                      <a:endParaRPr lang="en-US" sz="1400"/>
                    </a:p>
                  </a:txBody>
                  <a:tcPr marL="68580" marR="68580" marT="34290" marB="34290"/>
                </a:tc>
                <a:tc>
                  <a:txBody>
                    <a:bodyPr/>
                    <a:p>
                      <a:pPr>
                        <a:defRPr/>
                      </a:pPr>
                      <a:r>
                        <a:rPr lang="en-US" sz="1400"/>
                        <a:t>Flexibility</a:t>
                      </a:r>
                      <a:endParaRPr lang="en-US" sz="1400"/>
                    </a:p>
                  </a:txBody>
                  <a:tcPr marL="68580" marR="68580" marT="34290" marB="34290"/>
                </a:tc>
              </a:tr>
              <a:tr h="480060">
                <a:tc>
                  <a:txBody>
                    <a:bodyPr/>
                    <a:p>
                      <a:pPr>
                        <a:defRPr/>
                      </a:pPr>
                      <a:r>
                        <a:rPr lang="en-US" sz="1400"/>
                        <a:t>Research and inquiry</a:t>
                      </a:r>
                      <a:endParaRPr lang="en-US" sz="1400"/>
                    </a:p>
                  </a:txBody>
                  <a:tcPr marL="68580" marR="68580" marT="34290" marB="34290"/>
                </a:tc>
                <a:tc>
                  <a:txBody>
                    <a:bodyPr/>
                    <a:p>
                      <a:pPr>
                        <a:defRPr/>
                      </a:pPr>
                      <a:endParaRPr lang="en-US" sz="1400"/>
                    </a:p>
                  </a:txBody>
                  <a:tcPr marL="68580" marR="68580" marT="34290" marB="34290"/>
                </a:tc>
                <a:tc>
                  <a:txBody>
                    <a:bodyPr/>
                    <a:p>
                      <a:pPr>
                        <a:defRPr/>
                      </a:pPr>
                      <a:endParaRPr lang="en-US" sz="1400"/>
                    </a:p>
                  </a:txBody>
                  <a:tcPr marL="68580" marR="68580" marT="34290" marB="34290"/>
                </a:tc>
                <a:tc>
                  <a:txBody>
                    <a:bodyPr/>
                    <a:p>
                      <a:pPr>
                        <a:defRPr/>
                      </a:pPr>
                      <a:r>
                        <a:rPr lang="en-US" sz="1400"/>
                        <a:t>ICT operations and concepts</a:t>
                      </a:r>
                      <a:endParaRPr lang="en-US" sz="1400"/>
                    </a:p>
                  </a:txBody>
                  <a:tcPr marL="68580" marR="68580" marT="34290" marB="34290"/>
                </a:tc>
                <a:tc>
                  <a:txBody>
                    <a:bodyPr/>
                    <a:p>
                      <a:pPr>
                        <a:defRPr/>
                      </a:pPr>
                      <a:endParaRPr lang="en-US" sz="1400"/>
                    </a:p>
                  </a:txBody>
                  <a:tcPr marL="68580" marR="68580" marT="34290" marB="34290"/>
                </a:tc>
              </a:tr>
            </a:tbl>
          </a:graphicData>
        </a:graphic>
      </p:graphicFrame>
      <p:sp>
        <p:nvSpPr>
          <p:cNvPr id="5" name="TextBox 6" hidden="0"/>
          <p:cNvSpPr txBox="1"/>
          <p:nvPr isPhoto="0" userDrawn="0"/>
        </p:nvSpPr>
        <p:spPr bwMode="auto">
          <a:xfrm>
            <a:off x="1829783" y="4792672"/>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p:txBody>
          <a:bodyPr>
            <a:normAutofit fontScale="90000"/>
          </a:bodyPr>
          <a:lstStyle/>
          <a:p>
            <a:pPr>
              <a:defRPr/>
            </a:pPr>
            <a:r>
              <a:rPr lang="de-DE"/>
              <a:t>Key Competence Framework of </a:t>
            </a:r>
            <a:r>
              <a:rPr lang="de-DE"/>
              <a:t>the</a:t>
            </a:r>
            <a:r>
              <a:rPr lang="de-DE"/>
              <a:t> EU</a:t>
            </a:r>
            <a:endParaRPr/>
          </a:p>
        </p:txBody>
      </p:sp>
      <p:sp>
        <p:nvSpPr>
          <p:cNvPr id="3" name="Inhaltsplatzhalter 2" hidden="0"/>
          <p:cNvSpPr>
            <a:spLocks noGrp="1"/>
          </p:cNvSpPr>
          <p:nvPr isPhoto="0" userDrawn="0">
            <p:ph idx="1" hasCustomPrompt="0"/>
          </p:nvPr>
        </p:nvSpPr>
        <p:spPr bwMode="auto">
          <a:xfrm>
            <a:off x="457200" y="1200151"/>
            <a:ext cx="5920929" cy="3394472"/>
          </a:xfrm>
        </p:spPr>
        <p:txBody>
          <a:bodyPr>
            <a:normAutofit fontScale="77500" lnSpcReduction="20000"/>
          </a:bodyPr>
          <a:lstStyle/>
          <a:p>
            <a:pPr>
              <a:defRPr/>
            </a:pPr>
            <a:r>
              <a:rPr lang="en-US"/>
              <a:t>Literacy competence</a:t>
            </a:r>
            <a:endParaRPr/>
          </a:p>
          <a:p>
            <a:pPr>
              <a:defRPr/>
            </a:pPr>
            <a:r>
              <a:rPr lang="en-US"/>
              <a:t>Multilingual competence</a:t>
            </a:r>
            <a:endParaRPr/>
          </a:p>
          <a:p>
            <a:pPr>
              <a:defRPr/>
            </a:pPr>
            <a:r>
              <a:rPr lang="en-US">
                <a:solidFill>
                  <a:srgbClr val="FF0000"/>
                </a:solidFill>
              </a:rPr>
              <a:t>Mathematical competence and competence in science, technology and engineering</a:t>
            </a:r>
            <a:endParaRPr/>
          </a:p>
          <a:p>
            <a:pPr>
              <a:defRPr/>
            </a:pPr>
            <a:r>
              <a:rPr lang="en-US"/>
              <a:t>Digital competence</a:t>
            </a:r>
            <a:endParaRPr/>
          </a:p>
          <a:p>
            <a:pPr>
              <a:defRPr/>
            </a:pPr>
            <a:r>
              <a:rPr lang="en-US"/>
              <a:t>Personal, social and learning to learn competence</a:t>
            </a:r>
            <a:endParaRPr/>
          </a:p>
          <a:p>
            <a:pPr>
              <a:defRPr/>
            </a:pPr>
            <a:r>
              <a:rPr lang="en-US">
                <a:solidFill>
                  <a:srgbClr val="FF0000"/>
                </a:solidFill>
              </a:rPr>
              <a:t>Citizenship competence</a:t>
            </a:r>
            <a:endParaRPr/>
          </a:p>
          <a:p>
            <a:pPr>
              <a:defRPr/>
            </a:pPr>
            <a:r>
              <a:rPr lang="en-US"/>
              <a:t>Entrepreneurship competence</a:t>
            </a:r>
            <a:endParaRPr/>
          </a:p>
          <a:p>
            <a:pPr>
              <a:defRPr/>
            </a:pPr>
            <a:r>
              <a:rPr lang="en-US"/>
              <a:t>Cultural awareness and expression competence</a:t>
            </a:r>
            <a:endParaRPr/>
          </a:p>
        </p:txBody>
      </p:sp>
      <p:sp>
        <p:nvSpPr>
          <p:cNvPr id="5" name="Foliennummernplatzhalter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pic>
        <p:nvPicPr>
          <p:cNvPr id="6146" name="Picture 2" hidden="0"/>
          <p:cNvPicPr>
            <a:picLocks noChangeAspect="1" noChangeArrowheads="1"/>
          </p:cNvPicPr>
          <p:nvPr isPhoto="0" userDrawn="0"/>
        </p:nvPicPr>
        <p:blipFill>
          <a:blip r:embed="rId2"/>
          <a:srcRect l="24167" t="19715" r="15177" b="6802"/>
          <a:stretch/>
        </p:blipFill>
        <p:spPr bwMode="auto">
          <a:xfrm>
            <a:off x="457200" y="1032148"/>
            <a:ext cx="5841580" cy="3980696"/>
          </a:xfrm>
          <a:prstGeom prst="rect">
            <a:avLst/>
          </a:prstGeom>
          <a:noFill/>
          <a:ln>
            <a:noFill/>
          </a:ln>
        </p:spPr>
      </p:pic>
      <p:sp>
        <p:nvSpPr>
          <p:cNvPr id="4" name="Textfeld 3" hidden="0"/>
          <p:cNvSpPr txBox="1"/>
          <p:nvPr isPhoto="0" userDrawn="0"/>
        </p:nvSpPr>
        <p:spPr bwMode="auto">
          <a:xfrm>
            <a:off x="6740866" y="1299807"/>
            <a:ext cx="2078182" cy="923330"/>
          </a:xfrm>
          <a:prstGeom prst="rect">
            <a:avLst/>
          </a:prstGeom>
          <a:noFill/>
        </p:spPr>
        <p:txBody>
          <a:bodyPr wrap="square" rtlCol="0">
            <a:spAutoFit/>
          </a:bodyPr>
          <a:lstStyle/>
          <a:p>
            <a:pPr>
              <a:defRPr/>
            </a:pPr>
            <a:r>
              <a:rPr lang="de-DE"/>
              <a:t>COM (2019). Key </a:t>
            </a:r>
            <a:r>
              <a:rPr lang="de-DE"/>
              <a:t>competences</a:t>
            </a:r>
            <a:r>
              <a:rPr lang="de-DE"/>
              <a:t> </a:t>
            </a:r>
            <a:r>
              <a:rPr lang="de-DE"/>
              <a:t>for</a:t>
            </a:r>
            <a:r>
              <a:rPr lang="de-DE"/>
              <a:t> </a:t>
            </a:r>
            <a:r>
              <a:rPr lang="de-DE"/>
              <a:t>lifelong</a:t>
            </a:r>
            <a:r>
              <a:rPr lang="de-DE"/>
              <a:t> </a:t>
            </a:r>
            <a:r>
              <a:rPr lang="de-DE"/>
              <a:t>learning</a:t>
            </a:r>
            <a:endParaRPr lang="de-DE"/>
          </a:p>
        </p:txBody>
      </p:sp>
      <p:sp>
        <p:nvSpPr>
          <p:cNvPr id="7" name="TextBox 6" hidden="0"/>
          <p:cNvSpPr txBox="1"/>
          <p:nvPr isPhoto="0" userDrawn="0"/>
        </p:nvSpPr>
        <p:spPr bwMode="auto">
          <a:xfrm>
            <a:off x="377851" y="4848569"/>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Nadpis 1" hidden="0"/>
          <p:cNvSpPr>
            <a:spLocks noGrp="1"/>
          </p:cNvSpPr>
          <p:nvPr isPhoto="0" userDrawn="0">
            <p:ph type="title" hasCustomPrompt="0"/>
          </p:nvPr>
        </p:nvSpPr>
        <p:spPr bwMode="auto">
          <a:xfrm>
            <a:off x="457199" y="600004"/>
            <a:ext cx="8236201" cy="661766"/>
          </a:xfrm>
        </p:spPr>
        <p:txBody>
          <a:bodyPr>
            <a:normAutofit fontScale="90000"/>
          </a:bodyPr>
          <a:lstStyle/>
          <a:p>
            <a:pPr>
              <a:defRPr/>
            </a:pPr>
            <a:r>
              <a:rPr lang="en-US"/>
              <a:t>Activity </a:t>
            </a:r>
            <a:r>
              <a:rPr lang="en-US"/>
              <a:t>1.</a:t>
            </a:r>
            <a:r>
              <a:rPr lang="sk-SK"/>
              <a:t>6:</a:t>
            </a:r>
            <a:r>
              <a:rPr lang="en-US"/>
              <a:t> Redesigned </a:t>
            </a:r>
            <a:r>
              <a:rPr lang="sk-SK"/>
              <a:t>STEM </a:t>
            </a:r>
            <a:r>
              <a:rPr lang="en-US"/>
              <a:t>lessons </a:t>
            </a:r>
            <a:r>
              <a:rPr lang="en-US"/>
              <a:t>plans </a:t>
            </a:r>
            <a:br>
              <a:rPr lang="sk-SK"/>
            </a:br>
            <a:r>
              <a:rPr lang="sk-SK"/>
              <a:t>	</a:t>
            </a:r>
            <a:r>
              <a:rPr lang="sk-SK"/>
              <a:t>			</a:t>
            </a:r>
            <a:r>
              <a:rPr lang="sk-SK" sz="2200"/>
              <a:t>HOMEWORKS PRESENTATION AND DISCUSSION</a:t>
            </a:r>
            <a:r>
              <a:rPr lang="en-US" sz="2200"/>
              <a:t> </a:t>
            </a:r>
            <a:endParaRPr lang="en-GB" sz="2200"/>
          </a:p>
        </p:txBody>
      </p:sp>
      <p:sp>
        <p:nvSpPr>
          <p:cNvPr id="3" name="Zástupný objekt pre obsah 2" hidden="0"/>
          <p:cNvSpPr>
            <a:spLocks noGrp="1"/>
          </p:cNvSpPr>
          <p:nvPr isPhoto="0" userDrawn="0">
            <p:ph idx="1" hasCustomPrompt="0"/>
          </p:nvPr>
        </p:nvSpPr>
        <p:spPr bwMode="auto">
          <a:xfrm>
            <a:off x="934085" y="1718970"/>
            <a:ext cx="7725905" cy="3394472"/>
          </a:xfrm>
        </p:spPr>
        <p:txBody>
          <a:bodyPr/>
          <a:lstStyle/>
          <a:p>
            <a:pPr marL="342900" lvl="1" indent="-342900">
              <a:buClr>
                <a:srgbClr val="BE002D"/>
              </a:buClr>
              <a:defRPr/>
            </a:pPr>
            <a:r>
              <a:rPr lang="en-US"/>
              <a:t>Discussing the redesigned lesson plan</a:t>
            </a:r>
            <a:endParaRPr/>
          </a:p>
          <a:p>
            <a:pPr marL="742950" lvl="2" indent="-342900">
              <a:buClr>
                <a:srgbClr val="BE002D"/>
              </a:buClr>
              <a:defRPr/>
            </a:pPr>
            <a:r>
              <a:rPr lang="sk-SK"/>
              <a:t>Method</a:t>
            </a:r>
            <a:r>
              <a:rPr lang="sk-SK"/>
              <a:t>: </a:t>
            </a:r>
            <a:r>
              <a:rPr lang="en-US"/>
              <a:t>Lesson study principles</a:t>
            </a:r>
            <a:endParaRPr/>
          </a:p>
          <a:p>
            <a:pPr marL="342900" lvl="1" indent="-342900">
              <a:buClr>
                <a:srgbClr val="BE002D"/>
              </a:buClr>
              <a:defRPr/>
            </a:pPr>
            <a:r>
              <a:rPr lang="en-US"/>
              <a:t>Sharing the redesigned lesson plan with the whole group</a:t>
            </a:r>
            <a:endParaRPr lang="en-US"/>
          </a:p>
        </p:txBody>
      </p:sp>
      <p:sp>
        <p:nvSpPr>
          <p:cNvPr id="4" name="Zástupný objekt pre pätu 3" hidden="0"/>
          <p:cNvSpPr>
            <a:spLocks noGrp="1"/>
          </p:cNvSpPr>
          <p:nvPr isPhoto="0" userDrawn="0">
            <p:ph type="ftr" sz="quarter" idx="10" hasCustomPrompt="0"/>
          </p:nvPr>
        </p:nvSpPr>
        <p:spPr bwMode="auto"/>
        <p:txBody>
          <a:bodyPr/>
          <a:lstStyle/>
          <a:p>
            <a:pPr>
              <a:defRPr/>
            </a:pPr>
            <a:r>
              <a:rPr lang="sk-SK">
                <a:solidFill>
                  <a:srgbClr val="CC023B"/>
                </a:solidFill>
              </a:rPr>
              <a:t>LESSON PLANNING II</a:t>
            </a:r>
            <a:r>
              <a:rPr lang="es-ES">
                <a:solidFill>
                  <a:srgbClr val="CC023B"/>
                </a:solidFill>
                <a:latin typeface="Avenir Book"/>
              </a:rPr>
              <a:t> </a:t>
            </a:r>
            <a:endParaRPr lang="es-ES_tradnl">
              <a:solidFill>
                <a:srgbClr val="CC023B"/>
              </a:solidFill>
              <a:latin typeface="Avenir Book"/>
            </a:endParaRPr>
          </a:p>
        </p:txBody>
      </p:sp>
      <p:sp>
        <p:nvSpPr>
          <p:cNvPr id="5" name="Zástupný objekt pre číslo snímky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pic>
        <p:nvPicPr>
          <p:cNvPr id="6" name="Bild 27" descr="C:\Users\Sophia\AppData\Local\Microsoft\Windows\Temporary Internet Files\Content.Word\4-4_group_work_.png.png" hidden="0"/>
          <p:cNvPicPr/>
          <p:nvPr isPhoto="0" userDrawn="0"/>
        </p:nvPicPr>
        <p:blipFill>
          <a:blip r:embed="rId2"/>
          <a:stretch/>
        </p:blipFill>
        <p:spPr bwMode="auto">
          <a:xfrm>
            <a:off x="457200" y="1261770"/>
            <a:ext cx="476885" cy="457200"/>
          </a:xfrm>
          <a:prstGeom prst="rect">
            <a:avLst/>
          </a:prstGeom>
          <a:noFill/>
          <a:ln w="9525">
            <a:noFill/>
            <a:miter lim="800000"/>
            <a:headEnd/>
            <a:tailEnd/>
          </a:ln>
        </p:spPr>
      </p:pic>
      <p:pic>
        <p:nvPicPr>
          <p:cNvPr id="7" name="Picture 2" hidden="0"/>
          <p:cNvPicPr>
            <a:picLocks noChangeAspect="1" noChangeArrowheads="1"/>
          </p:cNvPicPr>
          <p:nvPr isPhoto="0" userDrawn="0"/>
        </p:nvPicPr>
        <p:blipFill>
          <a:blip r:embed="rId3"/>
          <a:stretch/>
        </p:blipFill>
        <p:spPr bwMode="auto">
          <a:xfrm>
            <a:off x="466476" y="2375903"/>
            <a:ext cx="481013" cy="481012"/>
          </a:xfrm>
          <a:prstGeom prst="rect">
            <a:avLst/>
          </a:prstGeom>
          <a:noFill/>
          <a:ln>
            <a:noFill/>
          </a:ln>
          <a:effectLst/>
        </p:spPr>
      </p:pic>
      <p:sp>
        <p:nvSpPr>
          <p:cNvPr id="8" name="TextBox 6" hidden="0"/>
          <p:cNvSpPr txBox="1"/>
          <p:nvPr isPhoto="0" userDrawn="0"/>
        </p:nvSpPr>
        <p:spPr bwMode="auto">
          <a:xfrm>
            <a:off x="1683117" y="4769425"/>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pic>
        <p:nvPicPr>
          <p:cNvPr id="9" name="Imagen 21" descr="/Users/antquearm/Desktop/IncluSMe icons/Icons as JPEG/5.jpg" hidden="0"/>
          <p:cNvPicPr/>
          <p:nvPr isPhoto="0" userDrawn="0"/>
        </p:nvPicPr>
        <p:blipFill>
          <a:blip r:embed="rId4"/>
          <a:stretch/>
        </p:blipFill>
        <p:spPr bwMode="auto">
          <a:xfrm>
            <a:off x="446442" y="1813439"/>
            <a:ext cx="467995" cy="46799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p:txBody>
          <a:bodyPr>
            <a:normAutofit fontScale="90000"/>
          </a:bodyPr>
          <a:lstStyle/>
          <a:p>
            <a:pPr>
              <a:defRPr/>
            </a:pPr>
            <a:r>
              <a:rPr lang="en-US"/>
              <a:t>Structure of Module 10   			</a:t>
            </a:r>
            <a:r>
              <a:rPr lang="en-US">
                <a:solidFill>
                  <a:srgbClr val="C00000"/>
                </a:solidFill>
              </a:rPr>
              <a:t>Activity 1</a:t>
            </a:r>
            <a:endParaRPr lang="en-US">
              <a:solidFill>
                <a:srgbClr val="C00000"/>
              </a:solidFill>
            </a:endParaRPr>
          </a:p>
        </p:txBody>
      </p:sp>
      <p:sp>
        <p:nvSpPr>
          <p:cNvPr id="3" name="Inhaltsplatzhalter 2" hidden="0"/>
          <p:cNvSpPr>
            <a:spLocks noGrp="1"/>
          </p:cNvSpPr>
          <p:nvPr isPhoto="0" userDrawn="0">
            <p:ph idx="1" hasCustomPrompt="0"/>
          </p:nvPr>
        </p:nvSpPr>
        <p:spPr bwMode="auto">
          <a:xfrm>
            <a:off x="457200" y="1200151"/>
            <a:ext cx="8229600" cy="3672638"/>
          </a:xfrm>
        </p:spPr>
        <p:txBody>
          <a:bodyPr>
            <a:normAutofit fontScale="77500" lnSpcReduction="20000"/>
          </a:bodyPr>
          <a:lstStyle/>
          <a:p>
            <a:pPr marL="514350" indent="-514350">
              <a:spcAft>
                <a:spcPts val="600"/>
              </a:spcAft>
              <a:buFont typeface="+mj-lt"/>
              <a:buAutoNum type="arabicPeriod"/>
              <a:defRPr/>
            </a:pPr>
            <a:r>
              <a:rPr lang="en-US"/>
              <a:t>Reflection and critical analysis on specific designs on </a:t>
            </a:r>
            <a:r>
              <a:rPr lang="sk-SK"/>
              <a:t>STEM</a:t>
            </a:r>
            <a:r>
              <a:rPr lang="en-US"/>
              <a:t> lessons</a:t>
            </a:r>
            <a:endParaRPr/>
          </a:p>
          <a:p>
            <a:pPr marL="914400" lvl="1" indent="-514350">
              <a:spcAft>
                <a:spcPts val="600"/>
              </a:spcAft>
              <a:buFont typeface="+mj-lt"/>
              <a:buAutoNum type="arabicPeriod"/>
              <a:defRPr/>
            </a:pPr>
            <a:r>
              <a:rPr lang="en-US"/>
              <a:t>Two examples: </a:t>
            </a:r>
            <a:r>
              <a:rPr lang="en-US" b="1"/>
              <a:t>Aircraft</a:t>
            </a:r>
            <a:r>
              <a:rPr lang="en-US"/>
              <a:t> fuel consumption and Flow of fluids: </a:t>
            </a:r>
            <a:r>
              <a:rPr lang="en-US" b="1"/>
              <a:t>River</a:t>
            </a:r>
            <a:endParaRPr/>
          </a:p>
          <a:p>
            <a:pPr marL="914400" lvl="1" indent="-514350">
              <a:spcAft>
                <a:spcPts val="600"/>
              </a:spcAft>
              <a:buFont typeface="+mj-lt"/>
              <a:buAutoNum type="arabicPeriod"/>
              <a:defRPr/>
            </a:pPr>
            <a:r>
              <a:rPr lang="en-US"/>
              <a:t>Common and different features of materials and methods</a:t>
            </a:r>
            <a:endParaRPr/>
          </a:p>
          <a:p>
            <a:pPr marL="914400" lvl="1" indent="-514350">
              <a:spcAft>
                <a:spcPts val="600"/>
              </a:spcAft>
              <a:buFont typeface="+mj-lt"/>
              <a:buAutoNum type="arabicPeriod"/>
              <a:defRPr/>
            </a:pPr>
            <a:r>
              <a:rPr lang="en-US" b="1"/>
              <a:t>Citizenship</a:t>
            </a:r>
            <a:r>
              <a:rPr lang="en-US"/>
              <a:t>: individual and society and </a:t>
            </a:r>
            <a:r>
              <a:rPr lang="en-US" b="1"/>
              <a:t>science </a:t>
            </a:r>
            <a:r>
              <a:rPr lang="en-US"/>
              <a:t>dimensions of the two lessons </a:t>
            </a:r>
            <a:r>
              <a:rPr lang="en-US" b="1"/>
              <a:t>topics</a:t>
            </a:r>
            <a:endParaRPr/>
          </a:p>
          <a:p>
            <a:pPr marL="914400" lvl="1" indent="-514350">
              <a:spcAft>
                <a:spcPts val="600"/>
              </a:spcAft>
              <a:buFont typeface="+mj-lt"/>
              <a:buAutoNum type="arabicPeriod"/>
              <a:defRPr/>
            </a:pPr>
            <a:r>
              <a:rPr lang="en-US"/>
              <a:t>How the two lessons </a:t>
            </a:r>
            <a:r>
              <a:rPr lang="en-US" b="1"/>
              <a:t>adapt</a:t>
            </a:r>
            <a:r>
              <a:rPr lang="en-US"/>
              <a:t> to be more </a:t>
            </a:r>
            <a:r>
              <a:rPr lang="en-US" b="1"/>
              <a:t>actual</a:t>
            </a:r>
            <a:r>
              <a:rPr lang="en-US"/>
              <a:t> and </a:t>
            </a:r>
            <a:r>
              <a:rPr lang="en-US" b="1"/>
              <a:t>motivated, </a:t>
            </a:r>
            <a:r>
              <a:rPr lang="en-US"/>
              <a:t>including</a:t>
            </a:r>
            <a:r>
              <a:rPr lang="en-US" b="1"/>
              <a:t> SSI principles</a:t>
            </a:r>
            <a:endParaRPr/>
          </a:p>
          <a:p>
            <a:pPr marL="914400" lvl="1" indent="-514350">
              <a:spcAft>
                <a:spcPts val="600"/>
              </a:spcAft>
              <a:buFont typeface="+mj-lt"/>
              <a:buAutoNum type="arabicPeriod"/>
              <a:defRPr/>
            </a:pPr>
            <a:r>
              <a:rPr lang="en-US"/>
              <a:t>Redesigning the lesson(s)</a:t>
            </a:r>
            <a:endParaRPr/>
          </a:p>
          <a:p>
            <a:pPr marL="914400" lvl="1" indent="-514350">
              <a:spcAft>
                <a:spcPts val="600"/>
              </a:spcAft>
              <a:buFont typeface="+mj-lt"/>
              <a:buAutoNum type="arabicPeriod"/>
              <a:defRPr/>
            </a:pPr>
            <a:r>
              <a:rPr lang="en-US"/>
              <a:t>Discussing the redesigned lesson with schoolmates</a:t>
            </a:r>
            <a:r>
              <a:rPr lang="sk-SK"/>
              <a:t> by </a:t>
            </a:r>
            <a:r>
              <a:rPr lang="sk-SK"/>
              <a:t>using</a:t>
            </a:r>
            <a:r>
              <a:rPr lang="sk-SK"/>
              <a:t> </a:t>
            </a:r>
            <a:r>
              <a:rPr lang="sk-SK"/>
              <a:t>method</a:t>
            </a:r>
            <a:r>
              <a:rPr lang="sk-SK"/>
              <a:t>:</a:t>
            </a:r>
            <a:r>
              <a:rPr lang="en-US"/>
              <a:t> </a:t>
            </a:r>
            <a:r>
              <a:rPr lang="sk-SK"/>
              <a:t>L</a:t>
            </a:r>
            <a:r>
              <a:rPr lang="en-US"/>
              <a:t>esson</a:t>
            </a:r>
            <a:r>
              <a:rPr lang="en-US"/>
              <a:t> study principles</a:t>
            </a:r>
            <a:endParaRPr/>
          </a:p>
          <a:p>
            <a:pPr marL="914400" lvl="1" indent="-514350">
              <a:spcAft>
                <a:spcPts val="600"/>
              </a:spcAft>
              <a:buFont typeface="+mj-lt"/>
              <a:buAutoNum type="arabicPeriod"/>
              <a:defRPr/>
            </a:pPr>
            <a:endParaRPr lang="de-DE"/>
          </a:p>
          <a:p>
            <a:pPr>
              <a:defRPr/>
            </a:pPr>
            <a:endParaRPr lang="de-DE"/>
          </a:p>
          <a:p>
            <a:pPr>
              <a:defRPr/>
            </a:pPr>
            <a:endParaRPr lang="de-DE"/>
          </a:p>
        </p:txBody>
      </p:sp>
      <p:sp>
        <p:nvSpPr>
          <p:cNvPr id="5" name="Foliennummernplatzhalter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pic>
        <p:nvPicPr>
          <p:cNvPr id="6" name="Obrázok 5" hidden="0"/>
          <p:cNvPicPr>
            <a:picLocks noChangeAspect="1"/>
          </p:cNvPicPr>
          <p:nvPr isPhoto="0" userDrawn="0"/>
        </p:nvPicPr>
        <p:blipFill>
          <a:blip r:embed="rId2"/>
          <a:stretch/>
        </p:blipFill>
        <p:spPr bwMode="auto">
          <a:xfrm>
            <a:off x="7091095" y="115184"/>
            <a:ext cx="1176630" cy="213378"/>
          </a:xfrm>
          <a:prstGeom prst="rect">
            <a:avLst/>
          </a:prstGeom>
        </p:spPr>
      </p:pic>
      <p:sp>
        <p:nvSpPr>
          <p:cNvPr id="7" name="TextBox 6" hidden="0"/>
          <p:cNvSpPr txBox="1"/>
          <p:nvPr isPhoto="0" userDrawn="0"/>
        </p:nvSpPr>
        <p:spPr bwMode="auto">
          <a:xfrm>
            <a:off x="1745110" y="4767812"/>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a:xfrm>
            <a:off x="-247973" y="626571"/>
            <a:ext cx="8229600" cy="485846"/>
          </a:xfrm>
        </p:spPr>
        <p:txBody>
          <a:bodyPr>
            <a:normAutofit fontScale="90000"/>
          </a:bodyPr>
          <a:lstStyle/>
          <a:p>
            <a:pPr>
              <a:defRPr/>
            </a:pPr>
            <a:r>
              <a:rPr lang="en-US"/>
              <a:t>Module 10</a:t>
            </a:r>
            <a:r>
              <a:rPr lang="sk-SK"/>
              <a:t>		</a:t>
            </a:r>
            <a:r>
              <a:rPr lang="en-US"/>
              <a:t>             Description</a:t>
            </a:r>
            <a:endParaRPr lang="en-US"/>
          </a:p>
        </p:txBody>
      </p:sp>
      <p:sp>
        <p:nvSpPr>
          <p:cNvPr id="3" name="Inhaltsplatzhalter 2" hidden="0"/>
          <p:cNvSpPr>
            <a:spLocks noGrp="1"/>
          </p:cNvSpPr>
          <p:nvPr isPhoto="0" userDrawn="0">
            <p:ph idx="1" hasCustomPrompt="0"/>
          </p:nvPr>
        </p:nvSpPr>
        <p:spPr bwMode="auto">
          <a:xfrm>
            <a:off x="457200" y="1200151"/>
            <a:ext cx="8229600" cy="3672638"/>
          </a:xfrm>
        </p:spPr>
        <p:txBody>
          <a:bodyPr>
            <a:normAutofit fontScale="70000" lnSpcReduction="20000"/>
          </a:bodyPr>
          <a:lstStyle/>
          <a:p>
            <a:pPr marL="514350" indent="-514350">
              <a:spcAft>
                <a:spcPts val="600"/>
              </a:spcAft>
              <a:buFont typeface="+mj-lt"/>
              <a:buAutoNum type="arabicPeriod"/>
              <a:defRPr/>
            </a:pPr>
            <a:r>
              <a:rPr lang="en-US"/>
              <a:t>Reflection and critical analysis on specific designs on SSI lessons</a:t>
            </a:r>
            <a:r>
              <a:rPr lang="sk-SK"/>
              <a:t>.</a:t>
            </a:r>
            <a:endParaRPr/>
          </a:p>
          <a:p>
            <a:pPr marL="514350" indent="-514350">
              <a:spcAft>
                <a:spcPts val="600"/>
              </a:spcAft>
              <a:buFont typeface="+mj-lt"/>
              <a:buAutoNum type="arabicPeriod"/>
              <a:defRPr/>
            </a:pPr>
            <a:r>
              <a:rPr lang="en-GB"/>
              <a:t>Examples of lessons designs on SSI where activities of creativity, critical thinking and reasoning are dominant. </a:t>
            </a:r>
            <a:endParaRPr lang="sk-SK"/>
          </a:p>
          <a:p>
            <a:pPr marL="514350" indent="-514350">
              <a:spcAft>
                <a:spcPts val="600"/>
              </a:spcAft>
              <a:buFont typeface="+mj-lt"/>
              <a:buAutoNum type="arabicPeriod"/>
              <a:defRPr/>
            </a:pPr>
            <a:r>
              <a:rPr lang="en-GB"/>
              <a:t>Give future teachers a deeper understanding and stronger appreciation of the usefulness and effectiveness of </a:t>
            </a:r>
            <a:r>
              <a:rPr lang="sk-SK"/>
              <a:t>STEM</a:t>
            </a:r>
            <a:r>
              <a:rPr lang="en-GB"/>
              <a:t> </a:t>
            </a:r>
            <a:r>
              <a:rPr lang="en-GB"/>
              <a:t>lessons which focus on the development of creativity, critical thinking and reasoning in relation to </a:t>
            </a:r>
            <a:r>
              <a:rPr lang="en-GB"/>
              <a:t>SSI</a:t>
            </a:r>
            <a:r>
              <a:rPr lang="sk-SK"/>
              <a:t>.</a:t>
            </a:r>
            <a:r>
              <a:rPr lang="en-GB"/>
              <a:t> </a:t>
            </a:r>
            <a:endParaRPr lang="en-US"/>
          </a:p>
          <a:p>
            <a:pPr marL="514350" indent="-514350">
              <a:spcAft>
                <a:spcPts val="600"/>
              </a:spcAft>
              <a:buFont typeface="+mj-lt"/>
              <a:buAutoNum type="arabicPeriod"/>
              <a:defRPr/>
            </a:pPr>
            <a:r>
              <a:rPr lang="en-GB"/>
              <a:t>Pedagogical concepts for dealing with SSI and provoking creativity, critical thinking and reasoning among students </a:t>
            </a:r>
            <a:r>
              <a:rPr lang="en-GB"/>
              <a:t>such </a:t>
            </a:r>
            <a:r>
              <a:rPr lang="en-GB"/>
              <a:t>as problem solving strategies in dealing with open-ended problems; inquiry-based </a:t>
            </a:r>
            <a:r>
              <a:rPr lang="en-GB"/>
              <a:t>learning</a:t>
            </a:r>
            <a:r>
              <a:rPr lang="sk-SK"/>
              <a:t>;</a:t>
            </a:r>
            <a:r>
              <a:rPr lang="en-GB"/>
              <a:t> </a:t>
            </a:r>
            <a:r>
              <a:rPr lang="en-GB"/>
              <a:t>discussion on different </a:t>
            </a:r>
            <a:r>
              <a:rPr lang="en-GB"/>
              <a:t>solutions</a:t>
            </a:r>
            <a:r>
              <a:rPr lang="sk-SK"/>
              <a:t>;</a:t>
            </a:r>
            <a:r>
              <a:rPr lang="en-GB"/>
              <a:t> </a:t>
            </a:r>
            <a:r>
              <a:rPr lang="en-GB"/>
              <a:t>making </a:t>
            </a:r>
            <a:r>
              <a:rPr lang="en-GB"/>
              <a:t>prognosis</a:t>
            </a:r>
            <a:r>
              <a:rPr lang="sk-SK"/>
              <a:t>;</a:t>
            </a:r>
            <a:r>
              <a:rPr lang="en-GB"/>
              <a:t> </a:t>
            </a:r>
            <a:r>
              <a:rPr lang="en-GB"/>
              <a:t>giving arguments for solution assessment. </a:t>
            </a:r>
            <a:endParaRPr lang="de-DE"/>
          </a:p>
          <a:p>
            <a:pPr marL="914400" lvl="1" indent="-514350">
              <a:spcAft>
                <a:spcPts val="600"/>
              </a:spcAft>
              <a:buFont typeface="+mj-lt"/>
              <a:buAutoNum type="arabicPeriod"/>
              <a:defRPr/>
            </a:pPr>
            <a:endParaRPr lang="de-DE"/>
          </a:p>
          <a:p>
            <a:pPr>
              <a:defRPr/>
            </a:pPr>
            <a:endParaRPr lang="de-DE"/>
          </a:p>
          <a:p>
            <a:pPr>
              <a:defRPr/>
            </a:pPr>
            <a:endParaRPr lang="de-DE"/>
          </a:p>
        </p:txBody>
      </p:sp>
      <p:sp>
        <p:nvSpPr>
          <p:cNvPr id="5" name="Foliennummernplatzhalter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pic>
        <p:nvPicPr>
          <p:cNvPr id="6" name="Obrázok 5" hidden="0"/>
          <p:cNvPicPr>
            <a:picLocks noChangeAspect="1"/>
          </p:cNvPicPr>
          <p:nvPr isPhoto="0" userDrawn="0"/>
        </p:nvPicPr>
        <p:blipFill>
          <a:blip r:embed="rId2"/>
          <a:stretch/>
        </p:blipFill>
        <p:spPr bwMode="auto">
          <a:xfrm>
            <a:off x="7137590" y="101954"/>
            <a:ext cx="1176630" cy="213378"/>
          </a:xfrm>
          <a:prstGeom prst="rect">
            <a:avLst/>
          </a:prstGeom>
        </p:spPr>
      </p:pic>
      <p:sp>
        <p:nvSpPr>
          <p:cNvPr id="7" name="TextBox 6" hidden="0"/>
          <p:cNvSpPr txBox="1"/>
          <p:nvPr isPhoto="0" userDrawn="0"/>
        </p:nvSpPr>
        <p:spPr bwMode="auto">
          <a:xfrm>
            <a:off x="1706364" y="4808171"/>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p:txBody>
          <a:bodyPr>
            <a:normAutofit fontScale="90000"/>
          </a:bodyPr>
          <a:lstStyle/>
          <a:p>
            <a:pPr>
              <a:defRPr/>
            </a:pPr>
            <a:br>
              <a:rPr lang="sk-SK"/>
            </a:br>
            <a:r>
              <a:rPr lang="en-US"/>
              <a:t>Structure of Module 10		</a:t>
            </a:r>
            <a:r>
              <a:rPr lang="en-US">
                <a:solidFill>
                  <a:srgbClr val="C00000"/>
                </a:solidFill>
              </a:rPr>
              <a:t>Activity 2</a:t>
            </a:r>
            <a:br>
              <a:rPr lang="en-US">
                <a:solidFill>
                  <a:srgbClr val="C00000"/>
                </a:solidFill>
              </a:rPr>
            </a:br>
            <a:br>
              <a:rPr lang="en-US" sz="2200"/>
            </a:br>
            <a:endParaRPr lang="en-US" sz="2200">
              <a:solidFill>
                <a:srgbClr val="C00000"/>
              </a:solidFill>
            </a:endParaRPr>
          </a:p>
        </p:txBody>
      </p:sp>
      <p:sp>
        <p:nvSpPr>
          <p:cNvPr id="3" name="Inhaltsplatzhalter 2" hidden="0"/>
          <p:cNvSpPr>
            <a:spLocks noGrp="1"/>
          </p:cNvSpPr>
          <p:nvPr isPhoto="0" userDrawn="0">
            <p:ph idx="1" hasCustomPrompt="0"/>
          </p:nvPr>
        </p:nvSpPr>
        <p:spPr bwMode="auto">
          <a:xfrm>
            <a:off x="457200" y="1200151"/>
            <a:ext cx="8229600" cy="3672638"/>
          </a:xfrm>
        </p:spPr>
        <p:txBody>
          <a:bodyPr>
            <a:normAutofit fontScale="70000" lnSpcReduction="20000"/>
          </a:bodyPr>
          <a:lstStyle/>
          <a:p>
            <a:pPr marL="0" indent="0">
              <a:spcAft>
                <a:spcPts val="600"/>
              </a:spcAft>
              <a:buNone/>
              <a:defRPr/>
            </a:pPr>
            <a:r>
              <a:rPr lang="sk-SK">
                <a:solidFill>
                  <a:srgbClr val="C00000"/>
                </a:solidFill>
              </a:rPr>
              <a:t>2. </a:t>
            </a:r>
            <a:r>
              <a:rPr lang="en-US"/>
              <a:t>Examples of lessons designs on SSI where activities of creativity, critical thinking and reasoning are dominant </a:t>
            </a:r>
            <a:endParaRPr/>
          </a:p>
          <a:p>
            <a:pPr marL="914400" lvl="1" indent="-514350">
              <a:spcAft>
                <a:spcPts val="600"/>
              </a:spcAft>
              <a:buFont typeface="+mj-lt"/>
              <a:buAutoNum type="arabicPeriod"/>
              <a:defRPr/>
            </a:pPr>
            <a:r>
              <a:rPr lang="en-US"/>
              <a:t>Example lesson: Mathematics outdoor trail with support of ICT device and portal, topic: </a:t>
            </a:r>
            <a:r>
              <a:rPr lang="en-US" b="1"/>
              <a:t>Tree </a:t>
            </a:r>
            <a:r>
              <a:rPr lang="en-US"/>
              <a:t>or </a:t>
            </a:r>
            <a:r>
              <a:rPr lang="en-US" b="1"/>
              <a:t>Water</a:t>
            </a:r>
            <a:endParaRPr/>
          </a:p>
          <a:p>
            <a:pPr marL="914400" lvl="1" indent="-514350">
              <a:spcAft>
                <a:spcPts val="600"/>
              </a:spcAft>
              <a:buFont typeface="+mj-lt"/>
              <a:buAutoNum type="arabicPeriod"/>
              <a:defRPr/>
            </a:pPr>
            <a:r>
              <a:rPr lang="en-US"/>
              <a:t>Linking SSI principles to key competences framework and outdoor education </a:t>
            </a:r>
            <a:endParaRPr/>
          </a:p>
          <a:p>
            <a:pPr marL="914400" lvl="1" indent="-514350">
              <a:spcAft>
                <a:spcPts val="600"/>
              </a:spcAft>
              <a:buFont typeface="+mj-lt"/>
              <a:buAutoNum type="arabicPeriod"/>
              <a:defRPr/>
            </a:pPr>
            <a:r>
              <a:rPr lang="en-US"/>
              <a:t>Designing an outdoor MCM trail on topic </a:t>
            </a:r>
            <a:r>
              <a:rPr lang="en-US" b="1"/>
              <a:t>Tree </a:t>
            </a:r>
            <a:r>
              <a:rPr lang="en-US"/>
              <a:t>or </a:t>
            </a:r>
            <a:r>
              <a:rPr lang="en-US" b="1"/>
              <a:t>Water</a:t>
            </a:r>
            <a:endParaRPr/>
          </a:p>
          <a:p>
            <a:pPr marL="914400" lvl="1" indent="-514350">
              <a:spcAft>
                <a:spcPts val="600"/>
              </a:spcAft>
              <a:buFont typeface="+mj-lt"/>
              <a:buAutoNum type="arabicPeriod"/>
              <a:defRPr/>
            </a:pPr>
            <a:r>
              <a:rPr lang="en-US"/>
              <a:t>How to include environmental socio-scientific issues into outdoor teaching?</a:t>
            </a:r>
            <a:endParaRPr/>
          </a:p>
          <a:p>
            <a:pPr marL="914400" lvl="1" indent="-514350">
              <a:spcAft>
                <a:spcPts val="600"/>
              </a:spcAft>
              <a:buFont typeface="+mj-lt"/>
              <a:buAutoNum type="arabicPeriod"/>
              <a:defRPr/>
            </a:pPr>
            <a:r>
              <a:rPr lang="en-US"/>
              <a:t>Example lesson: </a:t>
            </a:r>
            <a:r>
              <a:rPr lang="en-US" b="1"/>
              <a:t>Carbon footprint </a:t>
            </a:r>
            <a:endParaRPr/>
          </a:p>
          <a:p>
            <a:pPr marL="914400" lvl="1" indent="-514350">
              <a:spcAft>
                <a:spcPts val="600"/>
              </a:spcAft>
              <a:buFont typeface="+mj-lt"/>
              <a:buAutoNum type="arabicPeriod"/>
              <a:defRPr/>
            </a:pPr>
            <a:r>
              <a:rPr lang="en-US"/>
              <a:t>Designing a STEM lesson with carbon footprint topic and </a:t>
            </a:r>
            <a:r>
              <a:rPr lang="sk-SK"/>
              <a:t>the</a:t>
            </a:r>
            <a:r>
              <a:rPr lang="sk-SK"/>
              <a:t> </a:t>
            </a:r>
            <a:r>
              <a:rPr lang="sk-SK"/>
              <a:t>lesson</a:t>
            </a:r>
            <a:r>
              <a:rPr lang="en-US"/>
              <a:t> reflection</a:t>
            </a:r>
            <a:endParaRPr/>
          </a:p>
          <a:p>
            <a:pPr marL="400050" lvl="1" indent="0">
              <a:spcAft>
                <a:spcPts val="600"/>
              </a:spcAft>
              <a:buNone/>
              <a:defRPr/>
            </a:pPr>
            <a:r>
              <a:rPr lang="en-US" b="1"/>
              <a:t> </a:t>
            </a:r>
            <a:endParaRPr/>
          </a:p>
          <a:p>
            <a:pPr>
              <a:defRPr/>
            </a:pPr>
            <a:endParaRPr lang="de-DE"/>
          </a:p>
          <a:p>
            <a:pPr>
              <a:defRPr/>
            </a:pPr>
            <a:endParaRPr lang="de-DE"/>
          </a:p>
        </p:txBody>
      </p:sp>
      <p:sp>
        <p:nvSpPr>
          <p:cNvPr id="5" name="Foliennummernplatzhalter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pic>
        <p:nvPicPr>
          <p:cNvPr id="6" name="Obrázok 5" hidden="0"/>
          <p:cNvPicPr>
            <a:picLocks noChangeAspect="1"/>
          </p:cNvPicPr>
          <p:nvPr isPhoto="0" userDrawn="0"/>
        </p:nvPicPr>
        <p:blipFill>
          <a:blip r:embed="rId2"/>
          <a:stretch/>
        </p:blipFill>
        <p:spPr bwMode="auto">
          <a:xfrm>
            <a:off x="7129841" y="71721"/>
            <a:ext cx="1176630" cy="213378"/>
          </a:xfrm>
          <a:prstGeom prst="rect">
            <a:avLst/>
          </a:prstGeom>
        </p:spPr>
      </p:pic>
      <p:sp>
        <p:nvSpPr>
          <p:cNvPr id="7" name="TextBox 6" hidden="0"/>
          <p:cNvSpPr txBox="1"/>
          <p:nvPr isPhoto="0" userDrawn="0"/>
        </p:nvSpPr>
        <p:spPr bwMode="auto">
          <a:xfrm>
            <a:off x="1721862" y="4767812"/>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itel 3" hidden="0"/>
          <p:cNvSpPr>
            <a:spLocks noGrp="1"/>
          </p:cNvSpPr>
          <p:nvPr isPhoto="0" userDrawn="0">
            <p:ph type="ctrTitle" hasCustomPrompt="0"/>
          </p:nvPr>
        </p:nvSpPr>
        <p:spPr bwMode="auto"/>
        <p:txBody>
          <a:bodyPr>
            <a:normAutofit/>
          </a:bodyPr>
          <a:lstStyle/>
          <a:p>
            <a:pPr>
              <a:spcAft>
                <a:spcPts val="600"/>
              </a:spcAft>
              <a:defRPr/>
            </a:pPr>
            <a:r>
              <a:rPr lang="sk-SK"/>
              <a:t>2</a:t>
            </a:r>
            <a:r>
              <a:rPr lang="de-DE"/>
              <a:t>. </a:t>
            </a:r>
            <a:r>
              <a:rPr lang="en-US"/>
              <a:t>Examples of lessons </a:t>
            </a:r>
            <a:r>
              <a:rPr lang="en-US"/>
              <a:t>designs</a:t>
            </a:r>
            <a:endParaRPr lang="en-US"/>
          </a:p>
        </p:txBody>
      </p:sp>
      <p:sp>
        <p:nvSpPr>
          <p:cNvPr id="5" name="Untertitel 4" hidden="0"/>
          <p:cNvSpPr>
            <a:spLocks noGrp="1"/>
          </p:cNvSpPr>
          <p:nvPr isPhoto="0" userDrawn="0">
            <p:ph type="subTitle" idx="1" hasCustomPrompt="0"/>
          </p:nvPr>
        </p:nvSpPr>
        <p:spPr bwMode="auto"/>
        <p:txBody>
          <a:bodyPr/>
          <a:lstStyle/>
          <a:p>
            <a:pPr>
              <a:defRPr/>
            </a:pPr>
            <a:r>
              <a:rPr lang="sk-SK"/>
              <a:t>Three</a:t>
            </a:r>
            <a:r>
              <a:rPr lang="sk-SK"/>
              <a:t> </a:t>
            </a:r>
            <a:r>
              <a:rPr lang="sk-SK"/>
              <a:t>examples</a:t>
            </a:r>
            <a:endParaRPr lang="sk-SK"/>
          </a:p>
          <a:p>
            <a:pPr>
              <a:defRPr/>
            </a:pPr>
            <a:r>
              <a:rPr lang="sk-SK"/>
              <a:t>Tree</a:t>
            </a:r>
            <a:r>
              <a:rPr lang="sk-SK"/>
              <a:t>, </a:t>
            </a:r>
            <a:r>
              <a:rPr lang="sk-SK"/>
              <a:t>Water</a:t>
            </a:r>
            <a:r>
              <a:rPr lang="sk-SK"/>
              <a:t>, </a:t>
            </a:r>
            <a:r>
              <a:rPr lang="sk-SK"/>
              <a:t>Carbon</a:t>
            </a:r>
            <a:r>
              <a:rPr lang="sk-SK"/>
              <a:t> </a:t>
            </a:r>
            <a:r>
              <a:rPr lang="sk-SK"/>
              <a:t>F</a:t>
            </a:r>
            <a:r>
              <a:rPr lang="sk-SK"/>
              <a:t>ootprint</a:t>
            </a:r>
            <a:endParaRPr lang="de-DE"/>
          </a:p>
        </p:txBody>
      </p:sp>
      <p:sp>
        <p:nvSpPr>
          <p:cNvPr id="6" name="TextBox 6" hidden="0"/>
          <p:cNvSpPr txBox="1"/>
          <p:nvPr isPhoto="0" userDrawn="0"/>
        </p:nvSpPr>
        <p:spPr bwMode="auto">
          <a:xfrm>
            <a:off x="1644370" y="4792672"/>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Nadpis 1" hidden="0"/>
          <p:cNvSpPr>
            <a:spLocks noGrp="1"/>
          </p:cNvSpPr>
          <p:nvPr isPhoto="0" userDrawn="0">
            <p:ph type="title" hasCustomPrompt="0"/>
          </p:nvPr>
        </p:nvSpPr>
        <p:spPr bwMode="auto"/>
        <p:txBody>
          <a:bodyPr>
            <a:normAutofit fontScale="90000"/>
          </a:bodyPr>
          <a:lstStyle/>
          <a:p>
            <a:pPr>
              <a:defRPr/>
            </a:pPr>
            <a:r>
              <a:rPr lang="en-US"/>
              <a:t>Activity </a:t>
            </a:r>
            <a:r>
              <a:rPr lang="sk-SK"/>
              <a:t>2.1</a:t>
            </a:r>
            <a:r>
              <a:rPr lang="en-US"/>
              <a:t>: Quiz, topic: TREE</a:t>
            </a:r>
            <a:endParaRPr lang="en-US"/>
          </a:p>
        </p:txBody>
      </p:sp>
      <p:sp>
        <p:nvSpPr>
          <p:cNvPr id="3" name="Zástupný objekt pre obsah 2" hidden="0"/>
          <p:cNvSpPr>
            <a:spLocks noGrp="1"/>
          </p:cNvSpPr>
          <p:nvPr isPhoto="0" userDrawn="0">
            <p:ph idx="1" hasCustomPrompt="0"/>
          </p:nvPr>
        </p:nvSpPr>
        <p:spPr bwMode="auto">
          <a:xfrm>
            <a:off x="1018790" y="1200151"/>
            <a:ext cx="7668009" cy="3394472"/>
          </a:xfrm>
        </p:spPr>
        <p:txBody>
          <a:bodyPr>
            <a:normAutofit/>
          </a:bodyPr>
          <a:lstStyle/>
          <a:p>
            <a:pPr>
              <a:defRPr/>
            </a:pPr>
            <a:r>
              <a:rPr lang="en-US"/>
              <a:t>Quiz prepared by ITE educator.</a:t>
            </a:r>
            <a:endParaRPr/>
          </a:p>
          <a:p>
            <a:pPr>
              <a:defRPr/>
            </a:pPr>
            <a:r>
              <a:rPr lang="en-US"/>
              <a:t>The topic of the quiz: TREE evokes many SSI topics with focus to importance of trees and their characteristics or parameters for life of:</a:t>
            </a:r>
            <a:endParaRPr/>
          </a:p>
          <a:p>
            <a:pPr lvl="1">
              <a:defRPr/>
            </a:pPr>
            <a:r>
              <a:rPr lang="en-US"/>
              <a:t>individuals,</a:t>
            </a:r>
            <a:endParaRPr/>
          </a:p>
          <a:p>
            <a:pPr lvl="1">
              <a:defRPr/>
            </a:pPr>
            <a:r>
              <a:rPr lang="en-US"/>
              <a:t>society,</a:t>
            </a:r>
            <a:endParaRPr/>
          </a:p>
          <a:p>
            <a:pPr lvl="1">
              <a:defRPr/>
            </a:pPr>
            <a:r>
              <a:rPr lang="en-US"/>
              <a:t>science.</a:t>
            </a:r>
            <a:endParaRPr/>
          </a:p>
          <a:p>
            <a:pPr>
              <a:defRPr/>
            </a:pPr>
            <a:endParaRPr lang="sk-SK"/>
          </a:p>
          <a:p>
            <a:pPr lvl="1">
              <a:defRPr/>
            </a:pPr>
            <a:endParaRPr lang="sk-SK"/>
          </a:p>
          <a:p>
            <a:pPr lvl="1">
              <a:defRPr/>
            </a:pPr>
            <a:endParaRPr lang="en-GB"/>
          </a:p>
        </p:txBody>
      </p:sp>
      <p:sp>
        <p:nvSpPr>
          <p:cNvPr id="4" name="Zástupný objekt pre pätu 3" hidden="0"/>
          <p:cNvSpPr>
            <a:spLocks noGrp="1"/>
          </p:cNvSpPr>
          <p:nvPr isPhoto="0" userDrawn="0">
            <p:ph type="ftr" sz="quarter" idx="10" hasCustomPrompt="0"/>
          </p:nvPr>
        </p:nvSpPr>
        <p:spPr bwMode="auto"/>
        <p:txBody>
          <a:bodyPr/>
          <a:lstStyle/>
          <a:p>
            <a:pPr>
              <a:defRPr/>
            </a:pPr>
            <a:r>
              <a:rPr lang="sk-SK">
                <a:solidFill>
                  <a:srgbClr val="CC023B"/>
                </a:solidFill>
              </a:rPr>
              <a:t>LESSON PLANNING II</a:t>
            </a:r>
            <a:r>
              <a:rPr lang="es-ES">
                <a:solidFill>
                  <a:srgbClr val="CC023B"/>
                </a:solidFill>
                <a:latin typeface="Avenir Book"/>
              </a:rPr>
              <a:t> </a:t>
            </a:r>
            <a:endParaRPr lang="es-ES_tradnl">
              <a:solidFill>
                <a:srgbClr val="CC023B"/>
              </a:solidFill>
              <a:latin typeface="Avenir Book"/>
            </a:endParaRPr>
          </a:p>
        </p:txBody>
      </p:sp>
      <p:sp>
        <p:nvSpPr>
          <p:cNvPr id="5" name="Zástupný objekt pre číslo snímky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pic>
        <p:nvPicPr>
          <p:cNvPr id="8" name="Bild 10" descr="C:\Users\Sophia\AppData\Local\Microsoft\Windows\Temporary Internet Files\Content.Word\4-1_single_work_.png.png" hidden="0"/>
          <p:cNvPicPr/>
          <p:nvPr isPhoto="0" userDrawn="0"/>
        </p:nvPicPr>
        <p:blipFill>
          <a:blip r:embed="rId2"/>
          <a:stretch/>
        </p:blipFill>
        <p:spPr bwMode="auto">
          <a:xfrm>
            <a:off x="532062" y="1334353"/>
            <a:ext cx="492125" cy="488950"/>
          </a:xfrm>
          <a:prstGeom prst="rect">
            <a:avLst/>
          </a:prstGeom>
          <a:noFill/>
          <a:ln w="9525">
            <a:noFill/>
            <a:miter lim="800000"/>
            <a:headEnd/>
            <a:tailEnd/>
          </a:ln>
        </p:spPr>
      </p:pic>
      <p:sp>
        <p:nvSpPr>
          <p:cNvPr id="9" name="TextBox 6" hidden="0"/>
          <p:cNvSpPr txBox="1"/>
          <p:nvPr isPhoto="0" userDrawn="0"/>
        </p:nvSpPr>
        <p:spPr bwMode="auto">
          <a:xfrm>
            <a:off x="1621123" y="4808170"/>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pic>
        <p:nvPicPr>
          <p:cNvPr id="7" name="Obrázok 6" hidden="0"/>
          <p:cNvPicPr>
            <a:picLocks noChangeAspect="1"/>
          </p:cNvPicPr>
          <p:nvPr isPhoto="0" userDrawn="0"/>
        </p:nvPicPr>
        <p:blipFill>
          <a:blip r:embed="rId3"/>
          <a:stretch/>
        </p:blipFill>
        <p:spPr bwMode="auto">
          <a:xfrm>
            <a:off x="457200" y="2580583"/>
            <a:ext cx="561590" cy="561590"/>
          </a:xfrm>
          <a:prstGeom prst="rect">
            <a:avLst/>
          </a:prstGeom>
        </p:spPr>
      </p:pic>
      <p:pic>
        <p:nvPicPr>
          <p:cNvPr id="10" name="Obrázok 9" descr="C:\Users\sceretkova\Desktop\202011_ENSITE\Icons as PNG\Icons as PNG\17_online_materials_.png" hidden="0"/>
          <p:cNvPicPr/>
          <p:nvPr isPhoto="0" userDrawn="0"/>
        </p:nvPicPr>
        <p:blipFill>
          <a:blip r:embed="rId4"/>
          <a:stretch/>
        </p:blipFill>
        <p:spPr bwMode="auto">
          <a:xfrm>
            <a:off x="457200" y="1937604"/>
            <a:ext cx="561590" cy="52786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Nadpis 1" hidden="0"/>
          <p:cNvSpPr>
            <a:spLocks noGrp="1"/>
          </p:cNvSpPr>
          <p:nvPr isPhoto="0" userDrawn="0">
            <p:ph type="title" hasCustomPrompt="0"/>
          </p:nvPr>
        </p:nvSpPr>
        <p:spPr bwMode="auto"/>
        <p:txBody>
          <a:bodyPr>
            <a:normAutofit fontScale="90000"/>
          </a:bodyPr>
          <a:lstStyle/>
          <a:p>
            <a:pPr>
              <a:defRPr/>
            </a:pPr>
            <a:r>
              <a:rPr lang="en-US"/>
              <a:t>Activity </a:t>
            </a:r>
            <a:r>
              <a:rPr lang="sk-SK"/>
              <a:t>2.1</a:t>
            </a:r>
            <a:r>
              <a:rPr lang="en-US"/>
              <a:t>: Quiz, topic: TREE</a:t>
            </a:r>
            <a:endParaRPr lang="en-US"/>
          </a:p>
        </p:txBody>
      </p:sp>
      <p:sp>
        <p:nvSpPr>
          <p:cNvPr id="3" name="Zástupný objekt pre obsah 2" hidden="0"/>
          <p:cNvSpPr>
            <a:spLocks noGrp="1"/>
          </p:cNvSpPr>
          <p:nvPr isPhoto="0" userDrawn="0">
            <p:ph idx="1" hasCustomPrompt="0"/>
          </p:nvPr>
        </p:nvSpPr>
        <p:spPr bwMode="auto">
          <a:xfrm>
            <a:off x="1018790" y="1200151"/>
            <a:ext cx="7668009" cy="3394472"/>
          </a:xfrm>
        </p:spPr>
        <p:txBody>
          <a:bodyPr>
            <a:normAutofit/>
          </a:bodyPr>
          <a:lstStyle/>
          <a:p>
            <a:pPr marL="0" indent="0">
              <a:buNone/>
              <a:defRPr/>
            </a:pPr>
            <a:r>
              <a:rPr lang="en-US"/>
              <a:t>Socrative student login</a:t>
            </a:r>
            <a:endParaRPr/>
          </a:p>
          <a:p>
            <a:pPr marL="0" indent="0">
              <a:buNone/>
              <a:defRPr/>
            </a:pPr>
            <a:r>
              <a:rPr lang="en-US"/>
              <a:t>Room name: MATEMATIKA8761</a:t>
            </a:r>
            <a:endParaRPr/>
          </a:p>
          <a:p>
            <a:pPr marL="0" indent="0">
              <a:buNone/>
              <a:defRPr/>
            </a:pPr>
            <a:endParaRPr lang="sk-SK"/>
          </a:p>
          <a:p>
            <a:pPr lvl="1">
              <a:defRPr/>
            </a:pPr>
            <a:endParaRPr lang="sk-SK"/>
          </a:p>
          <a:p>
            <a:pPr lvl="1">
              <a:defRPr/>
            </a:pPr>
            <a:endParaRPr lang="en-GB"/>
          </a:p>
        </p:txBody>
      </p:sp>
      <p:sp>
        <p:nvSpPr>
          <p:cNvPr id="4" name="Zástupný objekt pre pätu 3" hidden="0"/>
          <p:cNvSpPr>
            <a:spLocks noGrp="1"/>
          </p:cNvSpPr>
          <p:nvPr isPhoto="0" userDrawn="0">
            <p:ph type="ftr" sz="quarter" idx="10" hasCustomPrompt="0"/>
          </p:nvPr>
        </p:nvSpPr>
        <p:spPr bwMode="auto"/>
        <p:txBody>
          <a:bodyPr/>
          <a:lstStyle/>
          <a:p>
            <a:pPr>
              <a:defRPr/>
            </a:pPr>
            <a:r>
              <a:rPr lang="sk-SK">
                <a:solidFill>
                  <a:srgbClr val="CC023B"/>
                </a:solidFill>
              </a:rPr>
              <a:t>LESSON PLANNING II</a:t>
            </a:r>
            <a:r>
              <a:rPr lang="es-ES">
                <a:solidFill>
                  <a:srgbClr val="CC023B"/>
                </a:solidFill>
                <a:latin typeface="Avenir Book"/>
              </a:rPr>
              <a:t> </a:t>
            </a:r>
            <a:endParaRPr lang="es-ES_tradnl">
              <a:solidFill>
                <a:srgbClr val="CC023B"/>
              </a:solidFill>
              <a:latin typeface="Avenir Book"/>
            </a:endParaRPr>
          </a:p>
        </p:txBody>
      </p:sp>
      <p:sp>
        <p:nvSpPr>
          <p:cNvPr id="5" name="Zástupný objekt pre číslo snímky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sp>
        <p:nvSpPr>
          <p:cNvPr id="9" name="TextBox 6" hidden="0"/>
          <p:cNvSpPr txBox="1"/>
          <p:nvPr isPhoto="0" userDrawn="0"/>
        </p:nvSpPr>
        <p:spPr bwMode="auto">
          <a:xfrm>
            <a:off x="1621123" y="4808170"/>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a:xfrm>
            <a:off x="457200" y="357081"/>
            <a:ext cx="8229600" cy="485846"/>
          </a:xfrm>
        </p:spPr>
        <p:txBody>
          <a:bodyPr>
            <a:normAutofit fontScale="90000"/>
          </a:bodyPr>
          <a:lstStyle/>
          <a:p>
            <a:pPr>
              <a:defRPr/>
            </a:pPr>
            <a:r>
              <a:rPr lang="en-US"/>
              <a:t>Activity </a:t>
            </a:r>
            <a:r>
              <a:rPr lang="sk-SK"/>
              <a:t>2</a:t>
            </a:r>
            <a:r>
              <a:rPr lang="en-US"/>
              <a:t>.</a:t>
            </a:r>
            <a:r>
              <a:rPr lang="sk-SK"/>
              <a:t>1</a:t>
            </a:r>
            <a:r>
              <a:rPr lang="en-US"/>
              <a:t>: Quiz, topic: TREE</a:t>
            </a:r>
            <a:endParaRPr lang="en-US"/>
          </a:p>
        </p:txBody>
      </p:sp>
      <p:sp>
        <p:nvSpPr>
          <p:cNvPr id="5" name="Foliennummernplatzhalter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sp>
        <p:nvSpPr>
          <p:cNvPr id="8" name="Marcador de contenido 2" hidden="0"/>
          <p:cNvSpPr txBox="1"/>
          <p:nvPr isPhoto="0" userDrawn="0"/>
        </p:nvSpPr>
        <p:spPr bwMode="auto">
          <a:xfrm>
            <a:off x="778125" y="1190934"/>
            <a:ext cx="7326660" cy="4127024"/>
          </a:xfrm>
          <a:prstGeom prst="rect">
            <a:avLst/>
          </a:prstGeom>
        </p:spPr>
        <p:txBody>
          <a:bodyPr vert="horz" lIns="91440" tIns="45720" rIns="91440" bIns="45720" rtlCol="0">
            <a:normAutofit/>
          </a:bodyPr>
          <a:lstStyle>
            <a:lvl1pPr marL="342900" indent="-342900" algn="l" defTabSz="457200">
              <a:spcBef>
                <a:spcPts val="0"/>
              </a:spcBef>
              <a:buClr>
                <a:srgbClr val="BE002D"/>
              </a:buClr>
              <a:buFont typeface="Arial"/>
              <a:buChar char="•"/>
              <a:defRPr sz="2800">
                <a:solidFill>
                  <a:schemeClr val="tx1"/>
                </a:solidFill>
                <a:latin typeface="+mn-lt"/>
                <a:ea typeface="Avenir Book"/>
                <a:cs typeface="Avenir Book"/>
              </a:defRPr>
            </a:lvl1pPr>
            <a:lvl2pPr marL="742950" indent="-285750" algn="l" defTabSz="457200">
              <a:spcBef>
                <a:spcPts val="0"/>
              </a:spcBef>
              <a:buClr>
                <a:srgbClr val="B4CB4D"/>
              </a:buClr>
              <a:buFont typeface="Arial"/>
              <a:buChar char="•"/>
              <a:defRPr sz="2400">
                <a:solidFill>
                  <a:schemeClr val="tx1"/>
                </a:solidFill>
                <a:latin typeface="+mn-lt"/>
                <a:ea typeface="Avenir Book"/>
                <a:cs typeface="Avenir Book"/>
              </a:defRPr>
            </a:lvl2pPr>
            <a:lvl3pPr marL="1143000" indent="-228600" algn="l" defTabSz="457200">
              <a:spcBef>
                <a:spcPts val="0"/>
              </a:spcBef>
              <a:buClr>
                <a:srgbClr val="001470"/>
              </a:buClr>
              <a:buFont typeface="Arial"/>
              <a:buChar char="•"/>
              <a:defRPr sz="2000">
                <a:solidFill>
                  <a:schemeClr val="tx1"/>
                </a:solidFill>
                <a:latin typeface="+mn-lt"/>
                <a:ea typeface="Avenir Book"/>
                <a:cs typeface="Avenir Book"/>
              </a:defRPr>
            </a:lvl3pPr>
            <a:lvl4pPr marL="1600200" indent="-228600" algn="l" defTabSz="457200">
              <a:spcBef>
                <a:spcPts val="0"/>
              </a:spcBef>
              <a:buSzPct val="75000"/>
              <a:buFont typeface="Wingdings"/>
              <a:buChar char="§"/>
              <a:defRPr sz="2000">
                <a:solidFill>
                  <a:schemeClr val="tx1"/>
                </a:solidFill>
                <a:latin typeface="+mn-lt"/>
                <a:ea typeface="Avenir Book"/>
                <a:cs typeface="Avenir Book"/>
              </a:defRPr>
            </a:lvl4pPr>
            <a:lvl5pPr marL="2057400" indent="-228600" algn="l" defTabSz="457200">
              <a:spcBef>
                <a:spcPts val="0"/>
              </a:spcBef>
              <a:buSzPct val="80000"/>
              <a:buFont typeface="Lucida Grande"/>
              <a:buChar char="-"/>
              <a:defRPr sz="2000">
                <a:solidFill>
                  <a:schemeClr val="tx1"/>
                </a:solidFill>
                <a:latin typeface="+mn-lt"/>
                <a:ea typeface="Avenir Book"/>
                <a:cs typeface="Avenir Book"/>
              </a:defRPr>
            </a:lvl5pPr>
            <a:lvl6pPr marL="2514600" indent="-228600" algn="l" defTabSz="457200">
              <a:spcBef>
                <a:spcPts val="0"/>
              </a:spcBef>
              <a:buFont typeface="Arial"/>
              <a:buChar char="•"/>
              <a:defRPr sz="2000">
                <a:solidFill>
                  <a:schemeClr val="tx1"/>
                </a:solidFill>
                <a:latin typeface="+mn-lt"/>
                <a:ea typeface="+mn-ea"/>
                <a:cs typeface="+mn-cs"/>
              </a:defRPr>
            </a:lvl6pPr>
            <a:lvl7pPr marL="2971800" indent="-228600" algn="l" defTabSz="457200">
              <a:spcBef>
                <a:spcPts val="0"/>
              </a:spcBef>
              <a:buFont typeface="Arial"/>
              <a:buChar char="•"/>
              <a:defRPr sz="2000">
                <a:solidFill>
                  <a:schemeClr val="tx1"/>
                </a:solidFill>
                <a:latin typeface="+mn-lt"/>
                <a:ea typeface="+mn-ea"/>
                <a:cs typeface="+mn-cs"/>
              </a:defRPr>
            </a:lvl7pPr>
            <a:lvl8pPr marL="3429000" indent="-228600" algn="l" defTabSz="457200">
              <a:spcBef>
                <a:spcPts val="0"/>
              </a:spcBef>
              <a:buFont typeface="Arial"/>
              <a:buChar char="•"/>
              <a:defRPr sz="2000">
                <a:solidFill>
                  <a:schemeClr val="tx1"/>
                </a:solidFill>
                <a:latin typeface="+mn-lt"/>
                <a:ea typeface="+mn-ea"/>
                <a:cs typeface="+mn-cs"/>
              </a:defRPr>
            </a:lvl8pPr>
            <a:lvl9pPr marL="3886200" indent="-228600" algn="l" defTabSz="457200">
              <a:spcBef>
                <a:spcPts val="0"/>
              </a:spcBef>
              <a:buFont typeface="Arial"/>
              <a:buChar char="•"/>
              <a:defRPr sz="2000">
                <a:solidFill>
                  <a:schemeClr val="tx1"/>
                </a:solidFill>
                <a:latin typeface="+mn-lt"/>
                <a:ea typeface="+mn-ea"/>
                <a:cs typeface="+mn-cs"/>
              </a:defRPr>
            </a:lvl9pPr>
          </a:lstStyle>
          <a:p>
            <a:pPr>
              <a:spcAft>
                <a:spcPts val="600"/>
              </a:spcAft>
              <a:defRPr/>
            </a:pPr>
            <a:r>
              <a:rPr lang="en-US" sz="2400"/>
              <a:t>Quiz results discussion</a:t>
            </a:r>
            <a:endParaRPr/>
          </a:p>
          <a:p>
            <a:pPr>
              <a:spcAft>
                <a:spcPts val="600"/>
              </a:spcAft>
              <a:defRPr/>
            </a:pPr>
            <a:r>
              <a:rPr lang="en-US" sz="2400"/>
              <a:t>SSI topics for indoor and/or outdoor lessons</a:t>
            </a:r>
            <a:endParaRPr/>
          </a:p>
          <a:p>
            <a:pPr>
              <a:spcAft>
                <a:spcPts val="600"/>
              </a:spcAft>
              <a:defRPr/>
            </a:pPr>
            <a:endParaRPr lang="en-US" sz="2400">
              <a:solidFill>
                <a:srgbClr val="4C5F7E"/>
              </a:solidFill>
            </a:endParaRPr>
          </a:p>
          <a:p>
            <a:pPr marL="0" indent="0">
              <a:spcAft>
                <a:spcPts val="600"/>
              </a:spcAft>
              <a:buNone/>
              <a:defRPr/>
            </a:pPr>
            <a:endParaRPr lang="en-US" sz="2400"/>
          </a:p>
          <a:p>
            <a:pPr marL="0" indent="0">
              <a:spcAft>
                <a:spcPts val="600"/>
              </a:spcAft>
              <a:buNone/>
              <a:defRPr/>
            </a:pPr>
            <a:r>
              <a:rPr lang="en-US" sz="2400"/>
              <a:t> </a:t>
            </a:r>
            <a:endParaRPr/>
          </a:p>
        </p:txBody>
      </p:sp>
      <p:pic>
        <p:nvPicPr>
          <p:cNvPr id="6" name="Bild 27" descr="C:\Users\Sophia\AppData\Local\Microsoft\Windows\Temporary Internet Files\Content.Word\4-4_group_work_.png.png" hidden="0"/>
          <p:cNvPicPr/>
          <p:nvPr isPhoto="0" userDrawn="0"/>
        </p:nvPicPr>
        <p:blipFill>
          <a:blip r:embed="rId3"/>
          <a:stretch/>
        </p:blipFill>
        <p:spPr bwMode="auto">
          <a:xfrm>
            <a:off x="301240" y="1313515"/>
            <a:ext cx="476885" cy="457200"/>
          </a:xfrm>
          <a:prstGeom prst="rect">
            <a:avLst/>
          </a:prstGeom>
          <a:noFill/>
          <a:ln w="9525">
            <a:noFill/>
            <a:miter lim="800000"/>
            <a:headEnd/>
            <a:tailEnd/>
          </a:ln>
        </p:spPr>
      </p:pic>
      <p:pic>
        <p:nvPicPr>
          <p:cNvPr id="7" name="Obrázok 6" hidden="0"/>
          <p:cNvPicPr>
            <a:picLocks noChangeAspect="1"/>
          </p:cNvPicPr>
          <p:nvPr isPhoto="0" userDrawn="0"/>
        </p:nvPicPr>
        <p:blipFill>
          <a:blip r:embed="rId4"/>
          <a:stretch/>
        </p:blipFill>
        <p:spPr bwMode="auto">
          <a:xfrm>
            <a:off x="7076206" y="81320"/>
            <a:ext cx="1176630" cy="213378"/>
          </a:xfrm>
          <a:prstGeom prst="rect">
            <a:avLst/>
          </a:prstGeom>
        </p:spPr>
      </p:pic>
      <p:sp>
        <p:nvSpPr>
          <p:cNvPr id="9" name="TextBox 6" hidden="0"/>
          <p:cNvSpPr txBox="1"/>
          <p:nvPr isPhoto="0" userDrawn="0"/>
        </p:nvSpPr>
        <p:spPr bwMode="auto">
          <a:xfrm>
            <a:off x="1699238" y="4761675"/>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pic>
        <p:nvPicPr>
          <p:cNvPr id="13" name="Imagen 21" descr="/Users/antquearm/Desktop/IncluSMe icons/Icons as JPEG/5.jpg" hidden="0"/>
          <p:cNvPicPr/>
          <p:nvPr isPhoto="0" userDrawn="0"/>
        </p:nvPicPr>
        <p:blipFill>
          <a:blip r:embed="rId5"/>
          <a:stretch/>
        </p:blipFill>
        <p:spPr bwMode="auto">
          <a:xfrm>
            <a:off x="285224" y="1893296"/>
            <a:ext cx="467995" cy="467995"/>
          </a:xfrm>
          <a:prstGeom prst="rect">
            <a:avLst/>
          </a:prstGeom>
          <a:noFill/>
          <a:ln>
            <a:noFill/>
          </a:ln>
        </p:spPr>
      </p:pic>
      <p:pic>
        <p:nvPicPr>
          <p:cNvPr id="14" name="Bild 7" descr="C:\Users\Sophia\AppData\Local\Microsoft\Windows\Temporary Internet Files\Content.Word\3-1_5min_.png.png" hidden="0"/>
          <p:cNvPicPr/>
          <p:nvPr isPhoto="0" userDrawn="0"/>
        </p:nvPicPr>
        <p:blipFill>
          <a:blip r:embed="rId6"/>
          <a:stretch/>
        </p:blipFill>
        <p:spPr bwMode="auto">
          <a:xfrm>
            <a:off x="268095" y="2483872"/>
            <a:ext cx="510029" cy="560542"/>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Nadpis 1" hidden="0"/>
          <p:cNvSpPr>
            <a:spLocks noGrp="1"/>
          </p:cNvSpPr>
          <p:nvPr isPhoto="0" userDrawn="0">
            <p:ph type="title" hasCustomPrompt="0"/>
          </p:nvPr>
        </p:nvSpPr>
        <p:spPr bwMode="auto">
          <a:xfrm>
            <a:off x="457200" y="315332"/>
            <a:ext cx="8229600" cy="485846"/>
          </a:xfrm>
        </p:spPr>
        <p:txBody>
          <a:bodyPr>
            <a:normAutofit fontScale="90000"/>
          </a:bodyPr>
          <a:lstStyle/>
          <a:p>
            <a:pPr>
              <a:defRPr/>
            </a:pPr>
            <a:r>
              <a:rPr lang="en-US"/>
              <a:t>Quiz results discussion: Mind map TREE</a:t>
            </a:r>
            <a:endParaRPr lang="en-US"/>
          </a:p>
        </p:txBody>
      </p:sp>
      <p:sp>
        <p:nvSpPr>
          <p:cNvPr id="5" name="Zástupný objekt pre číslo snímky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pic>
        <p:nvPicPr>
          <p:cNvPr id="6" name="Zástupný objekt pre obsah 5" hidden="0"/>
          <p:cNvPicPr>
            <a:picLocks noGrp="1"/>
          </p:cNvPicPr>
          <p:nvPr isPhoto="0" userDrawn="0">
            <p:ph idx="1" hasCustomPrompt="0"/>
          </p:nvPr>
        </p:nvPicPr>
        <p:blipFill>
          <a:blip r:embed="rId2"/>
          <a:srcRect l="25298" t="22633" r="28902" b="17695"/>
          <a:stretch/>
        </p:blipFill>
        <p:spPr bwMode="auto">
          <a:xfrm>
            <a:off x="1379349" y="914400"/>
            <a:ext cx="5508291" cy="3679825"/>
          </a:xfrm>
          <a:prstGeom prst="rect">
            <a:avLst/>
          </a:prstGeom>
          <a:ln>
            <a:noFill/>
          </a:ln>
        </p:spPr>
      </p:pic>
      <p:pic>
        <p:nvPicPr>
          <p:cNvPr id="7" name="Obrázok 6" hidden="0"/>
          <p:cNvPicPr>
            <a:picLocks noChangeAspect="1"/>
          </p:cNvPicPr>
          <p:nvPr isPhoto="0" userDrawn="0"/>
        </p:nvPicPr>
        <p:blipFill>
          <a:blip r:embed="rId3"/>
          <a:stretch/>
        </p:blipFill>
        <p:spPr bwMode="auto">
          <a:xfrm>
            <a:off x="7076206" y="81320"/>
            <a:ext cx="1176630" cy="213378"/>
          </a:xfrm>
          <a:prstGeom prst="rect">
            <a:avLst/>
          </a:prstGeom>
        </p:spPr>
      </p:pic>
      <p:sp>
        <p:nvSpPr>
          <p:cNvPr id="8" name="TextBox 6" hidden="0"/>
          <p:cNvSpPr txBox="1"/>
          <p:nvPr isPhoto="0" userDrawn="0"/>
        </p:nvSpPr>
        <p:spPr bwMode="auto">
          <a:xfrm>
            <a:off x="1613374" y="4718892"/>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Nadpis 1" hidden="0"/>
          <p:cNvSpPr>
            <a:spLocks noGrp="1"/>
          </p:cNvSpPr>
          <p:nvPr isPhoto="0" userDrawn="0">
            <p:ph type="title" hasCustomPrompt="0"/>
          </p:nvPr>
        </p:nvSpPr>
        <p:spPr bwMode="auto"/>
        <p:txBody>
          <a:bodyPr>
            <a:normAutofit fontScale="90000"/>
          </a:bodyPr>
          <a:lstStyle/>
          <a:p>
            <a:pPr>
              <a:defRPr/>
            </a:pPr>
            <a:r>
              <a:rPr lang="en-US"/>
              <a:t>Quiz results discussion</a:t>
            </a:r>
            <a:r>
              <a:rPr lang="en-US"/>
              <a:t>: TREE</a:t>
            </a:r>
            <a:r>
              <a:rPr lang="sk-SK"/>
              <a:t> PROJECT</a:t>
            </a:r>
            <a:endParaRPr lang="en-GB"/>
          </a:p>
        </p:txBody>
      </p:sp>
      <p:sp>
        <p:nvSpPr>
          <p:cNvPr id="3" name="Zástupný objekt pre obsah 2" hidden="0"/>
          <p:cNvSpPr>
            <a:spLocks noGrp="1"/>
          </p:cNvSpPr>
          <p:nvPr isPhoto="0" userDrawn="0">
            <p:ph idx="1" hasCustomPrompt="0"/>
          </p:nvPr>
        </p:nvSpPr>
        <p:spPr bwMode="auto">
          <a:xfrm>
            <a:off x="457200" y="1085850"/>
            <a:ext cx="8229600" cy="3394472"/>
          </a:xfrm>
        </p:spPr>
        <p:txBody>
          <a:bodyPr>
            <a:normAutofit fontScale="47500" lnSpcReduction="20000"/>
          </a:bodyPr>
          <a:lstStyle/>
          <a:p>
            <a:pPr marL="0" indent="0">
              <a:buNone/>
              <a:defRPr/>
            </a:pPr>
            <a:r>
              <a:rPr lang="en-US" b="1"/>
              <a:t>Project and mathematical trail</a:t>
            </a:r>
            <a:endParaRPr lang="en-US"/>
          </a:p>
          <a:p>
            <a:pPr marL="0" indent="0">
              <a:buNone/>
              <a:defRPr/>
            </a:pPr>
            <a:r>
              <a:rPr lang="en-US" b="1"/>
              <a:t>Trees around us </a:t>
            </a:r>
            <a:endParaRPr lang="en-US"/>
          </a:p>
          <a:p>
            <a:pPr marL="0" indent="0">
              <a:buNone/>
              <a:defRPr/>
            </a:pPr>
            <a:r>
              <a:rPr lang="en-US"/>
              <a:t>Compose, solve and publish at least five mathematical tasks about trees on your school yard (or other selected area such is: park, botanical garden, …).</a:t>
            </a:r>
            <a:endParaRPr/>
          </a:p>
          <a:p>
            <a:pPr marL="0" indent="0">
              <a:buNone/>
              <a:defRPr/>
            </a:pPr>
            <a:r>
              <a:rPr lang="en-US"/>
              <a:t>Draft tasks:</a:t>
            </a:r>
            <a:endParaRPr/>
          </a:p>
          <a:p>
            <a:pPr>
              <a:defRPr/>
            </a:pPr>
            <a:r>
              <a:rPr lang="en-US"/>
              <a:t>Is there some fruit tree on your school yard? If yes, what kind of fruit is it?</a:t>
            </a:r>
            <a:endParaRPr/>
          </a:p>
          <a:p>
            <a:pPr>
              <a:defRPr/>
            </a:pPr>
            <a:r>
              <a:rPr lang="en-US"/>
              <a:t>Which tree is the oldest one?</a:t>
            </a:r>
            <a:endParaRPr/>
          </a:p>
          <a:p>
            <a:pPr>
              <a:defRPr/>
            </a:pPr>
            <a:r>
              <a:rPr lang="en-US"/>
              <a:t>Which tree is the highest one?</a:t>
            </a:r>
            <a:endParaRPr/>
          </a:p>
          <a:p>
            <a:pPr>
              <a:defRPr/>
            </a:pPr>
            <a:r>
              <a:rPr lang="en-US"/>
              <a:t>Which tree has the thickest trunk?</a:t>
            </a:r>
            <a:endParaRPr/>
          </a:p>
          <a:p>
            <a:pPr>
              <a:defRPr/>
            </a:pPr>
            <a:r>
              <a:rPr lang="en-US"/>
              <a:t>What is the longest direct distance between two tress of the same species?</a:t>
            </a:r>
            <a:endParaRPr/>
          </a:p>
          <a:p>
            <a:pPr>
              <a:defRPr/>
            </a:pPr>
            <a:endParaRPr lang="en-US"/>
          </a:p>
          <a:p>
            <a:pPr marL="0" indent="0">
              <a:buNone/>
              <a:defRPr/>
            </a:pPr>
            <a:endParaRPr lang="en-US"/>
          </a:p>
          <a:p>
            <a:pPr>
              <a:defRPr/>
            </a:pPr>
            <a:r>
              <a:rPr lang="en-US" b="1"/>
              <a:t>Additional tasks</a:t>
            </a:r>
            <a:endParaRPr/>
          </a:p>
          <a:p>
            <a:pPr>
              <a:defRPr/>
            </a:pPr>
            <a:r>
              <a:rPr lang="en-US"/>
              <a:t>Make a real map of trees, localization of every tree (GPS) and photo.</a:t>
            </a:r>
            <a:endParaRPr/>
          </a:p>
          <a:p>
            <a:pPr>
              <a:defRPr/>
            </a:pPr>
            <a:r>
              <a:rPr lang="en-US"/>
              <a:t>Is there some tree dangerous? Why?</a:t>
            </a:r>
            <a:endParaRPr/>
          </a:p>
          <a:p>
            <a:pPr>
              <a:defRPr/>
            </a:pPr>
            <a:r>
              <a:rPr lang="en-US"/>
              <a:t>Choose your favorite tree and describe it in details.</a:t>
            </a:r>
            <a:endParaRPr lang="en-US"/>
          </a:p>
        </p:txBody>
      </p:sp>
      <p:sp>
        <p:nvSpPr>
          <p:cNvPr id="5" name="Zástupný objekt pre číslo snímky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pic>
        <p:nvPicPr>
          <p:cNvPr id="6" name="Obrázok 5" hidden="0"/>
          <p:cNvPicPr>
            <a:picLocks noChangeAspect="1"/>
          </p:cNvPicPr>
          <p:nvPr isPhoto="0" userDrawn="0"/>
        </p:nvPicPr>
        <p:blipFill>
          <a:blip r:embed="rId2"/>
          <a:stretch/>
        </p:blipFill>
        <p:spPr bwMode="auto">
          <a:xfrm>
            <a:off x="7076206" y="81320"/>
            <a:ext cx="1176630" cy="213378"/>
          </a:xfrm>
          <a:prstGeom prst="rect">
            <a:avLst/>
          </a:prstGeom>
        </p:spPr>
      </p:pic>
      <p:sp>
        <p:nvSpPr>
          <p:cNvPr id="7" name="TextBox 6" hidden="0"/>
          <p:cNvSpPr txBox="1"/>
          <p:nvPr isPhoto="0" userDrawn="0"/>
        </p:nvSpPr>
        <p:spPr bwMode="auto">
          <a:xfrm>
            <a:off x="1706363" y="4746890"/>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Nadpis 1" hidden="0"/>
          <p:cNvSpPr>
            <a:spLocks noGrp="1"/>
          </p:cNvSpPr>
          <p:nvPr isPhoto="0" userDrawn="0">
            <p:ph type="title" hasCustomPrompt="0"/>
          </p:nvPr>
        </p:nvSpPr>
        <p:spPr bwMode="auto">
          <a:xfrm>
            <a:off x="463801" y="310902"/>
            <a:ext cx="8229600" cy="485846"/>
          </a:xfrm>
        </p:spPr>
        <p:txBody>
          <a:bodyPr>
            <a:normAutofit fontScale="90000"/>
          </a:bodyPr>
          <a:lstStyle/>
          <a:p>
            <a:pPr>
              <a:defRPr/>
            </a:pPr>
            <a:r>
              <a:rPr lang="en-US"/>
              <a:t>Quiz results discussion: TREE</a:t>
            </a:r>
            <a:r>
              <a:rPr lang="sk-SK"/>
              <a:t> </a:t>
            </a:r>
            <a:r>
              <a:rPr lang="sk-SK"/>
              <a:t>MATHEMATICS</a:t>
            </a:r>
            <a:endParaRPr lang="en-GB"/>
          </a:p>
        </p:txBody>
      </p:sp>
      <p:sp>
        <p:nvSpPr>
          <p:cNvPr id="5" name="Zástupný objekt pre číslo snímky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sp>
        <p:nvSpPr>
          <p:cNvPr id="7" name="Obdĺžnik 6" hidden="0"/>
          <p:cNvSpPr/>
          <p:nvPr isPhoto="0" userDrawn="0"/>
        </p:nvSpPr>
        <p:spPr bwMode="auto">
          <a:xfrm>
            <a:off x="398246" y="3222233"/>
            <a:ext cx="8598520" cy="1643527"/>
          </a:xfrm>
          <a:prstGeom prst="rect">
            <a:avLst/>
          </a:prstGeom>
        </p:spPr>
        <p:txBody>
          <a:bodyPr wrap="square">
            <a:spAutoFit/>
          </a:bodyPr>
          <a:lstStyle/>
          <a:p>
            <a:pPr marL="342900" indent="-342900">
              <a:spcBef>
                <a:spcPts val="0"/>
              </a:spcBef>
              <a:buClr>
                <a:srgbClr val="BE002D"/>
              </a:buClr>
              <a:buFont typeface="Arial"/>
              <a:buChar char="•"/>
              <a:defRPr/>
            </a:pPr>
            <a:r>
              <a:rPr lang="en-US">
                <a:ea typeface="Avenir Book"/>
                <a:cs typeface="Avenir Book"/>
              </a:rPr>
              <a:t>Do you like these pictures?</a:t>
            </a:r>
            <a:endParaRPr/>
          </a:p>
          <a:p>
            <a:pPr marL="342900" indent="-342900">
              <a:spcBef>
                <a:spcPts val="0"/>
              </a:spcBef>
              <a:buClr>
                <a:srgbClr val="BE002D"/>
              </a:buClr>
              <a:buFont typeface="Arial"/>
              <a:buChar char="•"/>
              <a:defRPr/>
            </a:pPr>
            <a:r>
              <a:rPr lang="en-US">
                <a:ea typeface="Avenir Book"/>
                <a:cs typeface="Avenir Book"/>
              </a:rPr>
              <a:t>Choose the favorite tree with leaves and count the area of one </a:t>
            </a:r>
            <a:r>
              <a:rPr lang="en-US">
                <a:ea typeface="Avenir Book"/>
                <a:cs typeface="Avenir Book"/>
              </a:rPr>
              <a:t>lea</a:t>
            </a:r>
            <a:r>
              <a:rPr lang="sk-SK">
                <a:ea typeface="Avenir Book"/>
                <a:cs typeface="Avenir Book"/>
              </a:rPr>
              <a:t>f</a:t>
            </a:r>
            <a:r>
              <a:rPr lang="en-US">
                <a:ea typeface="Avenir Book"/>
                <a:cs typeface="Avenir Book"/>
              </a:rPr>
              <a:t>.</a:t>
            </a:r>
            <a:endParaRPr lang="en-US">
              <a:ea typeface="Avenir Book"/>
              <a:cs typeface="Avenir Book"/>
            </a:endParaRPr>
          </a:p>
          <a:p>
            <a:pPr marL="342900" indent="-342900">
              <a:spcBef>
                <a:spcPts val="0"/>
              </a:spcBef>
              <a:buClr>
                <a:srgbClr val="BE002D"/>
              </a:buClr>
              <a:buFont typeface="Arial"/>
              <a:buChar char="•"/>
              <a:defRPr/>
            </a:pPr>
            <a:r>
              <a:rPr lang="en-US">
                <a:ea typeface="Avenir Book"/>
                <a:cs typeface="Avenir Book"/>
              </a:rPr>
              <a:t>Can you estimate how many leaves are on one single tree? What methods would you use to calculate the number of leaves on the tree?</a:t>
            </a:r>
            <a:endParaRPr/>
          </a:p>
          <a:p>
            <a:pPr marL="342900" indent="-342900">
              <a:spcBef>
                <a:spcPts val="0"/>
              </a:spcBef>
              <a:buClr>
                <a:srgbClr val="BE002D"/>
              </a:buClr>
              <a:buFont typeface="Arial"/>
              <a:buChar char="•"/>
              <a:defRPr/>
            </a:pPr>
            <a:r>
              <a:rPr lang="en-US">
                <a:ea typeface="Avenir Book"/>
                <a:cs typeface="Avenir Book"/>
              </a:rPr>
              <a:t>Can you estimate the </a:t>
            </a:r>
            <a:r>
              <a:rPr lang="en-US">
                <a:ea typeface="Avenir Book"/>
                <a:cs typeface="Avenir Book"/>
              </a:rPr>
              <a:t>area </a:t>
            </a:r>
            <a:r>
              <a:rPr lang="en-US">
                <a:ea typeface="Avenir Book"/>
                <a:cs typeface="Avenir Book"/>
              </a:rPr>
              <a:t>of the tree (with leaves) crown?</a:t>
            </a:r>
            <a:endParaRPr/>
          </a:p>
        </p:txBody>
      </p:sp>
      <p:pic>
        <p:nvPicPr>
          <p:cNvPr id="8" name="Obrázok 7" hidden="0"/>
          <p:cNvPicPr>
            <a:picLocks noChangeAspect="1"/>
          </p:cNvPicPr>
          <p:nvPr isPhoto="0" userDrawn="0"/>
        </p:nvPicPr>
        <p:blipFill>
          <a:blip r:embed="rId2"/>
          <a:srcRect l="0" t="10678" r="12051" b="0"/>
          <a:stretch/>
        </p:blipFill>
        <p:spPr bwMode="auto">
          <a:xfrm rot="16199999">
            <a:off x="5706624" y="381122"/>
            <a:ext cx="2404960" cy="3256737"/>
          </a:xfrm>
          <a:prstGeom prst="rect">
            <a:avLst/>
          </a:prstGeom>
        </p:spPr>
      </p:pic>
      <p:pic>
        <p:nvPicPr>
          <p:cNvPr id="9" name="Obrázok 8" hidden="0"/>
          <p:cNvPicPr>
            <a:picLocks noChangeAspect="1"/>
          </p:cNvPicPr>
          <p:nvPr isPhoto="0" userDrawn="0"/>
        </p:nvPicPr>
        <p:blipFill>
          <a:blip r:embed="rId3"/>
          <a:stretch/>
        </p:blipFill>
        <p:spPr bwMode="auto">
          <a:xfrm>
            <a:off x="7076206" y="81320"/>
            <a:ext cx="1176630" cy="213378"/>
          </a:xfrm>
          <a:prstGeom prst="rect">
            <a:avLst/>
          </a:prstGeom>
        </p:spPr>
      </p:pic>
      <p:sp>
        <p:nvSpPr>
          <p:cNvPr id="10" name="TextBox 6" hidden="0"/>
          <p:cNvSpPr txBox="1"/>
          <p:nvPr isPhoto="0" userDrawn="0"/>
        </p:nvSpPr>
        <p:spPr bwMode="auto">
          <a:xfrm>
            <a:off x="1621123" y="4784922"/>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pic>
        <p:nvPicPr>
          <p:cNvPr id="4" name="Zástupný objekt pre obsah 3" hidden="0"/>
          <p:cNvPicPr>
            <a:picLocks noChangeAspect="1" noGrp="1"/>
          </p:cNvPicPr>
          <p:nvPr isPhoto="0" userDrawn="0">
            <p:ph idx="1" hasCustomPrompt="0"/>
          </p:nvPr>
        </p:nvPicPr>
        <p:blipFill>
          <a:blip r:embed="rId4"/>
          <a:srcRect l="0" t="0" r="0" b="19018"/>
          <a:stretch/>
        </p:blipFill>
        <p:spPr bwMode="auto">
          <a:xfrm>
            <a:off x="398246" y="780904"/>
            <a:ext cx="4496696" cy="227594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Nadpis 1" hidden="0"/>
          <p:cNvSpPr>
            <a:spLocks noGrp="1"/>
          </p:cNvSpPr>
          <p:nvPr isPhoto="0" userDrawn="0">
            <p:ph type="title" hasCustomPrompt="0"/>
          </p:nvPr>
        </p:nvSpPr>
        <p:spPr bwMode="auto"/>
        <p:txBody>
          <a:bodyPr>
            <a:normAutofit fontScale="90000"/>
          </a:bodyPr>
          <a:lstStyle/>
          <a:p>
            <a:pPr>
              <a:defRPr/>
            </a:pPr>
            <a:r>
              <a:rPr lang="en-US"/>
              <a:t>Quiz results discussion: </a:t>
            </a:r>
            <a:r>
              <a:rPr lang="sk-SK"/>
              <a:t>STEM and IBL </a:t>
            </a:r>
            <a:r>
              <a:rPr lang="sk-SK"/>
              <a:t>l</a:t>
            </a:r>
            <a:r>
              <a:rPr lang="sk-SK"/>
              <a:t>essons</a:t>
            </a:r>
            <a:r>
              <a:rPr lang="sk-SK"/>
              <a:t> </a:t>
            </a:r>
            <a:endParaRPr lang="en-GB"/>
          </a:p>
        </p:txBody>
      </p:sp>
      <p:sp>
        <p:nvSpPr>
          <p:cNvPr id="5" name="Zástupný objekt pre číslo snímky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pic>
        <p:nvPicPr>
          <p:cNvPr id="6" name="Obrázok 5" hidden="0"/>
          <p:cNvPicPr>
            <a:picLocks noChangeAspect="1"/>
          </p:cNvPicPr>
          <p:nvPr isPhoto="0" userDrawn="0"/>
        </p:nvPicPr>
        <p:blipFill>
          <a:blip r:embed="rId2"/>
          <a:stretch/>
        </p:blipFill>
        <p:spPr bwMode="auto">
          <a:xfrm>
            <a:off x="7076206" y="81320"/>
            <a:ext cx="1176630" cy="213378"/>
          </a:xfrm>
          <a:prstGeom prst="rect">
            <a:avLst/>
          </a:prstGeom>
        </p:spPr>
      </p:pic>
      <p:pic>
        <p:nvPicPr>
          <p:cNvPr id="10" name="Zástupný objekt pre obsah 9" hidden="0"/>
          <p:cNvPicPr>
            <a:picLocks noGrp="1"/>
          </p:cNvPicPr>
          <p:nvPr isPhoto="0" userDrawn="0">
            <p:ph idx="1" hasCustomPrompt="0"/>
          </p:nvPr>
        </p:nvPicPr>
        <p:blipFill>
          <a:blip r:embed="rId3"/>
          <a:srcRect l="19510" t="7643" r="24769" b="23573"/>
          <a:stretch/>
        </p:blipFill>
        <p:spPr bwMode="auto">
          <a:xfrm>
            <a:off x="175183" y="1085850"/>
            <a:ext cx="3149204" cy="2323777"/>
          </a:xfrm>
          <a:prstGeom prst="rect">
            <a:avLst/>
          </a:prstGeom>
          <a:ln>
            <a:noFill/>
          </a:ln>
        </p:spPr>
      </p:pic>
      <p:pic>
        <p:nvPicPr>
          <p:cNvPr id="11" name="Obrázok 10" hidden="0"/>
          <p:cNvPicPr/>
          <p:nvPr isPhoto="0" userDrawn="0"/>
        </p:nvPicPr>
        <p:blipFill>
          <a:blip r:embed="rId4"/>
          <a:srcRect l="11347" t="23527" r="55297" b="13525"/>
          <a:stretch/>
        </p:blipFill>
        <p:spPr bwMode="auto">
          <a:xfrm>
            <a:off x="3399204" y="1085850"/>
            <a:ext cx="2776871" cy="3052763"/>
          </a:xfrm>
          <a:prstGeom prst="rect">
            <a:avLst/>
          </a:prstGeom>
          <a:ln>
            <a:noFill/>
          </a:ln>
        </p:spPr>
      </p:pic>
      <p:pic>
        <p:nvPicPr>
          <p:cNvPr id="12" name="Obrázok 11" hidden="0"/>
          <p:cNvPicPr/>
          <p:nvPr isPhoto="0" userDrawn="0"/>
        </p:nvPicPr>
        <p:blipFill>
          <a:blip r:embed="rId5"/>
          <a:srcRect l="54807" t="17748" r="12275" b="16849"/>
          <a:stretch/>
        </p:blipFill>
        <p:spPr bwMode="auto">
          <a:xfrm>
            <a:off x="6200361" y="1085850"/>
            <a:ext cx="2768456" cy="2883250"/>
          </a:xfrm>
          <a:prstGeom prst="rect">
            <a:avLst/>
          </a:prstGeom>
          <a:ln>
            <a:noFill/>
          </a:ln>
        </p:spPr>
      </p:pic>
      <p:sp>
        <p:nvSpPr>
          <p:cNvPr id="13" name="TextBox 6" hidden="0"/>
          <p:cNvSpPr txBox="1"/>
          <p:nvPr isPhoto="0" userDrawn="0"/>
        </p:nvSpPr>
        <p:spPr bwMode="auto">
          <a:xfrm>
            <a:off x="1675367" y="4769424"/>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Nadpis 1" hidden="0"/>
          <p:cNvSpPr>
            <a:spLocks noGrp="1"/>
          </p:cNvSpPr>
          <p:nvPr isPhoto="0" userDrawn="0">
            <p:ph type="title" hasCustomPrompt="0"/>
          </p:nvPr>
        </p:nvSpPr>
        <p:spPr bwMode="auto"/>
        <p:txBody>
          <a:bodyPr>
            <a:normAutofit fontScale="90000"/>
          </a:bodyPr>
          <a:lstStyle/>
          <a:p>
            <a:pPr>
              <a:defRPr/>
            </a:pPr>
            <a:r>
              <a:rPr lang="en-US"/>
              <a:t>Activity</a:t>
            </a:r>
            <a:r>
              <a:rPr lang="sk-SK"/>
              <a:t> 2.2</a:t>
            </a:r>
            <a:r>
              <a:rPr lang="en-US"/>
              <a:t>: </a:t>
            </a:r>
            <a:r>
              <a:rPr lang="sk-SK"/>
              <a:t>O</a:t>
            </a:r>
            <a:r>
              <a:rPr lang="en-US"/>
              <a:t>utdoor</a:t>
            </a:r>
            <a:r>
              <a:rPr lang="en-US"/>
              <a:t> lesson introduction  </a:t>
            </a:r>
            <a:endParaRPr lang="en-US"/>
          </a:p>
        </p:txBody>
      </p:sp>
      <p:sp>
        <p:nvSpPr>
          <p:cNvPr id="3" name="Zástupný objekt pre obsah 2" hidden="0"/>
          <p:cNvSpPr>
            <a:spLocks noGrp="1"/>
          </p:cNvSpPr>
          <p:nvPr isPhoto="0" userDrawn="0">
            <p:ph idx="1" hasCustomPrompt="0"/>
          </p:nvPr>
        </p:nvSpPr>
        <p:spPr bwMode="auto">
          <a:xfrm>
            <a:off x="955496" y="1200151"/>
            <a:ext cx="7731303" cy="3394472"/>
          </a:xfrm>
        </p:spPr>
        <p:txBody>
          <a:bodyPr/>
          <a:lstStyle/>
          <a:p>
            <a:pPr>
              <a:defRPr/>
            </a:pPr>
            <a:r>
              <a:rPr lang="en-US"/>
              <a:t>Introduction to principles of outdoor lesson using </a:t>
            </a:r>
            <a:r>
              <a:rPr lang="en-US"/>
              <a:t>MathCityMap</a:t>
            </a:r>
            <a:r>
              <a:rPr lang="en-US"/>
              <a:t> </a:t>
            </a:r>
            <a:r>
              <a:rPr lang="sk-SK"/>
              <a:t>(MCM) </a:t>
            </a:r>
            <a:r>
              <a:rPr lang="en-US"/>
              <a:t>application</a:t>
            </a:r>
            <a:endParaRPr/>
          </a:p>
          <a:p>
            <a:pPr>
              <a:defRPr/>
            </a:pPr>
            <a:r>
              <a:rPr lang="en-US"/>
              <a:t>MathCityMap</a:t>
            </a:r>
            <a:r>
              <a:rPr lang="en-US"/>
              <a:t> </a:t>
            </a:r>
            <a:r>
              <a:rPr lang="sk-SK"/>
              <a:t>(MCM) </a:t>
            </a:r>
            <a:r>
              <a:rPr lang="en-US"/>
              <a:t>portal short introduction</a:t>
            </a:r>
            <a:endParaRPr/>
          </a:p>
          <a:p>
            <a:pPr>
              <a:defRPr/>
            </a:pPr>
            <a:r>
              <a:rPr lang="en-US"/>
              <a:t>Generic tasks database presentation</a:t>
            </a:r>
            <a:endParaRPr/>
          </a:p>
          <a:p>
            <a:pPr>
              <a:defRPr/>
            </a:pPr>
            <a:r>
              <a:rPr lang="en-US"/>
              <a:t>MCM application </a:t>
            </a:r>
            <a:r>
              <a:rPr lang="en-US"/>
              <a:t>downloading</a:t>
            </a:r>
            <a:r>
              <a:rPr lang="sk-SK"/>
              <a:t> </a:t>
            </a:r>
            <a:endParaRPr lang="en-US"/>
          </a:p>
          <a:p>
            <a:pPr lvl="1">
              <a:defRPr/>
            </a:pPr>
            <a:endParaRPr lang="en-GB"/>
          </a:p>
        </p:txBody>
      </p:sp>
      <p:sp>
        <p:nvSpPr>
          <p:cNvPr id="5" name="Zástupný objekt pre číslo snímky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pic>
        <p:nvPicPr>
          <p:cNvPr id="7" name="Bild 27" descr="C:\Users\Sophia\AppData\Local\Microsoft\Windows\Temporary Internet Files\Content.Word\4-4_group_work_.png.png" hidden="0"/>
          <p:cNvPicPr/>
          <p:nvPr isPhoto="0" userDrawn="0"/>
        </p:nvPicPr>
        <p:blipFill>
          <a:blip r:embed="rId2"/>
          <a:stretch/>
        </p:blipFill>
        <p:spPr bwMode="auto">
          <a:xfrm>
            <a:off x="392148" y="1200151"/>
            <a:ext cx="476885" cy="457200"/>
          </a:xfrm>
          <a:prstGeom prst="rect">
            <a:avLst/>
          </a:prstGeom>
          <a:noFill/>
          <a:ln w="9525">
            <a:noFill/>
            <a:miter lim="800000"/>
            <a:headEnd/>
            <a:tailEnd/>
          </a:ln>
        </p:spPr>
      </p:pic>
      <p:pic>
        <p:nvPicPr>
          <p:cNvPr id="9" name="Obrázok 8" hidden="0"/>
          <p:cNvPicPr>
            <a:picLocks noChangeAspect="1"/>
          </p:cNvPicPr>
          <p:nvPr isPhoto="0" userDrawn="0"/>
        </p:nvPicPr>
        <p:blipFill>
          <a:blip r:embed="rId3"/>
          <a:stretch/>
        </p:blipFill>
        <p:spPr bwMode="auto">
          <a:xfrm>
            <a:off x="7076206" y="81320"/>
            <a:ext cx="1176630" cy="213378"/>
          </a:xfrm>
          <a:prstGeom prst="rect">
            <a:avLst/>
          </a:prstGeom>
        </p:spPr>
      </p:pic>
      <p:sp>
        <p:nvSpPr>
          <p:cNvPr id="8" name="TextBox 6" hidden="0"/>
          <p:cNvSpPr txBox="1"/>
          <p:nvPr isPhoto="0" userDrawn="0"/>
        </p:nvSpPr>
        <p:spPr bwMode="auto">
          <a:xfrm>
            <a:off x="1590126" y="4784923"/>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pic>
        <p:nvPicPr>
          <p:cNvPr id="10" name="Bild 7" descr="C:\Users\Sophia\AppData\Local\Microsoft\Windows\Temporary Internet Files\Content.Word\3-1_5min_.png.png" hidden="0"/>
          <p:cNvPicPr/>
          <p:nvPr isPhoto="0" userDrawn="0"/>
        </p:nvPicPr>
        <p:blipFill>
          <a:blip r:embed="rId4"/>
          <a:stretch/>
        </p:blipFill>
        <p:spPr bwMode="auto">
          <a:xfrm>
            <a:off x="392148" y="2373240"/>
            <a:ext cx="481330" cy="478790"/>
          </a:xfrm>
          <a:prstGeom prst="rect">
            <a:avLst/>
          </a:prstGeom>
          <a:noFill/>
          <a:ln w="9525">
            <a:noFill/>
            <a:miter lim="800000"/>
            <a:headEnd/>
            <a:tailEnd/>
          </a:ln>
        </p:spPr>
      </p:pic>
      <p:pic>
        <p:nvPicPr>
          <p:cNvPr id="11" name="Obrázok 10" descr="C:\Users\sceretkova\Desktop\202011_ENSITE\Icons as PNG\Icons as PNG\17_online_materials_.png" hidden="0"/>
          <p:cNvPicPr/>
          <p:nvPr isPhoto="0" userDrawn="0"/>
        </p:nvPicPr>
        <p:blipFill>
          <a:blip r:embed="rId5"/>
          <a:stretch/>
        </p:blipFill>
        <p:spPr bwMode="auto">
          <a:xfrm>
            <a:off x="347573" y="1801739"/>
            <a:ext cx="525905" cy="477488"/>
          </a:xfrm>
          <a:prstGeom prst="rect">
            <a:avLst/>
          </a:prstGeom>
          <a:noFill/>
          <a:ln>
            <a:noFill/>
          </a:ln>
        </p:spPr>
      </p:pic>
      <p:pic>
        <p:nvPicPr>
          <p:cNvPr id="12" name="Obrázok 11" hidden="0"/>
          <p:cNvPicPr/>
          <p:nvPr isPhoto="0" userDrawn="0"/>
        </p:nvPicPr>
        <p:blipFill>
          <a:blip r:embed="rId6"/>
          <a:srcRect l="26786" t="19988" r="37004" b="25632"/>
          <a:stretch/>
        </p:blipFill>
        <p:spPr bwMode="auto">
          <a:xfrm>
            <a:off x="6682842" y="2832498"/>
            <a:ext cx="2085975" cy="1762125"/>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p:txBody>
          <a:bodyPr>
            <a:normAutofit fontScale="90000"/>
          </a:bodyPr>
          <a:lstStyle/>
          <a:p>
            <a:pPr>
              <a:defRPr/>
            </a:pPr>
            <a:r>
              <a:rPr lang="en-US"/>
              <a:t>Structure of Module 10   			</a:t>
            </a:r>
            <a:r>
              <a:rPr lang="en-US">
                <a:solidFill>
                  <a:srgbClr val="C00000"/>
                </a:solidFill>
              </a:rPr>
              <a:t>Activity 1</a:t>
            </a:r>
            <a:endParaRPr lang="en-US">
              <a:solidFill>
                <a:srgbClr val="C00000"/>
              </a:solidFill>
            </a:endParaRPr>
          </a:p>
        </p:txBody>
      </p:sp>
      <p:sp>
        <p:nvSpPr>
          <p:cNvPr id="3" name="Inhaltsplatzhalter 2" hidden="0"/>
          <p:cNvSpPr>
            <a:spLocks noGrp="1"/>
          </p:cNvSpPr>
          <p:nvPr isPhoto="0" userDrawn="0">
            <p:ph idx="1" hasCustomPrompt="0"/>
          </p:nvPr>
        </p:nvSpPr>
        <p:spPr bwMode="auto">
          <a:xfrm>
            <a:off x="457200" y="1200151"/>
            <a:ext cx="8229600" cy="3672638"/>
          </a:xfrm>
        </p:spPr>
        <p:txBody>
          <a:bodyPr>
            <a:normAutofit fontScale="77500" lnSpcReduction="20000"/>
          </a:bodyPr>
          <a:lstStyle/>
          <a:p>
            <a:pPr marL="514350" indent="-514350">
              <a:spcAft>
                <a:spcPts val="600"/>
              </a:spcAft>
              <a:buFont typeface="+mj-lt"/>
              <a:buAutoNum type="arabicPeriod"/>
              <a:defRPr/>
            </a:pPr>
            <a:r>
              <a:rPr lang="en-US"/>
              <a:t>Reflection and critical analysis on specific designs on </a:t>
            </a:r>
            <a:r>
              <a:rPr lang="sk-SK"/>
              <a:t>STEM</a:t>
            </a:r>
            <a:r>
              <a:rPr lang="en-US"/>
              <a:t> lessons</a:t>
            </a:r>
            <a:endParaRPr/>
          </a:p>
          <a:p>
            <a:pPr marL="914400" lvl="1" indent="-514350">
              <a:spcAft>
                <a:spcPts val="600"/>
              </a:spcAft>
              <a:buFont typeface="+mj-lt"/>
              <a:buAutoNum type="arabicPeriod"/>
              <a:defRPr/>
            </a:pPr>
            <a:r>
              <a:rPr lang="en-US"/>
              <a:t>Two examples: </a:t>
            </a:r>
            <a:r>
              <a:rPr lang="en-US" b="1"/>
              <a:t>Aircraft</a:t>
            </a:r>
            <a:r>
              <a:rPr lang="en-US"/>
              <a:t> fuel consumption and Flow of fluids: </a:t>
            </a:r>
            <a:r>
              <a:rPr lang="en-US" b="1"/>
              <a:t>River</a:t>
            </a:r>
            <a:endParaRPr/>
          </a:p>
          <a:p>
            <a:pPr marL="914400" lvl="1" indent="-514350">
              <a:spcAft>
                <a:spcPts val="600"/>
              </a:spcAft>
              <a:buFont typeface="+mj-lt"/>
              <a:buAutoNum type="arabicPeriod"/>
              <a:defRPr/>
            </a:pPr>
            <a:r>
              <a:rPr lang="en-US"/>
              <a:t>Common and different features of materials and methods</a:t>
            </a:r>
            <a:endParaRPr/>
          </a:p>
          <a:p>
            <a:pPr marL="914400" lvl="1" indent="-514350">
              <a:spcAft>
                <a:spcPts val="600"/>
              </a:spcAft>
              <a:buFont typeface="+mj-lt"/>
              <a:buAutoNum type="arabicPeriod"/>
              <a:defRPr/>
            </a:pPr>
            <a:r>
              <a:rPr lang="en-US" b="1"/>
              <a:t>Citizenship</a:t>
            </a:r>
            <a:r>
              <a:rPr lang="en-US"/>
              <a:t>: individual and society and </a:t>
            </a:r>
            <a:r>
              <a:rPr lang="en-US" b="1"/>
              <a:t>science </a:t>
            </a:r>
            <a:r>
              <a:rPr lang="en-US"/>
              <a:t>dimensions of the two lessons </a:t>
            </a:r>
            <a:r>
              <a:rPr lang="en-US" b="1"/>
              <a:t>topics</a:t>
            </a:r>
            <a:endParaRPr/>
          </a:p>
          <a:p>
            <a:pPr marL="914400" lvl="1" indent="-514350">
              <a:spcAft>
                <a:spcPts val="600"/>
              </a:spcAft>
              <a:buFont typeface="+mj-lt"/>
              <a:buAutoNum type="arabicPeriod"/>
              <a:defRPr/>
            </a:pPr>
            <a:r>
              <a:rPr lang="en-US"/>
              <a:t>How </a:t>
            </a:r>
            <a:r>
              <a:rPr lang="sk-SK" b="1"/>
              <a:t>adapt</a:t>
            </a:r>
            <a:r>
              <a:rPr lang="sk-SK"/>
              <a:t> </a:t>
            </a:r>
            <a:r>
              <a:rPr lang="en-US"/>
              <a:t>two lessons to be more </a:t>
            </a:r>
            <a:r>
              <a:rPr lang="en-US" b="1"/>
              <a:t>actual</a:t>
            </a:r>
            <a:r>
              <a:rPr lang="en-US"/>
              <a:t> and </a:t>
            </a:r>
            <a:r>
              <a:rPr lang="en-US" b="1"/>
              <a:t>motivated, </a:t>
            </a:r>
            <a:r>
              <a:rPr lang="en-US"/>
              <a:t>including</a:t>
            </a:r>
            <a:r>
              <a:rPr lang="en-US" b="1"/>
              <a:t> SSI principles</a:t>
            </a:r>
            <a:endParaRPr/>
          </a:p>
          <a:p>
            <a:pPr marL="914400" lvl="1" indent="-514350">
              <a:spcAft>
                <a:spcPts val="600"/>
              </a:spcAft>
              <a:buFont typeface="+mj-lt"/>
              <a:buAutoNum type="arabicPeriod"/>
              <a:defRPr/>
            </a:pPr>
            <a:r>
              <a:rPr lang="en-US"/>
              <a:t>Redesigning the lesson</a:t>
            </a:r>
            <a:endParaRPr/>
          </a:p>
          <a:p>
            <a:pPr marL="914400" lvl="1" indent="-514350">
              <a:spcAft>
                <a:spcPts val="600"/>
              </a:spcAft>
              <a:buFont typeface="+mj-lt"/>
              <a:buAutoNum type="arabicPeriod"/>
              <a:defRPr/>
            </a:pPr>
            <a:r>
              <a:rPr lang="en-US"/>
              <a:t>Discussing the redesigned lesson with schoolmates, lesson study principles</a:t>
            </a:r>
            <a:endParaRPr/>
          </a:p>
          <a:p>
            <a:pPr marL="914400" lvl="1" indent="-514350">
              <a:spcAft>
                <a:spcPts val="600"/>
              </a:spcAft>
              <a:buFont typeface="+mj-lt"/>
              <a:buAutoNum type="arabicPeriod"/>
              <a:defRPr/>
            </a:pPr>
            <a:endParaRPr lang="de-DE"/>
          </a:p>
          <a:p>
            <a:pPr>
              <a:defRPr/>
            </a:pPr>
            <a:endParaRPr lang="de-DE"/>
          </a:p>
          <a:p>
            <a:pPr>
              <a:defRPr/>
            </a:pPr>
            <a:endParaRPr lang="de-DE"/>
          </a:p>
        </p:txBody>
      </p:sp>
      <p:sp>
        <p:nvSpPr>
          <p:cNvPr id="5" name="Foliennummernplatzhalter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pic>
        <p:nvPicPr>
          <p:cNvPr id="6" name="Obrázok 5" hidden="0"/>
          <p:cNvPicPr>
            <a:picLocks noChangeAspect="1"/>
          </p:cNvPicPr>
          <p:nvPr isPhoto="0" userDrawn="0"/>
        </p:nvPicPr>
        <p:blipFill>
          <a:blip r:embed="rId2"/>
          <a:stretch/>
        </p:blipFill>
        <p:spPr bwMode="auto">
          <a:xfrm>
            <a:off x="7091095" y="115184"/>
            <a:ext cx="1176630" cy="213378"/>
          </a:xfrm>
          <a:prstGeom prst="rect">
            <a:avLst/>
          </a:prstGeom>
        </p:spPr>
      </p:pic>
      <p:sp>
        <p:nvSpPr>
          <p:cNvPr id="7" name="TextBox 6" hidden="0"/>
          <p:cNvSpPr txBox="1"/>
          <p:nvPr isPhoto="0" userDrawn="0"/>
        </p:nvSpPr>
        <p:spPr bwMode="auto">
          <a:xfrm>
            <a:off x="1621123" y="4760063"/>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Nadpis 1" hidden="0"/>
          <p:cNvSpPr>
            <a:spLocks noGrp="1"/>
          </p:cNvSpPr>
          <p:nvPr isPhoto="0" userDrawn="0">
            <p:ph type="title" hasCustomPrompt="0"/>
          </p:nvPr>
        </p:nvSpPr>
        <p:spPr bwMode="auto"/>
        <p:txBody>
          <a:bodyPr>
            <a:normAutofit fontScale="90000"/>
          </a:bodyPr>
          <a:lstStyle/>
          <a:p>
            <a:pPr>
              <a:defRPr/>
            </a:pPr>
            <a:r>
              <a:rPr lang="en-US"/>
              <a:t>Activity</a:t>
            </a:r>
            <a:r>
              <a:rPr lang="sk-SK"/>
              <a:t> 2.2</a:t>
            </a:r>
            <a:r>
              <a:rPr lang="en-US"/>
              <a:t>: </a:t>
            </a:r>
            <a:r>
              <a:rPr lang="sk-SK"/>
              <a:t>O</a:t>
            </a:r>
            <a:r>
              <a:rPr lang="en-US"/>
              <a:t>utdoor</a:t>
            </a:r>
            <a:r>
              <a:rPr lang="en-US"/>
              <a:t> </a:t>
            </a:r>
            <a:r>
              <a:rPr lang="en-US"/>
              <a:t>lesson introduction </a:t>
            </a:r>
            <a:endParaRPr lang="en-GB"/>
          </a:p>
        </p:txBody>
      </p:sp>
      <p:sp>
        <p:nvSpPr>
          <p:cNvPr id="3" name="Zástupný objekt pre obsah 2" hidden="0"/>
          <p:cNvSpPr>
            <a:spLocks noGrp="1"/>
          </p:cNvSpPr>
          <p:nvPr isPhoto="0" userDrawn="0">
            <p:ph idx="1" hasCustomPrompt="0"/>
          </p:nvPr>
        </p:nvSpPr>
        <p:spPr bwMode="auto"/>
        <p:txBody>
          <a:bodyPr/>
          <a:lstStyle/>
          <a:p>
            <a:pPr marL="0" indent="0">
              <a:buNone/>
              <a:defRPr/>
            </a:pPr>
            <a:r>
              <a:rPr lang="sk-SK"/>
              <a:t>MCM </a:t>
            </a:r>
            <a:r>
              <a:rPr lang="sk-SK"/>
              <a:t>Generic</a:t>
            </a:r>
            <a:r>
              <a:rPr lang="sk-SK"/>
              <a:t> </a:t>
            </a:r>
            <a:r>
              <a:rPr lang="sk-SK"/>
              <a:t>tasks</a:t>
            </a:r>
            <a:endParaRPr lang="sk-SK"/>
          </a:p>
          <a:p>
            <a:pPr marL="0" indent="0">
              <a:buNone/>
              <a:defRPr/>
            </a:pPr>
            <a:endParaRPr lang="en-GB"/>
          </a:p>
        </p:txBody>
      </p:sp>
      <p:sp>
        <p:nvSpPr>
          <p:cNvPr id="5" name="Zástupný objekt pre číslo snímky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pic>
        <p:nvPicPr>
          <p:cNvPr id="7" name="Obrázok 6" hidden="0"/>
          <p:cNvPicPr/>
          <p:nvPr isPhoto="0" userDrawn="0"/>
        </p:nvPicPr>
        <p:blipFill>
          <a:blip r:embed="rId2"/>
          <a:srcRect l="26318" t="17049" r="22935" b="40019"/>
          <a:stretch/>
        </p:blipFill>
        <p:spPr bwMode="auto">
          <a:xfrm>
            <a:off x="4750229" y="1063298"/>
            <a:ext cx="4393771" cy="2090602"/>
          </a:xfrm>
          <a:prstGeom prst="rect">
            <a:avLst/>
          </a:prstGeom>
          <a:ln>
            <a:noFill/>
          </a:ln>
        </p:spPr>
      </p:pic>
      <p:pic>
        <p:nvPicPr>
          <p:cNvPr id="8" name="Obrázok 7" hidden="0"/>
          <p:cNvPicPr/>
          <p:nvPr isPhoto="0" userDrawn="0"/>
        </p:nvPicPr>
        <p:blipFill>
          <a:blip r:embed="rId3"/>
          <a:srcRect l="23148" t="21458" r="21546" b="25926"/>
          <a:stretch/>
        </p:blipFill>
        <p:spPr bwMode="auto">
          <a:xfrm>
            <a:off x="0" y="2108599"/>
            <a:ext cx="4858719" cy="2600325"/>
          </a:xfrm>
          <a:prstGeom prst="rect">
            <a:avLst/>
          </a:prstGeom>
          <a:ln>
            <a:noFill/>
          </a:ln>
        </p:spPr>
      </p:pic>
      <p:pic>
        <p:nvPicPr>
          <p:cNvPr id="9" name="Obrázok 8" descr="tree_gonometry.jpg (294×198)" hidden="0"/>
          <p:cNvPicPr/>
          <p:nvPr isPhoto="0" userDrawn="0"/>
        </p:nvPicPr>
        <p:blipFill>
          <a:blip r:embed="rId4"/>
          <a:stretch/>
        </p:blipFill>
        <p:spPr bwMode="auto">
          <a:xfrm>
            <a:off x="4858719" y="2897387"/>
            <a:ext cx="2800350" cy="1885950"/>
          </a:xfrm>
          <a:prstGeom prst="rect">
            <a:avLst/>
          </a:prstGeom>
          <a:noFill/>
          <a:ln>
            <a:noFill/>
          </a:ln>
        </p:spPr>
      </p:pic>
      <p:pic>
        <p:nvPicPr>
          <p:cNvPr id="10" name="Obrázok 9" hidden="0"/>
          <p:cNvPicPr>
            <a:picLocks noChangeAspect="1"/>
          </p:cNvPicPr>
          <p:nvPr isPhoto="0" userDrawn="0"/>
        </p:nvPicPr>
        <p:blipFill>
          <a:blip r:embed="rId5"/>
          <a:stretch/>
        </p:blipFill>
        <p:spPr bwMode="auto">
          <a:xfrm>
            <a:off x="7076206" y="81320"/>
            <a:ext cx="1176630" cy="213378"/>
          </a:xfrm>
          <a:prstGeom prst="rect">
            <a:avLst/>
          </a:prstGeom>
        </p:spPr>
      </p:pic>
      <p:sp>
        <p:nvSpPr>
          <p:cNvPr id="11" name="TextBox 6" hidden="0"/>
          <p:cNvSpPr txBox="1"/>
          <p:nvPr isPhoto="0" userDrawn="0"/>
        </p:nvSpPr>
        <p:spPr bwMode="auto">
          <a:xfrm>
            <a:off x="1551381" y="4783337"/>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Nadpis 1" hidden="0"/>
          <p:cNvSpPr>
            <a:spLocks noGrp="1"/>
          </p:cNvSpPr>
          <p:nvPr isPhoto="0" userDrawn="0">
            <p:ph type="title" hasCustomPrompt="0"/>
          </p:nvPr>
        </p:nvSpPr>
        <p:spPr bwMode="auto"/>
        <p:txBody>
          <a:bodyPr>
            <a:normAutofit fontScale="90000"/>
          </a:bodyPr>
          <a:lstStyle/>
          <a:p>
            <a:pPr>
              <a:defRPr/>
            </a:pPr>
            <a:r>
              <a:rPr lang="en-US"/>
              <a:t>Activity </a:t>
            </a:r>
            <a:r>
              <a:rPr lang="sk-SK"/>
              <a:t>2</a:t>
            </a:r>
            <a:r>
              <a:rPr lang="sk-SK"/>
              <a:t>.3</a:t>
            </a:r>
            <a:r>
              <a:rPr lang="en-US"/>
              <a:t>: Outdoor lesson experience </a:t>
            </a:r>
            <a:endParaRPr lang="en-US"/>
          </a:p>
        </p:txBody>
      </p:sp>
      <p:sp>
        <p:nvSpPr>
          <p:cNvPr id="3" name="Zástupný objekt pre obsah 2" hidden="0"/>
          <p:cNvSpPr>
            <a:spLocks noGrp="1"/>
          </p:cNvSpPr>
          <p:nvPr isPhoto="0" userDrawn="0">
            <p:ph idx="1" hasCustomPrompt="0"/>
          </p:nvPr>
        </p:nvSpPr>
        <p:spPr bwMode="auto">
          <a:xfrm>
            <a:off x="1356188" y="1200151"/>
            <a:ext cx="7330611" cy="3394472"/>
          </a:xfrm>
        </p:spPr>
        <p:txBody>
          <a:bodyPr/>
          <a:lstStyle/>
          <a:p>
            <a:pPr>
              <a:defRPr/>
            </a:pPr>
            <a:r>
              <a:rPr lang="en-US"/>
              <a:t>Homework </a:t>
            </a:r>
            <a:endParaRPr/>
          </a:p>
          <a:p>
            <a:pPr>
              <a:defRPr/>
            </a:pPr>
            <a:r>
              <a:rPr lang="sk-SK"/>
              <a:t>outdoor</a:t>
            </a:r>
            <a:r>
              <a:rPr lang="en-US"/>
              <a:t> trail</a:t>
            </a:r>
            <a:r>
              <a:rPr lang="sk-SK"/>
              <a:t> (MCM)</a:t>
            </a:r>
            <a:r>
              <a:rPr lang="en-US"/>
              <a:t>, in groups</a:t>
            </a:r>
            <a:endParaRPr/>
          </a:p>
          <a:p>
            <a:pPr marL="0" indent="0">
              <a:buNone/>
              <a:defRPr/>
            </a:pPr>
            <a:r>
              <a:rPr lang="en-US"/>
              <a:t>or</a:t>
            </a:r>
            <a:endParaRPr/>
          </a:p>
          <a:p>
            <a:pPr>
              <a:defRPr/>
            </a:pPr>
            <a:r>
              <a:rPr lang="en-US"/>
              <a:t>[</a:t>
            </a:r>
            <a:r>
              <a:rPr lang="en-US"/>
              <a:t>MCM@home</a:t>
            </a:r>
            <a:r>
              <a:rPr lang="en-US"/>
              <a:t>] trail, individual</a:t>
            </a:r>
            <a:endParaRPr/>
          </a:p>
        </p:txBody>
      </p:sp>
      <p:sp>
        <p:nvSpPr>
          <p:cNvPr id="4" name="Zástupný objekt pre pätu 3" hidden="0"/>
          <p:cNvSpPr>
            <a:spLocks noGrp="1"/>
          </p:cNvSpPr>
          <p:nvPr isPhoto="0" userDrawn="0">
            <p:ph type="ftr" sz="quarter" idx="10" hasCustomPrompt="0"/>
          </p:nvPr>
        </p:nvSpPr>
        <p:spPr bwMode="auto"/>
        <p:txBody>
          <a:bodyPr/>
          <a:lstStyle/>
          <a:p>
            <a:pPr>
              <a:defRPr/>
            </a:pPr>
            <a:r>
              <a:rPr lang="sk-SK">
                <a:solidFill>
                  <a:srgbClr val="CC023B"/>
                </a:solidFill>
              </a:rPr>
              <a:t>LESSON PLANNING II</a:t>
            </a:r>
            <a:r>
              <a:rPr lang="es-ES">
                <a:solidFill>
                  <a:srgbClr val="CC023B"/>
                </a:solidFill>
                <a:latin typeface="Avenir Book"/>
              </a:rPr>
              <a:t> </a:t>
            </a:r>
            <a:endParaRPr lang="es-ES_tradnl">
              <a:solidFill>
                <a:srgbClr val="CC023B"/>
              </a:solidFill>
              <a:latin typeface="Avenir Book"/>
            </a:endParaRPr>
          </a:p>
        </p:txBody>
      </p:sp>
      <p:sp>
        <p:nvSpPr>
          <p:cNvPr id="5" name="Zástupný objekt pre číslo snímky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pic>
        <p:nvPicPr>
          <p:cNvPr id="6" name="Bild 27" descr="C:\Users\Sophia\AppData\Local\Microsoft\Windows\Temporary Internet Files\Content.Word\4-4_group_work_.png.png" hidden="0"/>
          <p:cNvPicPr/>
          <p:nvPr isPhoto="0" userDrawn="0"/>
        </p:nvPicPr>
        <p:blipFill>
          <a:blip r:embed="rId2"/>
          <a:stretch/>
        </p:blipFill>
        <p:spPr bwMode="auto">
          <a:xfrm>
            <a:off x="457200" y="1383716"/>
            <a:ext cx="514350" cy="511175"/>
          </a:xfrm>
          <a:prstGeom prst="rect">
            <a:avLst/>
          </a:prstGeom>
          <a:noFill/>
          <a:ln w="9525">
            <a:noFill/>
            <a:miter lim="800000"/>
            <a:headEnd/>
            <a:tailEnd/>
          </a:ln>
        </p:spPr>
      </p:pic>
      <p:sp>
        <p:nvSpPr>
          <p:cNvPr id="8" name="TextBox 6" hidden="0"/>
          <p:cNvSpPr txBox="1"/>
          <p:nvPr isPhoto="0" userDrawn="0"/>
        </p:nvSpPr>
        <p:spPr bwMode="auto">
          <a:xfrm>
            <a:off x="1551381" y="4720369"/>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pic>
        <p:nvPicPr>
          <p:cNvPr id="9" name="Obrázok 8" descr="C:\Users\sceretkova\Desktop\202011_ENSITE\Icons as PNG\Icons as PNG\17_online_materials_.png" hidden="0"/>
          <p:cNvPicPr/>
          <p:nvPr isPhoto="0" userDrawn="0"/>
        </p:nvPicPr>
        <p:blipFill>
          <a:blip r:embed="rId3"/>
          <a:stretch/>
        </p:blipFill>
        <p:spPr bwMode="auto">
          <a:xfrm>
            <a:off x="419903" y="1954012"/>
            <a:ext cx="525905" cy="56853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Nadpis 1" hidden="0"/>
          <p:cNvSpPr>
            <a:spLocks noGrp="1"/>
          </p:cNvSpPr>
          <p:nvPr isPhoto="0" userDrawn="0">
            <p:ph type="title" hasCustomPrompt="0"/>
          </p:nvPr>
        </p:nvSpPr>
        <p:spPr bwMode="auto"/>
        <p:txBody>
          <a:bodyPr>
            <a:normAutofit fontScale="90000"/>
          </a:bodyPr>
          <a:lstStyle/>
          <a:p>
            <a:pPr>
              <a:defRPr/>
            </a:pPr>
            <a:r>
              <a:rPr lang="en-US"/>
              <a:t>Activity </a:t>
            </a:r>
            <a:r>
              <a:rPr lang="sk-SK"/>
              <a:t>2</a:t>
            </a:r>
            <a:r>
              <a:rPr lang="en-US"/>
              <a:t>.</a:t>
            </a:r>
            <a:r>
              <a:rPr lang="sk-SK"/>
              <a:t>3</a:t>
            </a:r>
            <a:r>
              <a:rPr lang="en-US"/>
              <a:t>: </a:t>
            </a:r>
            <a:r>
              <a:rPr lang="sk-SK"/>
              <a:t>O</a:t>
            </a:r>
            <a:r>
              <a:rPr lang="en-US"/>
              <a:t>utdoor</a:t>
            </a:r>
            <a:r>
              <a:rPr lang="en-US"/>
              <a:t> lesson </a:t>
            </a:r>
            <a:r>
              <a:rPr lang="sk-SK"/>
              <a:t>experience</a:t>
            </a:r>
            <a:endParaRPr lang="en-US"/>
          </a:p>
        </p:txBody>
      </p:sp>
      <p:sp>
        <p:nvSpPr>
          <p:cNvPr id="3" name="Zástupný objekt pre obsah 2" hidden="0"/>
          <p:cNvSpPr>
            <a:spLocks noGrp="1"/>
          </p:cNvSpPr>
          <p:nvPr isPhoto="0" userDrawn="0">
            <p:ph idx="1" hasCustomPrompt="0"/>
          </p:nvPr>
        </p:nvSpPr>
        <p:spPr bwMode="auto">
          <a:xfrm>
            <a:off x="945222" y="1200151"/>
            <a:ext cx="7741578" cy="3394472"/>
          </a:xfrm>
        </p:spPr>
        <p:txBody>
          <a:bodyPr/>
          <a:lstStyle/>
          <a:p>
            <a:pPr>
              <a:defRPr/>
            </a:pPr>
            <a:r>
              <a:rPr lang="en-US"/>
              <a:t>Homework </a:t>
            </a:r>
            <a:r>
              <a:rPr lang="sk-SK"/>
              <a:t>experience</a:t>
            </a:r>
            <a:endParaRPr lang="en-US"/>
          </a:p>
          <a:p>
            <a:pPr lvl="1">
              <a:defRPr/>
            </a:pPr>
            <a:r>
              <a:rPr lang="sk-SK"/>
              <a:t>f</a:t>
            </a:r>
            <a:r>
              <a:rPr lang="en-US"/>
              <a:t>eedback</a:t>
            </a:r>
            <a:endParaRPr lang="en-US"/>
          </a:p>
          <a:p>
            <a:pPr lvl="1">
              <a:defRPr/>
            </a:pPr>
            <a:r>
              <a:rPr lang="sk-SK"/>
              <a:t>s</a:t>
            </a:r>
            <a:r>
              <a:rPr lang="en-US"/>
              <a:t>ummary</a:t>
            </a:r>
            <a:endParaRPr lang="en-US"/>
          </a:p>
          <a:p>
            <a:pPr>
              <a:defRPr/>
            </a:pPr>
            <a:r>
              <a:rPr lang="en-US"/>
              <a:t>Discussion about SSI principles in </a:t>
            </a:r>
            <a:r>
              <a:rPr lang="sk-SK"/>
              <a:t>outdoor</a:t>
            </a:r>
            <a:r>
              <a:rPr lang="en-US"/>
              <a:t> trail and tasks</a:t>
            </a:r>
            <a:endParaRPr/>
          </a:p>
          <a:p>
            <a:pPr marL="0" indent="0">
              <a:buNone/>
              <a:defRPr/>
            </a:pPr>
            <a:endParaRPr lang="en-GB"/>
          </a:p>
        </p:txBody>
      </p:sp>
      <p:sp>
        <p:nvSpPr>
          <p:cNvPr id="4" name="Zástupný objekt pre pätu 3" hidden="0"/>
          <p:cNvSpPr>
            <a:spLocks noGrp="1"/>
          </p:cNvSpPr>
          <p:nvPr isPhoto="0" userDrawn="0">
            <p:ph type="ftr" sz="quarter" idx="10" hasCustomPrompt="0"/>
          </p:nvPr>
        </p:nvSpPr>
        <p:spPr bwMode="auto"/>
        <p:txBody>
          <a:bodyPr/>
          <a:lstStyle/>
          <a:p>
            <a:pPr>
              <a:defRPr/>
            </a:pPr>
            <a:r>
              <a:rPr lang="sk-SK">
                <a:solidFill>
                  <a:srgbClr val="CC023B"/>
                </a:solidFill>
              </a:rPr>
              <a:t>LESSON PLANNING II</a:t>
            </a:r>
            <a:r>
              <a:rPr lang="es-ES">
                <a:solidFill>
                  <a:srgbClr val="CC023B"/>
                </a:solidFill>
                <a:latin typeface="Avenir Book"/>
              </a:rPr>
              <a:t> </a:t>
            </a:r>
            <a:endParaRPr lang="es-ES_tradnl">
              <a:solidFill>
                <a:srgbClr val="CC023B"/>
              </a:solidFill>
              <a:latin typeface="Avenir Book"/>
            </a:endParaRPr>
          </a:p>
        </p:txBody>
      </p:sp>
      <p:sp>
        <p:nvSpPr>
          <p:cNvPr id="5" name="Zástupný objekt pre číslo snímky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pic>
        <p:nvPicPr>
          <p:cNvPr id="7" name="Bild 27" descr="C:\Users\Sophia\AppData\Local\Microsoft\Windows\Temporary Internet Files\Content.Word\4-4_group_work_.png.png" hidden="0"/>
          <p:cNvPicPr/>
          <p:nvPr isPhoto="0" userDrawn="0"/>
        </p:nvPicPr>
        <p:blipFill>
          <a:blip r:embed="rId2"/>
          <a:stretch/>
        </p:blipFill>
        <p:spPr bwMode="auto">
          <a:xfrm>
            <a:off x="392148" y="1200151"/>
            <a:ext cx="476885" cy="457200"/>
          </a:xfrm>
          <a:prstGeom prst="rect">
            <a:avLst/>
          </a:prstGeom>
          <a:noFill/>
          <a:ln w="9525">
            <a:noFill/>
            <a:miter lim="800000"/>
            <a:headEnd/>
            <a:tailEnd/>
          </a:ln>
        </p:spPr>
      </p:pic>
      <p:sp>
        <p:nvSpPr>
          <p:cNvPr id="9" name="TextBox 6" hidden="0"/>
          <p:cNvSpPr txBox="1"/>
          <p:nvPr isPhoto="0" userDrawn="0"/>
        </p:nvSpPr>
        <p:spPr bwMode="auto">
          <a:xfrm>
            <a:off x="1667617" y="4769425"/>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pic>
        <p:nvPicPr>
          <p:cNvPr id="10" name="Bild 7" descr="C:\Users\Sophia\AppData\Local\Microsoft\Windows\Temporary Internet Files\Content.Word\3-1_5min_.png.png" hidden="0"/>
          <p:cNvPicPr/>
          <p:nvPr isPhoto="0" userDrawn="0"/>
        </p:nvPicPr>
        <p:blipFill>
          <a:blip r:embed="rId3"/>
          <a:stretch/>
        </p:blipFill>
        <p:spPr bwMode="auto">
          <a:xfrm>
            <a:off x="387703" y="2250442"/>
            <a:ext cx="481330" cy="478790"/>
          </a:xfrm>
          <a:prstGeom prst="rect">
            <a:avLst/>
          </a:prstGeom>
          <a:noFill/>
          <a:ln w="9525">
            <a:noFill/>
            <a:miter lim="800000"/>
            <a:headEnd/>
            <a:tailEnd/>
          </a:ln>
        </p:spPr>
      </p:pic>
      <p:pic>
        <p:nvPicPr>
          <p:cNvPr id="11" name="Bild 27" descr="C:\Users\Sophia\AppData\Local\Microsoft\Windows\Temporary Internet Files\Content.Word\4-4_group_work_.png.png" hidden="0"/>
          <p:cNvPicPr/>
          <p:nvPr isPhoto="0" userDrawn="0"/>
        </p:nvPicPr>
        <p:blipFill>
          <a:blip r:embed="rId4"/>
          <a:stretch/>
        </p:blipFill>
        <p:spPr bwMode="auto">
          <a:xfrm>
            <a:off x="392148" y="1697097"/>
            <a:ext cx="559942" cy="511175"/>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Nadpis 1" hidden="0"/>
          <p:cNvSpPr>
            <a:spLocks noGrp="1"/>
          </p:cNvSpPr>
          <p:nvPr isPhoto="0" userDrawn="0">
            <p:ph type="title" hasCustomPrompt="0"/>
          </p:nvPr>
        </p:nvSpPr>
        <p:spPr bwMode="auto"/>
        <p:txBody>
          <a:bodyPr>
            <a:normAutofit fontScale="90000"/>
          </a:bodyPr>
          <a:lstStyle/>
          <a:p>
            <a:pPr>
              <a:defRPr/>
            </a:pPr>
            <a:r>
              <a:rPr lang="en-US"/>
              <a:t>Activity </a:t>
            </a:r>
            <a:r>
              <a:rPr lang="sk-SK"/>
              <a:t>2</a:t>
            </a:r>
            <a:r>
              <a:rPr lang="en-US"/>
              <a:t>.</a:t>
            </a:r>
            <a:r>
              <a:rPr lang="sk-SK"/>
              <a:t>4</a:t>
            </a:r>
            <a:r>
              <a:rPr lang="en-US"/>
              <a:t>: Create outdoor lesson </a:t>
            </a:r>
            <a:endParaRPr lang="en-US"/>
          </a:p>
        </p:txBody>
      </p:sp>
      <p:sp>
        <p:nvSpPr>
          <p:cNvPr id="3" name="Zástupný objekt pre obsah 2" hidden="0"/>
          <p:cNvSpPr>
            <a:spLocks noGrp="1"/>
          </p:cNvSpPr>
          <p:nvPr isPhoto="0" userDrawn="0">
            <p:ph idx="1" hasCustomPrompt="0"/>
          </p:nvPr>
        </p:nvSpPr>
        <p:spPr bwMode="auto">
          <a:xfrm>
            <a:off x="1050834" y="1200151"/>
            <a:ext cx="7669658" cy="3394472"/>
          </a:xfrm>
        </p:spPr>
        <p:txBody>
          <a:bodyPr>
            <a:normAutofit fontScale="92500" lnSpcReduction="20000"/>
          </a:bodyPr>
          <a:lstStyle/>
          <a:p>
            <a:pPr>
              <a:defRPr/>
            </a:pPr>
            <a:r>
              <a:rPr lang="sk-SK"/>
              <a:t>Design </a:t>
            </a:r>
            <a:r>
              <a:rPr lang="sk-SK"/>
              <a:t>outdoor</a:t>
            </a:r>
            <a:r>
              <a:rPr lang="en-US"/>
              <a:t> tasks </a:t>
            </a:r>
            <a:r>
              <a:rPr lang="sk-SK"/>
              <a:t>and </a:t>
            </a:r>
            <a:r>
              <a:rPr lang="en-US"/>
              <a:t>trail </a:t>
            </a:r>
            <a:endParaRPr lang="sk-SK"/>
          </a:p>
          <a:p>
            <a:pPr>
              <a:defRPr/>
            </a:pPr>
            <a:r>
              <a:rPr lang="en-US"/>
              <a:t>Discuss the SSI principles of the trail</a:t>
            </a:r>
            <a:endParaRPr/>
          </a:p>
          <a:p>
            <a:pPr>
              <a:defRPr/>
            </a:pPr>
            <a:r>
              <a:rPr lang="en-US"/>
              <a:t>Which objects to choose and which parameters calculate? </a:t>
            </a:r>
            <a:endParaRPr/>
          </a:p>
          <a:p>
            <a:pPr lvl="1">
              <a:defRPr/>
            </a:pPr>
            <a:r>
              <a:rPr lang="en-US"/>
              <a:t>Trees</a:t>
            </a:r>
            <a:endParaRPr/>
          </a:p>
          <a:p>
            <a:pPr lvl="1">
              <a:defRPr/>
            </a:pPr>
            <a:r>
              <a:rPr lang="en-US"/>
              <a:t>Fountains</a:t>
            </a:r>
            <a:endParaRPr/>
          </a:p>
          <a:p>
            <a:pPr lvl="1">
              <a:defRPr/>
            </a:pPr>
            <a:r>
              <a:rPr lang="en-US"/>
              <a:t>Drinking water sources</a:t>
            </a:r>
            <a:endParaRPr/>
          </a:p>
          <a:p>
            <a:pPr lvl="1">
              <a:defRPr/>
            </a:pPr>
            <a:r>
              <a:rPr lang="en-US"/>
              <a:t>Wild water reservoirs</a:t>
            </a:r>
            <a:endParaRPr lang="sk-SK"/>
          </a:p>
          <a:p>
            <a:pPr lvl="1">
              <a:defRPr/>
            </a:pPr>
            <a:r>
              <a:rPr lang="sk-SK"/>
              <a:t>...</a:t>
            </a:r>
            <a:endParaRPr lang="en-US"/>
          </a:p>
        </p:txBody>
      </p:sp>
      <p:sp>
        <p:nvSpPr>
          <p:cNvPr id="4" name="Zástupný objekt pre pätu 3" hidden="0"/>
          <p:cNvSpPr>
            <a:spLocks noGrp="1"/>
          </p:cNvSpPr>
          <p:nvPr isPhoto="0" userDrawn="0">
            <p:ph type="ftr" sz="quarter" idx="10" hasCustomPrompt="0"/>
          </p:nvPr>
        </p:nvSpPr>
        <p:spPr bwMode="auto"/>
        <p:txBody>
          <a:bodyPr/>
          <a:lstStyle/>
          <a:p>
            <a:pPr>
              <a:defRPr/>
            </a:pPr>
            <a:r>
              <a:rPr lang="sk-SK">
                <a:solidFill>
                  <a:srgbClr val="CC023B"/>
                </a:solidFill>
              </a:rPr>
              <a:t>LESSON PLANNING II</a:t>
            </a:r>
            <a:r>
              <a:rPr lang="es-ES">
                <a:solidFill>
                  <a:srgbClr val="CC023B"/>
                </a:solidFill>
                <a:latin typeface="Avenir Book"/>
              </a:rPr>
              <a:t> </a:t>
            </a:r>
            <a:endParaRPr lang="es-ES_tradnl">
              <a:solidFill>
                <a:srgbClr val="CC023B"/>
              </a:solidFill>
              <a:latin typeface="Avenir Book"/>
            </a:endParaRPr>
          </a:p>
        </p:txBody>
      </p:sp>
      <p:sp>
        <p:nvSpPr>
          <p:cNvPr id="5" name="Zástupný objekt pre číslo snímky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pic>
        <p:nvPicPr>
          <p:cNvPr id="6" name="Bild 27" descr="C:\Users\Sophia\AppData\Local\Microsoft\Windows\Temporary Internet Files\Content.Word\4-4_group_work_.png.png" hidden="0"/>
          <p:cNvPicPr/>
          <p:nvPr isPhoto="0" userDrawn="0"/>
        </p:nvPicPr>
        <p:blipFill>
          <a:blip r:embed="rId2"/>
          <a:stretch/>
        </p:blipFill>
        <p:spPr bwMode="auto">
          <a:xfrm>
            <a:off x="457200" y="1235821"/>
            <a:ext cx="559942" cy="511175"/>
          </a:xfrm>
          <a:prstGeom prst="rect">
            <a:avLst/>
          </a:prstGeom>
          <a:noFill/>
          <a:ln w="9525">
            <a:noFill/>
            <a:miter lim="800000"/>
            <a:headEnd/>
            <a:tailEnd/>
          </a:ln>
        </p:spPr>
      </p:pic>
      <p:sp>
        <p:nvSpPr>
          <p:cNvPr id="7" name="TextBox 6" hidden="0"/>
          <p:cNvSpPr txBox="1"/>
          <p:nvPr isPhoto="0" userDrawn="0"/>
        </p:nvSpPr>
        <p:spPr bwMode="auto">
          <a:xfrm>
            <a:off x="1683116" y="4784922"/>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pic>
        <p:nvPicPr>
          <p:cNvPr id="8" name="Obrázok 7" hidden="0"/>
          <p:cNvPicPr>
            <a:picLocks noChangeAspect="1"/>
          </p:cNvPicPr>
          <p:nvPr isPhoto="0" userDrawn="0"/>
        </p:nvPicPr>
        <p:blipFill>
          <a:blip r:embed="rId3"/>
          <a:stretch/>
        </p:blipFill>
        <p:spPr bwMode="auto">
          <a:xfrm>
            <a:off x="387358" y="2427386"/>
            <a:ext cx="580628" cy="580628"/>
          </a:xfrm>
          <a:prstGeom prst="rect">
            <a:avLst/>
          </a:prstGeom>
        </p:spPr>
      </p:pic>
      <p:pic>
        <p:nvPicPr>
          <p:cNvPr id="11" name="Obrázok 10" hidden="0"/>
          <p:cNvPicPr>
            <a:picLocks noChangeAspect="1"/>
          </p:cNvPicPr>
          <p:nvPr isPhoto="0" userDrawn="0"/>
        </p:nvPicPr>
        <p:blipFill>
          <a:blip r:embed="rId4"/>
          <a:stretch/>
        </p:blipFill>
        <p:spPr bwMode="auto">
          <a:xfrm>
            <a:off x="424648" y="1815522"/>
            <a:ext cx="543338" cy="543338"/>
          </a:xfrm>
          <a:prstGeom prst="rect">
            <a:avLst/>
          </a:prstGeom>
        </p:spPr>
      </p:pic>
      <p:pic>
        <p:nvPicPr>
          <p:cNvPr id="12" name="Obrázok 11" hidden="0"/>
          <p:cNvPicPr>
            <a:picLocks noChangeAspect="1"/>
          </p:cNvPicPr>
          <p:nvPr isPhoto="0" userDrawn="0"/>
        </p:nvPicPr>
        <p:blipFill>
          <a:blip r:embed="rId5"/>
          <a:stretch/>
        </p:blipFill>
        <p:spPr bwMode="auto">
          <a:xfrm>
            <a:off x="322633" y="3726095"/>
            <a:ext cx="627327" cy="627327"/>
          </a:xfrm>
          <a:prstGeom prst="rect">
            <a:avLst/>
          </a:prstGeom>
        </p:spPr>
      </p:pic>
      <p:pic>
        <p:nvPicPr>
          <p:cNvPr id="13" name="Bild 13" descr="C:\Users\Sophia\AppData\Local\Microsoft\Windows\Temporary Internet Files\Content.Word\4-2_pair_work_.png.png" hidden="0"/>
          <p:cNvPicPr/>
          <p:nvPr isPhoto="0" userDrawn="0"/>
        </p:nvPicPr>
        <p:blipFill>
          <a:blip r:embed="rId6"/>
          <a:stretch/>
        </p:blipFill>
        <p:spPr bwMode="auto">
          <a:xfrm>
            <a:off x="387358" y="3099628"/>
            <a:ext cx="562602" cy="534853"/>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Nadpis 1" hidden="0"/>
          <p:cNvSpPr>
            <a:spLocks noGrp="1"/>
          </p:cNvSpPr>
          <p:nvPr isPhoto="0" userDrawn="0">
            <p:ph type="title" hasCustomPrompt="0"/>
          </p:nvPr>
        </p:nvSpPr>
        <p:spPr bwMode="auto"/>
        <p:txBody>
          <a:bodyPr>
            <a:normAutofit fontScale="90000"/>
          </a:bodyPr>
          <a:lstStyle/>
          <a:p>
            <a:pPr>
              <a:defRPr/>
            </a:pPr>
            <a:r>
              <a:rPr lang="en-US"/>
              <a:t>Activity 2.5: Example lesson: Carbon footprint </a:t>
            </a:r>
            <a:endParaRPr lang="en-US"/>
          </a:p>
        </p:txBody>
      </p:sp>
      <p:sp>
        <p:nvSpPr>
          <p:cNvPr id="3" name="Zástupný objekt pre obsah 2" hidden="0"/>
          <p:cNvSpPr>
            <a:spLocks noGrp="1"/>
          </p:cNvSpPr>
          <p:nvPr isPhoto="0" userDrawn="0">
            <p:ph idx="1" hasCustomPrompt="0"/>
          </p:nvPr>
        </p:nvSpPr>
        <p:spPr bwMode="auto"/>
        <p:txBody>
          <a:bodyPr/>
          <a:lstStyle/>
          <a:p>
            <a:pPr>
              <a:defRPr/>
            </a:pPr>
            <a:r>
              <a:rPr lang="en-GB"/>
              <a:t>https://</a:t>
            </a:r>
            <a:r>
              <a:rPr lang="en-GB"/>
              <a:t>footprint.wwf.org.uk</a:t>
            </a:r>
            <a:r>
              <a:rPr lang="en-GB"/>
              <a:t>/#/</a:t>
            </a:r>
            <a:endParaRPr/>
          </a:p>
        </p:txBody>
      </p:sp>
      <p:sp>
        <p:nvSpPr>
          <p:cNvPr id="5" name="Zástupný objekt pre číslo snímky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pic>
        <p:nvPicPr>
          <p:cNvPr id="6" name="Obrázok 5" hidden="0"/>
          <p:cNvPicPr/>
          <p:nvPr isPhoto="0" userDrawn="0"/>
        </p:nvPicPr>
        <p:blipFill>
          <a:blip r:embed="rId2"/>
          <a:srcRect l="0" t="7936" r="15013" b="11522"/>
          <a:stretch/>
        </p:blipFill>
        <p:spPr bwMode="auto">
          <a:xfrm>
            <a:off x="2905125" y="1863510"/>
            <a:ext cx="4895850" cy="2609850"/>
          </a:xfrm>
          <a:prstGeom prst="rect">
            <a:avLst/>
          </a:prstGeom>
          <a:ln>
            <a:noFill/>
          </a:ln>
        </p:spPr>
      </p:pic>
      <p:pic>
        <p:nvPicPr>
          <p:cNvPr id="7" name="Obrázok 6" hidden="0"/>
          <p:cNvPicPr>
            <a:picLocks noChangeAspect="1"/>
          </p:cNvPicPr>
          <p:nvPr isPhoto="0" userDrawn="0"/>
        </p:nvPicPr>
        <p:blipFill>
          <a:blip r:embed="rId3"/>
          <a:stretch/>
        </p:blipFill>
        <p:spPr bwMode="auto">
          <a:xfrm>
            <a:off x="7076206" y="81320"/>
            <a:ext cx="1176630" cy="213378"/>
          </a:xfrm>
          <a:prstGeom prst="rect">
            <a:avLst/>
          </a:prstGeom>
        </p:spPr>
      </p:pic>
      <p:sp>
        <p:nvSpPr>
          <p:cNvPr id="8" name="TextBox 6" hidden="0"/>
          <p:cNvSpPr txBox="1"/>
          <p:nvPr isPhoto="0" userDrawn="0"/>
        </p:nvSpPr>
        <p:spPr bwMode="auto">
          <a:xfrm>
            <a:off x="1534016" y="4743616"/>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pic>
        <p:nvPicPr>
          <p:cNvPr id="4" name="Obrázok 3" hidden="0"/>
          <p:cNvPicPr>
            <a:picLocks noChangeAspect="1"/>
          </p:cNvPicPr>
          <p:nvPr isPhoto="0" userDrawn="0"/>
        </p:nvPicPr>
        <p:blipFill>
          <a:blip r:embed="rId4"/>
          <a:stretch/>
        </p:blipFill>
        <p:spPr bwMode="auto">
          <a:xfrm>
            <a:off x="217983" y="3876218"/>
            <a:ext cx="624616" cy="650184"/>
          </a:xfrm>
          <a:prstGeom prst="rect">
            <a:avLst/>
          </a:prstGeom>
        </p:spPr>
      </p:pic>
      <p:pic>
        <p:nvPicPr>
          <p:cNvPr id="10" name="Obrázok 9" hidden="0"/>
          <p:cNvPicPr>
            <a:picLocks noChangeAspect="1"/>
          </p:cNvPicPr>
          <p:nvPr isPhoto="0" userDrawn="0"/>
        </p:nvPicPr>
        <p:blipFill>
          <a:blip r:embed="rId5"/>
          <a:stretch/>
        </p:blipFill>
        <p:spPr bwMode="auto">
          <a:xfrm>
            <a:off x="221148" y="2577822"/>
            <a:ext cx="639129" cy="639129"/>
          </a:xfrm>
          <a:prstGeom prst="rect">
            <a:avLst/>
          </a:prstGeom>
        </p:spPr>
      </p:pic>
      <p:pic>
        <p:nvPicPr>
          <p:cNvPr id="11" name="Obrázok 10" hidden="0"/>
          <p:cNvPicPr>
            <a:picLocks noChangeAspect="1"/>
          </p:cNvPicPr>
          <p:nvPr isPhoto="0" userDrawn="0"/>
        </p:nvPicPr>
        <p:blipFill>
          <a:blip r:embed="rId6"/>
          <a:stretch/>
        </p:blipFill>
        <p:spPr bwMode="auto">
          <a:xfrm>
            <a:off x="217983" y="1863510"/>
            <a:ext cx="635037" cy="635037"/>
          </a:xfrm>
          <a:prstGeom prst="rect">
            <a:avLst/>
          </a:prstGeom>
        </p:spPr>
      </p:pic>
      <p:pic>
        <p:nvPicPr>
          <p:cNvPr id="12" name="Obrázok 11" hidden="0"/>
          <p:cNvPicPr/>
          <p:nvPr isPhoto="0" userDrawn="0"/>
        </p:nvPicPr>
        <p:blipFill>
          <a:blip r:embed="rId7"/>
          <a:stretch/>
        </p:blipFill>
        <p:spPr bwMode="auto">
          <a:xfrm>
            <a:off x="274936" y="3296226"/>
            <a:ext cx="567663" cy="53985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Nadpis 1" hidden="0"/>
          <p:cNvSpPr>
            <a:spLocks noGrp="1"/>
          </p:cNvSpPr>
          <p:nvPr isPhoto="0" userDrawn="0">
            <p:ph type="title" hasCustomPrompt="0"/>
          </p:nvPr>
        </p:nvSpPr>
        <p:spPr bwMode="auto"/>
        <p:txBody>
          <a:bodyPr>
            <a:normAutofit fontScale="90000"/>
          </a:bodyPr>
          <a:lstStyle/>
          <a:p>
            <a:pPr>
              <a:defRPr/>
            </a:pPr>
            <a:r>
              <a:rPr lang="en-US"/>
              <a:t>Activity 2.5: Example lesson: Carbon footprint </a:t>
            </a:r>
            <a:endParaRPr lang="en-GB"/>
          </a:p>
        </p:txBody>
      </p:sp>
      <p:sp>
        <p:nvSpPr>
          <p:cNvPr id="4" name="Zástupný objekt pre pätu 3" hidden="0"/>
          <p:cNvSpPr>
            <a:spLocks noGrp="1"/>
          </p:cNvSpPr>
          <p:nvPr isPhoto="0" userDrawn="0">
            <p:ph type="ftr" sz="quarter" idx="10" hasCustomPrompt="0"/>
          </p:nvPr>
        </p:nvSpPr>
        <p:spPr bwMode="auto"/>
        <p:txBody>
          <a:bodyPr/>
          <a:lstStyle/>
          <a:p>
            <a:pPr>
              <a:defRPr/>
            </a:pPr>
            <a:r>
              <a:rPr lang="es-ES">
                <a:solidFill>
                  <a:srgbClr val="CC023B"/>
                </a:solidFill>
              </a:rPr>
              <a:t>INTRODUCTION TO CULTURE AND DIVERSITY</a:t>
            </a:r>
            <a:endParaRPr lang="es-ES_tradnl">
              <a:solidFill>
                <a:srgbClr val="CC023B"/>
              </a:solidFill>
            </a:endParaRPr>
          </a:p>
        </p:txBody>
      </p:sp>
      <p:sp>
        <p:nvSpPr>
          <p:cNvPr id="5" name="Zástupný objekt pre číslo snímky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sp>
        <p:nvSpPr>
          <p:cNvPr id="6" name="Obdĺžnik 5" hidden="0"/>
          <p:cNvSpPr/>
          <p:nvPr isPhoto="0" userDrawn="0"/>
        </p:nvSpPr>
        <p:spPr bwMode="auto">
          <a:xfrm>
            <a:off x="661834" y="1271206"/>
            <a:ext cx="4100738" cy="369332"/>
          </a:xfrm>
          <a:prstGeom prst="rect">
            <a:avLst/>
          </a:prstGeom>
        </p:spPr>
        <p:txBody>
          <a:bodyPr wrap="none">
            <a:spAutoFit/>
          </a:bodyPr>
          <a:lstStyle/>
          <a:p>
            <a:pPr>
              <a:defRPr/>
            </a:pPr>
            <a:r>
              <a:rPr lang="en-GB"/>
              <a:t>https://footprintcalculator.henkel.com/en</a:t>
            </a:r>
            <a:endParaRPr/>
          </a:p>
        </p:txBody>
      </p:sp>
      <p:pic>
        <p:nvPicPr>
          <p:cNvPr id="7" name="Zástupný objekt pre obsah 6" hidden="0"/>
          <p:cNvPicPr>
            <a:picLocks noGrp="1"/>
          </p:cNvPicPr>
          <p:nvPr isPhoto="0" userDrawn="0">
            <p:ph idx="1" hasCustomPrompt="0"/>
          </p:nvPr>
        </p:nvPicPr>
        <p:blipFill>
          <a:blip r:embed="rId2"/>
          <a:srcRect l="3473" t="7936" r="0" b="13873"/>
          <a:stretch/>
        </p:blipFill>
        <p:spPr bwMode="auto">
          <a:xfrm>
            <a:off x="2071050" y="1640538"/>
            <a:ext cx="6033735" cy="2938702"/>
          </a:xfrm>
          <a:prstGeom prst="rect">
            <a:avLst/>
          </a:prstGeom>
          <a:ln>
            <a:noFill/>
          </a:ln>
        </p:spPr>
      </p:pic>
      <p:sp>
        <p:nvSpPr>
          <p:cNvPr id="8" name="TextBox 6" hidden="0"/>
          <p:cNvSpPr txBox="1"/>
          <p:nvPr isPhoto="0" userDrawn="0"/>
        </p:nvSpPr>
        <p:spPr bwMode="auto">
          <a:xfrm>
            <a:off x="1613374" y="4823202"/>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Nadpis 1" hidden="0"/>
          <p:cNvSpPr>
            <a:spLocks noGrp="1"/>
          </p:cNvSpPr>
          <p:nvPr isPhoto="0" userDrawn="0">
            <p:ph type="title" hasCustomPrompt="0"/>
          </p:nvPr>
        </p:nvSpPr>
        <p:spPr bwMode="auto"/>
        <p:txBody>
          <a:bodyPr>
            <a:normAutofit fontScale="90000"/>
          </a:bodyPr>
          <a:lstStyle/>
          <a:p>
            <a:pPr>
              <a:defRPr/>
            </a:pPr>
            <a:r>
              <a:rPr lang="en-US"/>
              <a:t>Activity </a:t>
            </a:r>
            <a:r>
              <a:rPr lang="en-US"/>
              <a:t>2.</a:t>
            </a:r>
            <a:r>
              <a:rPr lang="sk-SK"/>
              <a:t>6</a:t>
            </a:r>
            <a:r>
              <a:rPr lang="en-US"/>
              <a:t>: </a:t>
            </a:r>
            <a:r>
              <a:rPr lang="en-US"/>
              <a:t>Carbon footprint </a:t>
            </a:r>
            <a:r>
              <a:rPr lang="sk-SK"/>
              <a:t>LESSON DESIGN</a:t>
            </a:r>
            <a:endParaRPr lang="en-GB"/>
          </a:p>
        </p:txBody>
      </p:sp>
      <p:sp>
        <p:nvSpPr>
          <p:cNvPr id="3" name="Zástupný objekt pre obsah 2" hidden="0"/>
          <p:cNvSpPr>
            <a:spLocks noGrp="1"/>
          </p:cNvSpPr>
          <p:nvPr isPhoto="0" userDrawn="0">
            <p:ph idx="1" hasCustomPrompt="0"/>
          </p:nvPr>
        </p:nvSpPr>
        <p:spPr bwMode="auto">
          <a:xfrm>
            <a:off x="403412" y="1200151"/>
            <a:ext cx="8229600" cy="3394472"/>
          </a:xfrm>
        </p:spPr>
        <p:txBody>
          <a:bodyPr/>
          <a:lstStyle/>
          <a:p>
            <a:pPr marL="342900" lvl="1" indent="-342900">
              <a:buClr>
                <a:srgbClr val="BE002D"/>
              </a:buClr>
              <a:defRPr/>
            </a:pPr>
            <a:r>
              <a:rPr lang="en-US"/>
              <a:t>Designing a STEM lesson with carbon footprint topic</a:t>
            </a:r>
            <a:endParaRPr/>
          </a:p>
          <a:p>
            <a:pPr marL="742950" lvl="2" indent="-342900">
              <a:buClr>
                <a:srgbClr val="BE002D"/>
              </a:buClr>
              <a:defRPr/>
            </a:pPr>
            <a:r>
              <a:rPr lang="en-US"/>
              <a:t>Comparing the footprint calculators</a:t>
            </a:r>
            <a:endParaRPr/>
          </a:p>
          <a:p>
            <a:pPr marL="742950" lvl="2" indent="-342900">
              <a:buClr>
                <a:srgbClr val="BE002D"/>
              </a:buClr>
              <a:defRPr/>
            </a:pPr>
            <a:r>
              <a:rPr lang="en-US"/>
              <a:t>Discussion about </a:t>
            </a:r>
            <a:r>
              <a:rPr lang="sk-SK"/>
              <a:t>key</a:t>
            </a:r>
            <a:r>
              <a:rPr lang="en-US"/>
              <a:t> principles of sustainable environment</a:t>
            </a:r>
            <a:endParaRPr/>
          </a:p>
          <a:p>
            <a:pPr marL="742950" lvl="2" indent="-342900">
              <a:buClr>
                <a:srgbClr val="BE002D"/>
              </a:buClr>
              <a:defRPr/>
            </a:pPr>
            <a:r>
              <a:rPr lang="en-US"/>
              <a:t>Role of </a:t>
            </a:r>
            <a:endParaRPr/>
          </a:p>
          <a:p>
            <a:pPr marL="1200150" lvl="3" indent="-342900">
              <a:buClr>
                <a:srgbClr val="BE002D"/>
              </a:buClr>
              <a:defRPr/>
            </a:pPr>
            <a:r>
              <a:rPr lang="en-US"/>
              <a:t>Individuals</a:t>
            </a:r>
            <a:endParaRPr/>
          </a:p>
          <a:p>
            <a:pPr marL="1200150" lvl="3" indent="-342900">
              <a:buClr>
                <a:srgbClr val="BE002D"/>
              </a:buClr>
              <a:defRPr/>
            </a:pPr>
            <a:r>
              <a:rPr lang="en-US"/>
              <a:t>Families</a:t>
            </a:r>
            <a:endParaRPr/>
          </a:p>
          <a:p>
            <a:pPr marL="1200150" lvl="3" indent="-342900">
              <a:buClr>
                <a:srgbClr val="BE002D"/>
              </a:buClr>
              <a:defRPr/>
            </a:pPr>
            <a:r>
              <a:rPr lang="en-US"/>
              <a:t>Society ...</a:t>
            </a:r>
            <a:endParaRPr/>
          </a:p>
          <a:p>
            <a:pPr marL="342900" lvl="1" indent="-342900">
              <a:buClr>
                <a:srgbClr val="BE002D"/>
              </a:buClr>
              <a:defRPr/>
            </a:pPr>
            <a:r>
              <a:rPr lang="en-US"/>
              <a:t>Reflection of the designed lesson.</a:t>
            </a:r>
            <a:endParaRPr/>
          </a:p>
          <a:p>
            <a:pPr>
              <a:defRPr/>
            </a:pPr>
            <a:endParaRPr lang="en-GB"/>
          </a:p>
        </p:txBody>
      </p:sp>
      <p:sp>
        <p:nvSpPr>
          <p:cNvPr id="5" name="Zástupný objekt pre číslo snímky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pic>
        <p:nvPicPr>
          <p:cNvPr id="6" name="Obrázok 5" hidden="0"/>
          <p:cNvPicPr>
            <a:picLocks noChangeAspect="1"/>
          </p:cNvPicPr>
          <p:nvPr isPhoto="0" userDrawn="0"/>
        </p:nvPicPr>
        <p:blipFill>
          <a:blip r:embed="rId2"/>
          <a:stretch/>
        </p:blipFill>
        <p:spPr bwMode="auto">
          <a:xfrm>
            <a:off x="7076206" y="81320"/>
            <a:ext cx="1176630" cy="213378"/>
          </a:xfrm>
          <a:prstGeom prst="rect">
            <a:avLst/>
          </a:prstGeom>
        </p:spPr>
      </p:pic>
      <p:sp>
        <p:nvSpPr>
          <p:cNvPr id="7" name="TextBox 6" hidden="0"/>
          <p:cNvSpPr txBox="1"/>
          <p:nvPr isPhoto="0" userDrawn="0"/>
        </p:nvSpPr>
        <p:spPr bwMode="auto">
          <a:xfrm>
            <a:off x="1675367" y="4808171"/>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pic>
        <p:nvPicPr>
          <p:cNvPr id="8" name="Obrázok 7" hidden="0"/>
          <p:cNvPicPr>
            <a:picLocks noChangeAspect="1"/>
          </p:cNvPicPr>
          <p:nvPr isPhoto="0" userDrawn="0"/>
        </p:nvPicPr>
        <p:blipFill>
          <a:blip r:embed="rId3"/>
          <a:stretch/>
        </p:blipFill>
        <p:spPr bwMode="auto">
          <a:xfrm>
            <a:off x="190443" y="1536064"/>
            <a:ext cx="557211" cy="557211"/>
          </a:xfrm>
          <a:prstGeom prst="rect">
            <a:avLst/>
          </a:prstGeom>
        </p:spPr>
      </p:pic>
      <p:pic>
        <p:nvPicPr>
          <p:cNvPr id="13" name="Obrázok 12" hidden="0"/>
          <p:cNvPicPr>
            <a:picLocks noChangeAspect="1"/>
          </p:cNvPicPr>
          <p:nvPr isPhoto="0" userDrawn="0"/>
        </p:nvPicPr>
        <p:blipFill>
          <a:blip r:embed="rId4"/>
          <a:stretch/>
        </p:blipFill>
        <p:spPr bwMode="auto">
          <a:xfrm>
            <a:off x="185570" y="2252742"/>
            <a:ext cx="543260" cy="543260"/>
          </a:xfrm>
          <a:prstGeom prst="rect">
            <a:avLst/>
          </a:prstGeom>
        </p:spPr>
      </p:pic>
      <p:pic>
        <p:nvPicPr>
          <p:cNvPr id="14" name="Obrázok 13" hidden="0"/>
          <p:cNvPicPr/>
          <p:nvPr isPhoto="0" userDrawn="0"/>
        </p:nvPicPr>
        <p:blipFill>
          <a:blip r:embed="rId5"/>
          <a:stretch/>
        </p:blipFill>
        <p:spPr bwMode="auto">
          <a:xfrm>
            <a:off x="136908" y="3469623"/>
            <a:ext cx="533008" cy="505460"/>
          </a:xfrm>
          <a:prstGeom prst="rect">
            <a:avLst/>
          </a:prstGeom>
        </p:spPr>
      </p:pic>
      <p:pic>
        <p:nvPicPr>
          <p:cNvPr id="15" name="Obrázok 14" hidden="0"/>
          <p:cNvPicPr>
            <a:picLocks noChangeAspect="1"/>
          </p:cNvPicPr>
          <p:nvPr isPhoto="0" userDrawn="0"/>
        </p:nvPicPr>
        <p:blipFill>
          <a:blip r:embed="rId6"/>
          <a:stretch/>
        </p:blipFill>
        <p:spPr bwMode="auto">
          <a:xfrm>
            <a:off x="136908" y="2875664"/>
            <a:ext cx="568377" cy="56837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p:txBody>
          <a:bodyPr>
            <a:normAutofit fontScale="90000"/>
          </a:bodyPr>
          <a:lstStyle/>
          <a:p>
            <a:pPr>
              <a:defRPr/>
            </a:pPr>
            <a:br>
              <a:rPr lang="sk-SK"/>
            </a:br>
            <a:r>
              <a:rPr lang="en-US"/>
              <a:t>Structure of Module 10		</a:t>
            </a:r>
            <a:r>
              <a:rPr lang="en-US">
                <a:solidFill>
                  <a:srgbClr val="C00000"/>
                </a:solidFill>
              </a:rPr>
              <a:t>Activity 2</a:t>
            </a:r>
            <a:br>
              <a:rPr lang="en-US">
                <a:solidFill>
                  <a:srgbClr val="C00000"/>
                </a:solidFill>
              </a:rPr>
            </a:br>
            <a:br>
              <a:rPr lang="en-US" sz="2200"/>
            </a:br>
            <a:endParaRPr lang="en-US" sz="2200">
              <a:solidFill>
                <a:srgbClr val="C00000"/>
              </a:solidFill>
            </a:endParaRPr>
          </a:p>
        </p:txBody>
      </p:sp>
      <p:sp>
        <p:nvSpPr>
          <p:cNvPr id="3" name="Inhaltsplatzhalter 2" hidden="0"/>
          <p:cNvSpPr>
            <a:spLocks noGrp="1"/>
          </p:cNvSpPr>
          <p:nvPr isPhoto="0" userDrawn="0">
            <p:ph idx="1" hasCustomPrompt="0"/>
          </p:nvPr>
        </p:nvSpPr>
        <p:spPr bwMode="auto">
          <a:xfrm>
            <a:off x="457200" y="1200151"/>
            <a:ext cx="8229600" cy="3672638"/>
          </a:xfrm>
        </p:spPr>
        <p:txBody>
          <a:bodyPr>
            <a:normAutofit fontScale="70000" lnSpcReduction="20000"/>
          </a:bodyPr>
          <a:lstStyle/>
          <a:p>
            <a:pPr marL="0" indent="0">
              <a:spcAft>
                <a:spcPts val="600"/>
              </a:spcAft>
              <a:buNone/>
              <a:defRPr/>
            </a:pPr>
            <a:r>
              <a:rPr lang="sk-SK">
                <a:solidFill>
                  <a:srgbClr val="C00000"/>
                </a:solidFill>
              </a:rPr>
              <a:t>2. </a:t>
            </a:r>
            <a:r>
              <a:rPr lang="en-US"/>
              <a:t>Examples of lessons designs on SSI where activities of creativity, critical thinking and reasoning are dominant </a:t>
            </a:r>
            <a:endParaRPr/>
          </a:p>
          <a:p>
            <a:pPr marL="914400" lvl="1" indent="-514350">
              <a:spcAft>
                <a:spcPts val="600"/>
              </a:spcAft>
              <a:buFont typeface="+mj-lt"/>
              <a:buAutoNum type="arabicPeriod"/>
              <a:defRPr/>
            </a:pPr>
            <a:r>
              <a:rPr lang="en-US"/>
              <a:t>Example lesson: Mathematics outdoor trail with support of ICT device and portal, topic: </a:t>
            </a:r>
            <a:r>
              <a:rPr lang="en-US" b="1"/>
              <a:t>Tree </a:t>
            </a:r>
            <a:r>
              <a:rPr lang="en-US"/>
              <a:t>or </a:t>
            </a:r>
            <a:r>
              <a:rPr lang="en-US" b="1"/>
              <a:t>Water</a:t>
            </a:r>
            <a:endParaRPr/>
          </a:p>
          <a:p>
            <a:pPr marL="914400" lvl="1" indent="-514350">
              <a:spcAft>
                <a:spcPts val="600"/>
              </a:spcAft>
              <a:buFont typeface="+mj-lt"/>
              <a:buAutoNum type="arabicPeriod"/>
              <a:defRPr/>
            </a:pPr>
            <a:r>
              <a:rPr lang="en-US"/>
              <a:t>Linking SSI principles to key competences framework and outdoor education </a:t>
            </a:r>
            <a:endParaRPr/>
          </a:p>
          <a:p>
            <a:pPr marL="914400" lvl="1" indent="-514350">
              <a:spcAft>
                <a:spcPts val="600"/>
              </a:spcAft>
              <a:buFont typeface="+mj-lt"/>
              <a:buAutoNum type="arabicPeriod"/>
              <a:defRPr/>
            </a:pPr>
            <a:r>
              <a:rPr lang="en-US"/>
              <a:t>Designing an outdoor MCM trail on topic </a:t>
            </a:r>
            <a:r>
              <a:rPr lang="en-US" b="1"/>
              <a:t>Tree </a:t>
            </a:r>
            <a:r>
              <a:rPr lang="en-US"/>
              <a:t>or </a:t>
            </a:r>
            <a:r>
              <a:rPr lang="en-US" b="1"/>
              <a:t>Water</a:t>
            </a:r>
            <a:endParaRPr/>
          </a:p>
          <a:p>
            <a:pPr marL="914400" lvl="1" indent="-514350">
              <a:spcAft>
                <a:spcPts val="600"/>
              </a:spcAft>
              <a:buFont typeface="+mj-lt"/>
              <a:buAutoNum type="arabicPeriod"/>
              <a:defRPr/>
            </a:pPr>
            <a:r>
              <a:rPr lang="en-US"/>
              <a:t>How to include environmental socio-scientific issues into outdoor teaching?</a:t>
            </a:r>
            <a:endParaRPr/>
          </a:p>
          <a:p>
            <a:pPr marL="914400" lvl="1" indent="-514350">
              <a:spcAft>
                <a:spcPts val="600"/>
              </a:spcAft>
              <a:buFont typeface="+mj-lt"/>
              <a:buAutoNum type="arabicPeriod"/>
              <a:defRPr/>
            </a:pPr>
            <a:r>
              <a:rPr lang="en-US"/>
              <a:t>Example lesson: </a:t>
            </a:r>
            <a:r>
              <a:rPr lang="en-US" b="1"/>
              <a:t>Carbon footprint </a:t>
            </a:r>
            <a:endParaRPr/>
          </a:p>
          <a:p>
            <a:pPr marL="914400" lvl="1" indent="-514350">
              <a:spcAft>
                <a:spcPts val="600"/>
              </a:spcAft>
              <a:buFont typeface="+mj-lt"/>
              <a:buAutoNum type="arabicPeriod"/>
              <a:defRPr/>
            </a:pPr>
            <a:r>
              <a:rPr lang="en-US"/>
              <a:t>Designing a STEM lesson with carbon footprint topic and the lesson reflection</a:t>
            </a:r>
            <a:endParaRPr/>
          </a:p>
          <a:p>
            <a:pPr marL="400050" lvl="1" indent="0">
              <a:spcAft>
                <a:spcPts val="600"/>
              </a:spcAft>
              <a:buNone/>
              <a:defRPr/>
            </a:pPr>
            <a:r>
              <a:rPr lang="en-US" b="1"/>
              <a:t> </a:t>
            </a:r>
            <a:endParaRPr/>
          </a:p>
          <a:p>
            <a:pPr>
              <a:defRPr/>
            </a:pPr>
            <a:endParaRPr lang="de-DE"/>
          </a:p>
          <a:p>
            <a:pPr>
              <a:defRPr/>
            </a:pPr>
            <a:endParaRPr lang="de-DE"/>
          </a:p>
        </p:txBody>
      </p:sp>
      <p:sp>
        <p:nvSpPr>
          <p:cNvPr id="5" name="Foliennummernplatzhalter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pic>
        <p:nvPicPr>
          <p:cNvPr id="6" name="Obrázok 5" hidden="0"/>
          <p:cNvPicPr>
            <a:picLocks noChangeAspect="1"/>
          </p:cNvPicPr>
          <p:nvPr isPhoto="0" userDrawn="0"/>
        </p:nvPicPr>
        <p:blipFill>
          <a:blip r:embed="rId2"/>
          <a:stretch/>
        </p:blipFill>
        <p:spPr bwMode="auto">
          <a:xfrm>
            <a:off x="7129841" y="71721"/>
            <a:ext cx="1176630" cy="213378"/>
          </a:xfrm>
          <a:prstGeom prst="rect">
            <a:avLst/>
          </a:prstGeom>
        </p:spPr>
      </p:pic>
      <p:sp>
        <p:nvSpPr>
          <p:cNvPr id="7" name="TextBox 6" hidden="0"/>
          <p:cNvSpPr txBox="1"/>
          <p:nvPr isPhoto="0" userDrawn="0"/>
        </p:nvSpPr>
        <p:spPr bwMode="auto">
          <a:xfrm>
            <a:off x="1706364" y="4740869"/>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6" name="Titel 5" hidden="0"/>
          <p:cNvSpPr>
            <a:spLocks noGrp="1"/>
          </p:cNvSpPr>
          <p:nvPr isPhoto="0" userDrawn="0">
            <p:ph type="ctrTitle" hasCustomPrompt="0"/>
          </p:nvPr>
        </p:nvSpPr>
        <p:spPr bwMode="auto"/>
        <p:txBody>
          <a:bodyPr>
            <a:normAutofit/>
          </a:bodyPr>
          <a:lstStyle/>
          <a:p>
            <a:pPr>
              <a:defRPr/>
            </a:pPr>
            <a:r>
              <a:rPr lang="de-DE"/>
              <a:t>3</a:t>
            </a:r>
            <a:r>
              <a:rPr lang="en-US"/>
              <a:t>. Usefulness and effectiveness of</a:t>
            </a:r>
            <a:r>
              <a:rPr lang="sk-SK"/>
              <a:t> </a:t>
            </a:r>
            <a:r>
              <a:rPr lang="sk-SK"/>
              <a:t>mathematics</a:t>
            </a:r>
            <a:r>
              <a:rPr lang="sk-SK"/>
              <a:t> </a:t>
            </a:r>
            <a:r>
              <a:rPr lang="en-US"/>
              <a:t>lessons in relation to SSI </a:t>
            </a:r>
            <a:endParaRPr lang="en-US"/>
          </a:p>
        </p:txBody>
      </p:sp>
      <p:sp>
        <p:nvSpPr>
          <p:cNvPr id="7" name="Untertitel 6" hidden="0"/>
          <p:cNvSpPr>
            <a:spLocks noGrp="1"/>
          </p:cNvSpPr>
          <p:nvPr isPhoto="0" userDrawn="0">
            <p:ph type="subTitle" idx="1" hasCustomPrompt="0"/>
          </p:nvPr>
        </p:nvSpPr>
        <p:spPr bwMode="auto"/>
        <p:txBody>
          <a:bodyPr>
            <a:normAutofit fontScale="85000" lnSpcReduction="20000"/>
          </a:bodyPr>
          <a:lstStyle/>
          <a:p>
            <a:pPr>
              <a:defRPr/>
            </a:pPr>
            <a:r>
              <a:rPr lang="sk-SK"/>
              <a:t>Cafe</a:t>
            </a:r>
            <a:r>
              <a:rPr lang="sk-SK"/>
              <a:t> </a:t>
            </a:r>
            <a:r>
              <a:rPr lang="sk-SK"/>
              <a:t>sharing</a:t>
            </a:r>
            <a:r>
              <a:rPr lang="sk-SK"/>
              <a:t> </a:t>
            </a:r>
            <a:r>
              <a:rPr lang="sk-SK"/>
              <a:t>method</a:t>
            </a:r>
            <a:r>
              <a:rPr lang="sk-SK"/>
              <a:t> </a:t>
            </a:r>
            <a:endParaRPr/>
          </a:p>
          <a:p>
            <a:pPr>
              <a:defRPr/>
            </a:pPr>
            <a:r>
              <a:rPr lang="sk-SK"/>
              <a:t>Essay</a:t>
            </a:r>
            <a:endParaRPr lang="sk-SK"/>
          </a:p>
          <a:p>
            <a:pPr>
              <a:defRPr/>
            </a:pPr>
            <a:r>
              <a:rPr lang="sk-SK"/>
              <a:t>Assessment</a:t>
            </a:r>
            <a:endParaRPr lang="sk-SK"/>
          </a:p>
          <a:p>
            <a:pPr>
              <a:defRPr/>
            </a:pPr>
            <a:r>
              <a:rPr lang="sk-SK"/>
              <a:t>Granularity</a:t>
            </a:r>
            <a:endParaRPr lang="de-DE"/>
          </a:p>
        </p:txBody>
      </p:sp>
      <p:sp>
        <p:nvSpPr>
          <p:cNvPr id="5" name="Foliennummernplatzhalter 4" hidden="0"/>
          <p:cNvSpPr>
            <a:spLocks noGrp="1"/>
          </p:cNvSpPr>
          <p:nvPr isPhoto="0" userDrawn="0">
            <p:ph type="sldNum" sz="quarter" idx="4294967295" hasCustomPrompt="0"/>
          </p:nvPr>
        </p:nvSpPr>
        <p:spPr bwMode="auto">
          <a:xfrm>
            <a:off x="8555038" y="41275"/>
            <a:ext cx="588962" cy="274638"/>
          </a:xfrm>
        </p:spPr>
        <p:txBody>
          <a:bodyPr/>
          <a:lstStyle/>
          <a:p>
            <a:pPr>
              <a:defRPr/>
            </a:pPr>
            <a:r>
              <a:rPr lang="es-ES_tradnl" sz="1200"/>
              <a:t>|  </a:t>
            </a:r>
            <a:fld id="{9DD0088F-7E4A-9C4B-9ED2-72FAF1293163}" type="slidenum">
              <a:rPr lang="es-ES_tradnl"/>
              <a:t/>
            </a:fld>
            <a:endParaRPr lang="es-ES_tradnl"/>
          </a:p>
        </p:txBody>
      </p:sp>
      <p:sp>
        <p:nvSpPr>
          <p:cNvPr id="8" name="TextBox 6" hidden="0"/>
          <p:cNvSpPr txBox="1"/>
          <p:nvPr isPhoto="0" userDrawn="0"/>
        </p:nvSpPr>
        <p:spPr bwMode="auto">
          <a:xfrm>
            <a:off x="1675367" y="4753926"/>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Nadpis 1" hidden="0"/>
          <p:cNvSpPr>
            <a:spLocks noGrp="1"/>
          </p:cNvSpPr>
          <p:nvPr isPhoto="0" userDrawn="0">
            <p:ph type="title" hasCustomPrompt="0"/>
          </p:nvPr>
        </p:nvSpPr>
        <p:spPr bwMode="auto"/>
        <p:txBody>
          <a:bodyPr>
            <a:normAutofit fontScale="90000"/>
          </a:bodyPr>
          <a:lstStyle/>
          <a:p>
            <a:pPr>
              <a:defRPr/>
            </a:pPr>
            <a:r>
              <a:rPr lang="en-US"/>
              <a:t>Structure of Module 10		</a:t>
            </a:r>
            <a:r>
              <a:rPr lang="en-US">
                <a:solidFill>
                  <a:srgbClr val="C00000"/>
                </a:solidFill>
              </a:rPr>
              <a:t>Activity </a:t>
            </a:r>
            <a:r>
              <a:rPr lang="sk-SK">
                <a:solidFill>
                  <a:srgbClr val="C00000"/>
                </a:solidFill>
              </a:rPr>
              <a:t>3</a:t>
            </a:r>
            <a:br>
              <a:rPr lang="en-US">
                <a:solidFill>
                  <a:srgbClr val="C00000"/>
                </a:solidFill>
              </a:rPr>
            </a:br>
            <a:endParaRPr lang="en-GB"/>
          </a:p>
        </p:txBody>
      </p:sp>
      <p:sp>
        <p:nvSpPr>
          <p:cNvPr id="3" name="Zástupný objekt pre obsah 2" hidden="0"/>
          <p:cNvSpPr>
            <a:spLocks noGrp="1"/>
          </p:cNvSpPr>
          <p:nvPr isPhoto="0" userDrawn="0">
            <p:ph idx="1" hasCustomPrompt="0"/>
          </p:nvPr>
        </p:nvSpPr>
        <p:spPr bwMode="auto"/>
        <p:txBody>
          <a:bodyPr>
            <a:normAutofit fontScale="92500" lnSpcReduction="20000"/>
          </a:bodyPr>
          <a:lstStyle/>
          <a:p>
            <a:pPr marL="0" indent="0">
              <a:lnSpc>
                <a:spcPct val="80000"/>
              </a:lnSpc>
              <a:spcAft>
                <a:spcPts val="600"/>
              </a:spcAft>
              <a:buNone/>
              <a:defRPr/>
            </a:pPr>
            <a:r>
              <a:rPr lang="sk-SK">
                <a:solidFill>
                  <a:srgbClr val="C00000"/>
                </a:solidFill>
              </a:rPr>
              <a:t>3</a:t>
            </a:r>
            <a:r>
              <a:rPr lang="sk-SK" b="1">
                <a:solidFill>
                  <a:srgbClr val="C00000"/>
                </a:solidFill>
              </a:rPr>
              <a:t>.</a:t>
            </a:r>
            <a:r>
              <a:rPr lang="sk-SK" b="1"/>
              <a:t> </a:t>
            </a:r>
            <a:r>
              <a:rPr lang="en-US" sz="2200" b="1"/>
              <a:t>Usefulness and effectiveness of mathematics lessons in relation to SSI </a:t>
            </a:r>
            <a:endParaRPr lang="sk-SK" sz="2200" b="1"/>
          </a:p>
          <a:p>
            <a:pPr marL="0" indent="0">
              <a:lnSpc>
                <a:spcPct val="80000"/>
              </a:lnSpc>
              <a:spcAft>
                <a:spcPts val="600"/>
              </a:spcAft>
              <a:buNone/>
              <a:defRPr/>
            </a:pPr>
            <a:r>
              <a:rPr lang="en-GB" sz="2000"/>
              <a:t>Give </a:t>
            </a:r>
            <a:r>
              <a:rPr lang="en-GB" sz="2000"/>
              <a:t>future teachers a deeper understanding and stronger appreciation of the usefulness and effectiveness of </a:t>
            </a:r>
            <a:r>
              <a:rPr lang="sk-SK" sz="2000"/>
              <a:t>STEM</a:t>
            </a:r>
            <a:r>
              <a:rPr lang="en-GB" sz="2000"/>
              <a:t> lessons which focus on the development of creativity, critical thinking and reasoning in relation to SSI</a:t>
            </a:r>
            <a:r>
              <a:rPr lang="sk-SK" sz="2000"/>
              <a:t>.</a:t>
            </a:r>
            <a:r>
              <a:rPr lang="en-GB" sz="2000"/>
              <a:t> </a:t>
            </a:r>
            <a:endParaRPr lang="sk-SK" sz="2000"/>
          </a:p>
          <a:p>
            <a:pPr marL="1314450" lvl="2" indent="-514350">
              <a:spcAft>
                <a:spcPts val="600"/>
              </a:spcAft>
              <a:buFont typeface="+mj-lt"/>
              <a:buAutoNum type="arabicPeriod"/>
              <a:defRPr/>
            </a:pPr>
            <a:r>
              <a:rPr lang="en-US" b="1"/>
              <a:t>Pedagogical concepts and active methods </a:t>
            </a:r>
            <a:r>
              <a:rPr lang="en-US" b="1"/>
              <a:t>reflection</a:t>
            </a:r>
            <a:r>
              <a:rPr lang="sk-SK" b="1"/>
              <a:t>: </a:t>
            </a:r>
            <a:r>
              <a:rPr lang="sk-SK"/>
              <a:t>W</a:t>
            </a:r>
            <a:r>
              <a:rPr lang="en-US"/>
              <a:t>hat do ITE students learn about pedagogical concepts for dealing with SSI and provoking creativity, critical thinking and reasoning? </a:t>
            </a:r>
            <a:endParaRPr/>
          </a:p>
          <a:p>
            <a:pPr marL="1314450" lvl="2" indent="-514350">
              <a:spcAft>
                <a:spcPts val="600"/>
              </a:spcAft>
              <a:buFont typeface="+mj-lt"/>
              <a:buAutoNum type="arabicPeriod"/>
              <a:defRPr/>
            </a:pPr>
            <a:r>
              <a:rPr lang="en-US" b="1"/>
              <a:t>Importance and usefulness of key </a:t>
            </a:r>
            <a:r>
              <a:rPr lang="en-US" b="1"/>
              <a:t>competencies</a:t>
            </a:r>
            <a:r>
              <a:rPr lang="sk-SK" b="1"/>
              <a:t>: </a:t>
            </a:r>
            <a:r>
              <a:rPr lang="sk-SK"/>
              <a:t>W</a:t>
            </a:r>
            <a:r>
              <a:rPr lang="en-US"/>
              <a:t>hat do students (pupils) learn in relation to importance and usefulness of mathematics and science knowledge and competencies for being active citizen and keeping the environmental principles and sustainability in everyday life? </a:t>
            </a:r>
            <a:endParaRPr/>
          </a:p>
          <a:p>
            <a:pPr marL="1314450" lvl="2" indent="-514350">
              <a:spcAft>
                <a:spcPts val="600"/>
              </a:spcAft>
              <a:buFont typeface="+mj-lt"/>
              <a:buAutoNum type="arabicPeriod"/>
              <a:defRPr/>
            </a:pPr>
            <a:endParaRPr lang="en-US"/>
          </a:p>
          <a:p>
            <a:pPr marL="0" indent="0">
              <a:lnSpc>
                <a:spcPct val="80000"/>
              </a:lnSpc>
              <a:spcAft>
                <a:spcPts val="600"/>
              </a:spcAft>
              <a:buNone/>
              <a:defRPr/>
            </a:pPr>
            <a:endParaRPr lang="en-US" sz="2000"/>
          </a:p>
          <a:p>
            <a:pPr marL="0" indent="0">
              <a:buNone/>
              <a:defRPr/>
            </a:pPr>
            <a:endParaRPr lang="en-GB"/>
          </a:p>
        </p:txBody>
      </p:sp>
      <p:sp>
        <p:nvSpPr>
          <p:cNvPr id="4" name="Zástupný objekt pre pätu 3" hidden="0"/>
          <p:cNvSpPr>
            <a:spLocks noGrp="1"/>
          </p:cNvSpPr>
          <p:nvPr isPhoto="0" userDrawn="0">
            <p:ph type="ftr" sz="quarter" idx="10" hasCustomPrompt="0"/>
          </p:nvPr>
        </p:nvSpPr>
        <p:spPr bwMode="auto"/>
        <p:txBody>
          <a:bodyPr/>
          <a:lstStyle/>
          <a:p>
            <a:pPr>
              <a:defRPr/>
            </a:pPr>
            <a:r>
              <a:rPr lang="sk-SK">
                <a:solidFill>
                  <a:srgbClr val="CC023B"/>
                </a:solidFill>
              </a:rPr>
              <a:t>LESSON PLANNING II</a:t>
            </a:r>
            <a:r>
              <a:rPr lang="es-ES">
                <a:solidFill>
                  <a:srgbClr val="CC023B"/>
                </a:solidFill>
              </a:rPr>
              <a:t> </a:t>
            </a:r>
            <a:endParaRPr lang="es-ES_tradnl">
              <a:solidFill>
                <a:srgbClr val="CC023B"/>
              </a:solidFill>
            </a:endParaRPr>
          </a:p>
        </p:txBody>
      </p:sp>
      <p:sp>
        <p:nvSpPr>
          <p:cNvPr id="5" name="Zástupný objekt pre číslo snímky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sp>
        <p:nvSpPr>
          <p:cNvPr id="6" name="TextBox 6" hidden="0"/>
          <p:cNvSpPr txBox="1"/>
          <p:nvPr isPhoto="0" userDrawn="0"/>
        </p:nvSpPr>
        <p:spPr bwMode="auto">
          <a:xfrm>
            <a:off x="1829783" y="4792672"/>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p:txBody>
          <a:bodyPr>
            <a:normAutofit fontScale="90000"/>
          </a:bodyPr>
          <a:lstStyle/>
          <a:p>
            <a:pPr>
              <a:defRPr/>
            </a:pPr>
            <a:br>
              <a:rPr lang="sk-SK"/>
            </a:br>
            <a:r>
              <a:rPr lang="en-US"/>
              <a:t>Structure of Module 10		</a:t>
            </a:r>
            <a:r>
              <a:rPr lang="en-US">
                <a:solidFill>
                  <a:srgbClr val="C00000"/>
                </a:solidFill>
              </a:rPr>
              <a:t>Activity 2</a:t>
            </a:r>
            <a:br>
              <a:rPr lang="en-US">
                <a:solidFill>
                  <a:srgbClr val="C00000"/>
                </a:solidFill>
              </a:rPr>
            </a:br>
            <a:br>
              <a:rPr lang="en-US" sz="2200"/>
            </a:br>
            <a:endParaRPr lang="en-US" sz="2200">
              <a:solidFill>
                <a:srgbClr val="C00000"/>
              </a:solidFill>
            </a:endParaRPr>
          </a:p>
        </p:txBody>
      </p:sp>
      <p:sp>
        <p:nvSpPr>
          <p:cNvPr id="3" name="Inhaltsplatzhalter 2" hidden="0"/>
          <p:cNvSpPr>
            <a:spLocks noGrp="1"/>
          </p:cNvSpPr>
          <p:nvPr isPhoto="0" userDrawn="0">
            <p:ph idx="1" hasCustomPrompt="0"/>
          </p:nvPr>
        </p:nvSpPr>
        <p:spPr bwMode="auto">
          <a:xfrm>
            <a:off x="457200" y="1200151"/>
            <a:ext cx="8229600" cy="3672638"/>
          </a:xfrm>
        </p:spPr>
        <p:txBody>
          <a:bodyPr>
            <a:normAutofit fontScale="70000" lnSpcReduction="20000"/>
          </a:bodyPr>
          <a:lstStyle/>
          <a:p>
            <a:pPr marL="0" indent="0">
              <a:spcAft>
                <a:spcPts val="600"/>
              </a:spcAft>
              <a:buNone/>
              <a:defRPr/>
            </a:pPr>
            <a:r>
              <a:rPr lang="sk-SK">
                <a:solidFill>
                  <a:srgbClr val="C00000"/>
                </a:solidFill>
              </a:rPr>
              <a:t>2. </a:t>
            </a:r>
            <a:r>
              <a:rPr lang="en-US"/>
              <a:t>Examples of lessons designs on SSI where activities of creativity, critical thinking and reasoning are dominant </a:t>
            </a:r>
            <a:endParaRPr/>
          </a:p>
          <a:p>
            <a:pPr marL="914400" lvl="1" indent="-514350">
              <a:spcAft>
                <a:spcPts val="600"/>
              </a:spcAft>
              <a:buFont typeface="+mj-lt"/>
              <a:buAutoNum type="arabicPeriod"/>
              <a:defRPr/>
            </a:pPr>
            <a:r>
              <a:rPr lang="en-US"/>
              <a:t>Example lesson: Mathematics outdoor </a:t>
            </a:r>
            <a:r>
              <a:rPr lang="sk-SK"/>
              <a:t>trail</a:t>
            </a:r>
            <a:r>
              <a:rPr lang="en-US"/>
              <a:t> with support of ICT device and portal, topic: </a:t>
            </a:r>
            <a:r>
              <a:rPr lang="en-US" b="1"/>
              <a:t>Tree </a:t>
            </a:r>
            <a:r>
              <a:rPr lang="en-US"/>
              <a:t>or </a:t>
            </a:r>
            <a:r>
              <a:rPr lang="en-US" b="1"/>
              <a:t>Water</a:t>
            </a:r>
            <a:endParaRPr/>
          </a:p>
          <a:p>
            <a:pPr marL="914400" lvl="1" indent="-514350">
              <a:spcAft>
                <a:spcPts val="600"/>
              </a:spcAft>
              <a:buFont typeface="+mj-lt"/>
              <a:buAutoNum type="arabicPeriod"/>
              <a:defRPr/>
            </a:pPr>
            <a:r>
              <a:rPr lang="en-US"/>
              <a:t>Linking SSI principles to key competences framework and outdoor education </a:t>
            </a:r>
            <a:endParaRPr/>
          </a:p>
          <a:p>
            <a:pPr marL="914400" lvl="1" indent="-514350">
              <a:spcAft>
                <a:spcPts val="600"/>
              </a:spcAft>
              <a:buFont typeface="+mj-lt"/>
              <a:buAutoNum type="arabicPeriod"/>
              <a:defRPr/>
            </a:pPr>
            <a:r>
              <a:rPr lang="en-US"/>
              <a:t>Designing an outdoor MCM </a:t>
            </a:r>
            <a:r>
              <a:rPr lang="sk-SK"/>
              <a:t>trail</a:t>
            </a:r>
            <a:r>
              <a:rPr lang="sk-SK"/>
              <a:t> on </a:t>
            </a:r>
            <a:r>
              <a:rPr lang="sk-SK"/>
              <a:t>topic</a:t>
            </a:r>
            <a:r>
              <a:rPr lang="en-US"/>
              <a:t> </a:t>
            </a:r>
            <a:r>
              <a:rPr lang="en-US" b="1"/>
              <a:t>Tree </a:t>
            </a:r>
            <a:r>
              <a:rPr lang="en-US"/>
              <a:t>or </a:t>
            </a:r>
            <a:r>
              <a:rPr lang="en-US" b="1"/>
              <a:t>Water</a:t>
            </a:r>
            <a:endParaRPr/>
          </a:p>
          <a:p>
            <a:pPr marL="914400" lvl="1" indent="-514350">
              <a:spcAft>
                <a:spcPts val="600"/>
              </a:spcAft>
              <a:buFont typeface="+mj-lt"/>
              <a:buAutoNum type="arabicPeriod"/>
              <a:defRPr/>
            </a:pPr>
            <a:r>
              <a:rPr lang="en-US"/>
              <a:t>How to include environmental socio-scientific issues into outdoor teaching?</a:t>
            </a:r>
            <a:endParaRPr/>
          </a:p>
          <a:p>
            <a:pPr marL="914400" lvl="1" indent="-514350">
              <a:spcAft>
                <a:spcPts val="600"/>
              </a:spcAft>
              <a:buFont typeface="+mj-lt"/>
              <a:buAutoNum type="arabicPeriod"/>
              <a:defRPr/>
            </a:pPr>
            <a:r>
              <a:rPr lang="en-US"/>
              <a:t>Example lesson: </a:t>
            </a:r>
            <a:r>
              <a:rPr lang="en-US" b="1"/>
              <a:t>Carbon footprint </a:t>
            </a:r>
            <a:endParaRPr lang="sk-SK" b="1"/>
          </a:p>
          <a:p>
            <a:pPr marL="914400" lvl="1" indent="-514350">
              <a:spcAft>
                <a:spcPts val="600"/>
              </a:spcAft>
              <a:buFont typeface="+mj-lt"/>
              <a:buAutoNum type="arabicPeriod"/>
              <a:defRPr/>
            </a:pPr>
            <a:r>
              <a:rPr lang="en-US"/>
              <a:t>Designing a STEM lesson with carbon footprint topic</a:t>
            </a:r>
            <a:r>
              <a:rPr lang="sk-SK"/>
              <a:t> and </a:t>
            </a:r>
            <a:r>
              <a:rPr lang="sk-SK"/>
              <a:t>its</a:t>
            </a:r>
            <a:r>
              <a:rPr lang="en-US"/>
              <a:t> reflection</a:t>
            </a:r>
            <a:endParaRPr/>
          </a:p>
          <a:p>
            <a:pPr marL="400050" lvl="1" indent="0">
              <a:spcAft>
                <a:spcPts val="600"/>
              </a:spcAft>
              <a:buNone/>
              <a:defRPr/>
            </a:pPr>
            <a:r>
              <a:rPr lang="en-US" b="1"/>
              <a:t> </a:t>
            </a:r>
            <a:endParaRPr/>
          </a:p>
          <a:p>
            <a:pPr>
              <a:defRPr/>
            </a:pPr>
            <a:endParaRPr lang="de-DE"/>
          </a:p>
          <a:p>
            <a:pPr>
              <a:defRPr/>
            </a:pPr>
            <a:endParaRPr lang="de-DE"/>
          </a:p>
        </p:txBody>
      </p:sp>
      <p:sp>
        <p:nvSpPr>
          <p:cNvPr id="5" name="Foliennummernplatzhalter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pic>
        <p:nvPicPr>
          <p:cNvPr id="6" name="Obrázok 5" hidden="0"/>
          <p:cNvPicPr>
            <a:picLocks noChangeAspect="1"/>
          </p:cNvPicPr>
          <p:nvPr isPhoto="0" userDrawn="0"/>
        </p:nvPicPr>
        <p:blipFill>
          <a:blip r:embed="rId2"/>
          <a:stretch/>
        </p:blipFill>
        <p:spPr bwMode="auto">
          <a:xfrm>
            <a:off x="7129841" y="71721"/>
            <a:ext cx="1176630" cy="213378"/>
          </a:xfrm>
          <a:prstGeom prst="rect">
            <a:avLst/>
          </a:prstGeom>
        </p:spPr>
      </p:pic>
      <p:sp>
        <p:nvSpPr>
          <p:cNvPr id="7" name="TextBox 6" hidden="0"/>
          <p:cNvSpPr txBox="1"/>
          <p:nvPr isPhoto="0" userDrawn="0"/>
        </p:nvSpPr>
        <p:spPr bwMode="auto">
          <a:xfrm>
            <a:off x="1729611" y="4749678"/>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Nadpis 1" hidden="0"/>
          <p:cNvSpPr>
            <a:spLocks noGrp="1"/>
          </p:cNvSpPr>
          <p:nvPr isPhoto="0" userDrawn="0">
            <p:ph type="title" hasCustomPrompt="0"/>
          </p:nvPr>
        </p:nvSpPr>
        <p:spPr bwMode="auto"/>
        <p:txBody>
          <a:bodyPr>
            <a:normAutofit fontScale="90000"/>
          </a:bodyPr>
          <a:lstStyle/>
          <a:p>
            <a:pPr>
              <a:defRPr/>
            </a:pPr>
            <a:r>
              <a:rPr lang="en-US"/>
              <a:t>Activity </a:t>
            </a:r>
            <a:r>
              <a:rPr lang="sk-SK"/>
              <a:t>3</a:t>
            </a:r>
            <a:r>
              <a:rPr lang="en-US"/>
              <a:t>.</a:t>
            </a:r>
            <a:r>
              <a:rPr lang="sk-SK"/>
              <a:t>1</a:t>
            </a:r>
            <a:r>
              <a:rPr lang="en-US"/>
              <a:t>:</a:t>
            </a:r>
            <a:r>
              <a:rPr lang="sk-SK"/>
              <a:t> </a:t>
            </a:r>
            <a:r>
              <a:rPr lang="en-US"/>
              <a:t>ITE students reflection to lesson 1 </a:t>
            </a:r>
            <a:endParaRPr lang="en-US"/>
          </a:p>
        </p:txBody>
      </p:sp>
      <p:sp>
        <p:nvSpPr>
          <p:cNvPr id="3" name="Zástupný objekt pre obsah 2" hidden="0"/>
          <p:cNvSpPr>
            <a:spLocks noGrp="1"/>
          </p:cNvSpPr>
          <p:nvPr isPhoto="0" userDrawn="0">
            <p:ph idx="1" hasCustomPrompt="0"/>
          </p:nvPr>
        </p:nvSpPr>
        <p:spPr bwMode="auto"/>
        <p:txBody>
          <a:bodyPr/>
          <a:lstStyle/>
          <a:p>
            <a:pPr marL="342900" lvl="2" indent="-342900">
              <a:buClr>
                <a:srgbClr val="BE002D"/>
              </a:buClr>
              <a:defRPr/>
            </a:pPr>
            <a:r>
              <a:rPr lang="en-US"/>
              <a:t>What do ITE students have learnt about pedagogical concepts for dealing with SSI and provoking creativity, critical thinking and reasoning? </a:t>
            </a:r>
            <a:endParaRPr lang="sk-SK"/>
          </a:p>
          <a:p>
            <a:pPr marL="0" lvl="2" indent="0">
              <a:buClr>
                <a:srgbClr val="BE002D"/>
              </a:buClr>
              <a:buNone/>
              <a:defRPr/>
            </a:pPr>
            <a:endParaRPr lang="sk-SK"/>
          </a:p>
          <a:p>
            <a:pPr marL="342900" lvl="2" indent="-342900">
              <a:buClr>
                <a:srgbClr val="BE002D"/>
              </a:buClr>
              <a:defRPr/>
            </a:pPr>
            <a:r>
              <a:rPr lang="sk-SK" b="1"/>
              <a:t>Cafe</a:t>
            </a:r>
            <a:r>
              <a:rPr lang="sk-SK" b="1"/>
              <a:t> </a:t>
            </a:r>
            <a:r>
              <a:rPr lang="sk-SK" b="1"/>
              <a:t>sharing</a:t>
            </a:r>
            <a:r>
              <a:rPr lang="sk-SK" b="1"/>
              <a:t> </a:t>
            </a:r>
            <a:r>
              <a:rPr lang="sk-SK" b="1"/>
              <a:t>method</a:t>
            </a:r>
            <a:endParaRPr lang="en-US" b="1"/>
          </a:p>
          <a:p>
            <a:pPr marL="342900" lvl="2" indent="-342900">
              <a:buClr>
                <a:srgbClr val="BE002D"/>
              </a:buClr>
              <a:defRPr/>
            </a:pPr>
            <a:r>
              <a:rPr lang="en-US"/>
              <a:t>Desig</a:t>
            </a:r>
            <a:r>
              <a:rPr lang="sk-SK"/>
              <a:t>ned</a:t>
            </a:r>
            <a:r>
              <a:rPr lang="en-US"/>
              <a:t> lessons</a:t>
            </a:r>
            <a:r>
              <a:rPr lang="sk-SK"/>
              <a:t>:</a:t>
            </a:r>
            <a:r>
              <a:rPr lang="en-US"/>
              <a:t> feedback </a:t>
            </a:r>
            <a:r>
              <a:rPr lang="sk-SK"/>
              <a:t>and </a:t>
            </a:r>
            <a:r>
              <a:rPr lang="en-US"/>
              <a:t>pedagogical concepts analysis</a:t>
            </a:r>
            <a:endParaRPr/>
          </a:p>
          <a:p>
            <a:pPr marL="800100" lvl="3" indent="-342900">
              <a:buClr>
                <a:srgbClr val="BE002D"/>
              </a:buClr>
              <a:defRPr/>
            </a:pPr>
            <a:r>
              <a:rPr lang="en-US"/>
              <a:t>pedagogical methods mapping</a:t>
            </a:r>
            <a:endParaRPr/>
          </a:p>
          <a:p>
            <a:pPr marL="800100" lvl="3" indent="-342900">
              <a:buClr>
                <a:srgbClr val="BE002D"/>
              </a:buClr>
              <a:defRPr/>
            </a:pPr>
            <a:r>
              <a:rPr lang="en-US"/>
              <a:t>principles of creativity, critical thinking and reasoning specifying</a:t>
            </a:r>
            <a:endParaRPr/>
          </a:p>
          <a:p>
            <a:pPr marL="800100" lvl="3" indent="-342900">
              <a:buClr>
                <a:srgbClr val="BE002D"/>
              </a:buClr>
              <a:defRPr/>
            </a:pPr>
            <a:r>
              <a:rPr lang="en-US"/>
              <a:t>SSI approach specification</a:t>
            </a:r>
            <a:endParaRPr/>
          </a:p>
          <a:p>
            <a:pPr marL="342900" lvl="2" indent="-342900">
              <a:buClr>
                <a:srgbClr val="BE002D"/>
              </a:buClr>
              <a:defRPr/>
            </a:pPr>
            <a:endParaRPr lang="en-US"/>
          </a:p>
          <a:p>
            <a:pPr>
              <a:defRPr/>
            </a:pPr>
            <a:endParaRPr lang="en-GB"/>
          </a:p>
        </p:txBody>
      </p:sp>
      <p:sp>
        <p:nvSpPr>
          <p:cNvPr id="4" name="Zástupný objekt pre pätu 3" hidden="0"/>
          <p:cNvSpPr>
            <a:spLocks noGrp="1"/>
          </p:cNvSpPr>
          <p:nvPr isPhoto="0" userDrawn="0">
            <p:ph type="ftr" sz="quarter" idx="10" hasCustomPrompt="0"/>
          </p:nvPr>
        </p:nvSpPr>
        <p:spPr bwMode="auto"/>
        <p:txBody>
          <a:bodyPr/>
          <a:lstStyle/>
          <a:p>
            <a:pPr>
              <a:defRPr/>
            </a:pPr>
            <a:r>
              <a:rPr lang="sk-SK">
                <a:solidFill>
                  <a:srgbClr val="CC023B"/>
                </a:solidFill>
              </a:rPr>
              <a:t>LESSON PLANNING II</a:t>
            </a:r>
            <a:r>
              <a:rPr lang="es-ES">
                <a:solidFill>
                  <a:srgbClr val="CC023B"/>
                </a:solidFill>
              </a:rPr>
              <a:t> </a:t>
            </a:r>
            <a:endParaRPr lang="es-ES_tradnl">
              <a:solidFill>
                <a:srgbClr val="CC023B"/>
              </a:solidFill>
            </a:endParaRPr>
          </a:p>
        </p:txBody>
      </p:sp>
      <p:sp>
        <p:nvSpPr>
          <p:cNvPr id="5" name="Zástupný objekt pre číslo snímky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sp>
        <p:nvSpPr>
          <p:cNvPr id="6" name="TextBox 6" hidden="0"/>
          <p:cNvSpPr txBox="1"/>
          <p:nvPr isPhoto="0" userDrawn="0"/>
        </p:nvSpPr>
        <p:spPr bwMode="auto">
          <a:xfrm>
            <a:off x="1628872" y="4808170"/>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pic>
        <p:nvPicPr>
          <p:cNvPr id="7" name="Bild 7" descr="C:\Users\Sophia\AppData\Local\Microsoft\Windows\Temporary Internet Files\Content.Word\3-1_5min_.png.png" hidden="0"/>
          <p:cNvPicPr/>
          <p:nvPr isPhoto="0" userDrawn="0"/>
        </p:nvPicPr>
        <p:blipFill>
          <a:blip r:embed="rId2"/>
          <a:stretch/>
        </p:blipFill>
        <p:spPr bwMode="auto">
          <a:xfrm>
            <a:off x="38747" y="2509163"/>
            <a:ext cx="527469" cy="478790"/>
          </a:xfrm>
          <a:prstGeom prst="rect">
            <a:avLst/>
          </a:prstGeom>
          <a:noFill/>
          <a:ln w="9525">
            <a:noFill/>
            <a:miter lim="800000"/>
            <a:headEnd/>
            <a:tailEnd/>
          </a:ln>
        </p:spPr>
      </p:pic>
      <p:pic>
        <p:nvPicPr>
          <p:cNvPr id="10" name="Obrázok 9" hidden="0"/>
          <p:cNvPicPr>
            <a:picLocks noChangeAspect="1"/>
          </p:cNvPicPr>
          <p:nvPr isPhoto="0" userDrawn="0"/>
        </p:nvPicPr>
        <p:blipFill>
          <a:blip r:embed="rId3"/>
          <a:stretch/>
        </p:blipFill>
        <p:spPr bwMode="auto">
          <a:xfrm>
            <a:off x="38747" y="1085850"/>
            <a:ext cx="527468" cy="527468"/>
          </a:xfrm>
          <a:prstGeom prst="rect">
            <a:avLst/>
          </a:prstGeom>
        </p:spPr>
      </p:pic>
      <p:pic>
        <p:nvPicPr>
          <p:cNvPr id="11" name="Obrázok 10" hidden="0"/>
          <p:cNvPicPr>
            <a:picLocks noChangeAspect="1"/>
          </p:cNvPicPr>
          <p:nvPr isPhoto="0" userDrawn="0"/>
        </p:nvPicPr>
        <p:blipFill>
          <a:blip r:embed="rId4"/>
          <a:stretch/>
        </p:blipFill>
        <p:spPr bwMode="auto">
          <a:xfrm>
            <a:off x="38748" y="1830318"/>
            <a:ext cx="527468" cy="52746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Nadpis 1" hidden="0"/>
          <p:cNvSpPr>
            <a:spLocks noGrp="1"/>
          </p:cNvSpPr>
          <p:nvPr isPhoto="0" userDrawn="0">
            <p:ph type="title" hasCustomPrompt="0"/>
          </p:nvPr>
        </p:nvSpPr>
        <p:spPr bwMode="auto"/>
        <p:txBody>
          <a:bodyPr>
            <a:normAutofit fontScale="90000"/>
          </a:bodyPr>
          <a:lstStyle/>
          <a:p>
            <a:pPr>
              <a:defRPr/>
            </a:pPr>
            <a:r>
              <a:rPr lang="en-US"/>
              <a:t>Activity 3.2: Importance </a:t>
            </a:r>
            <a:r>
              <a:rPr lang="en-US"/>
              <a:t>and usefulness of key competencies</a:t>
            </a:r>
            <a:endParaRPr/>
          </a:p>
        </p:txBody>
      </p:sp>
      <p:sp>
        <p:nvSpPr>
          <p:cNvPr id="3" name="Zástupný objekt pre obsah 2" hidden="0"/>
          <p:cNvSpPr>
            <a:spLocks noGrp="1"/>
          </p:cNvSpPr>
          <p:nvPr isPhoto="0" userDrawn="0">
            <p:ph idx="1" hasCustomPrompt="0"/>
          </p:nvPr>
        </p:nvSpPr>
        <p:spPr bwMode="auto">
          <a:xfrm>
            <a:off x="542441" y="1284643"/>
            <a:ext cx="8229600" cy="3394472"/>
          </a:xfrm>
        </p:spPr>
        <p:txBody>
          <a:bodyPr>
            <a:normAutofit/>
          </a:bodyPr>
          <a:lstStyle/>
          <a:p>
            <a:pPr marL="342900" lvl="2" indent="-342900">
              <a:buClr>
                <a:srgbClr val="BE002D"/>
              </a:buClr>
              <a:defRPr/>
            </a:pPr>
            <a:r>
              <a:rPr lang="sk-SK"/>
              <a:t>W</a:t>
            </a:r>
            <a:r>
              <a:rPr lang="en-US"/>
              <a:t>hat </a:t>
            </a:r>
            <a:r>
              <a:rPr lang="en-US"/>
              <a:t>do students (pupils) learn in relation to importance and usefulness of mathematics and science knowledge and competencies for being active citizen and keeping the environmental principles and sustainability in everyday life? </a:t>
            </a:r>
            <a:endParaRPr lang="sk-SK"/>
          </a:p>
          <a:p>
            <a:pPr marL="342900" lvl="2" indent="-342900">
              <a:buClr>
                <a:srgbClr val="BE002D"/>
              </a:buClr>
              <a:defRPr/>
            </a:pPr>
            <a:endParaRPr lang="sk-SK" b="1"/>
          </a:p>
          <a:p>
            <a:pPr marL="342900" lvl="2" indent="-342900">
              <a:buClr>
                <a:srgbClr val="BE002D"/>
              </a:buClr>
              <a:defRPr/>
            </a:pPr>
            <a:r>
              <a:rPr lang="en-US" b="1"/>
              <a:t>Essay</a:t>
            </a:r>
            <a:endParaRPr lang="en-US"/>
          </a:p>
          <a:p>
            <a:pPr marL="800100" lvl="3" indent="-342900">
              <a:buClr>
                <a:srgbClr val="BE002D"/>
              </a:buClr>
              <a:defRPr/>
            </a:pPr>
            <a:r>
              <a:rPr lang="en-US"/>
              <a:t>Give the personal feedback with the Module 10 theoretical </a:t>
            </a:r>
            <a:r>
              <a:rPr lang="en-US"/>
              <a:t>experience</a:t>
            </a:r>
            <a:endParaRPr lang="sk-SK"/>
          </a:p>
          <a:p>
            <a:pPr marL="800100" lvl="3" indent="-342900">
              <a:buClr>
                <a:srgbClr val="BE002D"/>
              </a:buClr>
              <a:defRPr/>
            </a:pPr>
            <a:r>
              <a:rPr lang="en-US"/>
              <a:t>Give the authentic feedback based on Module 10 lessons with pupils during practice</a:t>
            </a:r>
            <a:endParaRPr/>
          </a:p>
          <a:p>
            <a:pPr marL="0" indent="0">
              <a:buNone/>
              <a:defRPr/>
            </a:pPr>
            <a:endParaRPr lang="en-GB"/>
          </a:p>
        </p:txBody>
      </p:sp>
      <p:sp>
        <p:nvSpPr>
          <p:cNvPr id="4" name="Zástupný objekt pre pätu 3" hidden="0"/>
          <p:cNvSpPr>
            <a:spLocks noGrp="1"/>
          </p:cNvSpPr>
          <p:nvPr isPhoto="0" userDrawn="0">
            <p:ph type="ftr" sz="quarter" idx="10" hasCustomPrompt="0"/>
          </p:nvPr>
        </p:nvSpPr>
        <p:spPr bwMode="auto"/>
        <p:txBody>
          <a:bodyPr/>
          <a:lstStyle/>
          <a:p>
            <a:pPr>
              <a:defRPr/>
            </a:pPr>
            <a:r>
              <a:rPr lang="sk-SK">
                <a:solidFill>
                  <a:srgbClr val="CC023B"/>
                </a:solidFill>
              </a:rPr>
              <a:t>LESSON PLANNING II</a:t>
            </a:r>
            <a:r>
              <a:rPr lang="es-ES">
                <a:solidFill>
                  <a:srgbClr val="CC023B"/>
                </a:solidFill>
              </a:rPr>
              <a:t> </a:t>
            </a:r>
            <a:endParaRPr lang="es-ES_tradnl">
              <a:solidFill>
                <a:srgbClr val="CC023B"/>
              </a:solidFill>
            </a:endParaRPr>
          </a:p>
        </p:txBody>
      </p:sp>
      <p:sp>
        <p:nvSpPr>
          <p:cNvPr id="5" name="Zástupný objekt pre číslo snímky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sp>
        <p:nvSpPr>
          <p:cNvPr id="6" name="TextBox 6" hidden="0"/>
          <p:cNvSpPr txBox="1"/>
          <p:nvPr isPhoto="0" userDrawn="0"/>
        </p:nvSpPr>
        <p:spPr bwMode="auto">
          <a:xfrm>
            <a:off x="1621123" y="4800421"/>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pic>
        <p:nvPicPr>
          <p:cNvPr id="8" name="Bild 27" descr="C:\Users\Sophia\AppData\Local\Microsoft\Windows\Temporary Internet Files\Content.Word\4-4_group_work_.png.png" hidden="0"/>
          <p:cNvPicPr/>
          <p:nvPr isPhoto="0" userDrawn="0"/>
        </p:nvPicPr>
        <p:blipFill>
          <a:blip r:embed="rId2"/>
          <a:stretch/>
        </p:blipFill>
        <p:spPr bwMode="auto">
          <a:xfrm>
            <a:off x="114058" y="2483372"/>
            <a:ext cx="514350" cy="511175"/>
          </a:xfrm>
          <a:prstGeom prst="rect">
            <a:avLst/>
          </a:prstGeom>
          <a:noFill/>
          <a:ln w="9525">
            <a:noFill/>
            <a:miter lim="800000"/>
            <a:headEnd/>
            <a:tailEnd/>
          </a:ln>
        </p:spPr>
      </p:pic>
      <p:pic>
        <p:nvPicPr>
          <p:cNvPr id="9" name="Imagen 21" descr="/Users/antquearm/Desktop/IncluSMe icons/Icons as JPEG/5.jpg" hidden="0"/>
          <p:cNvPicPr/>
          <p:nvPr isPhoto="0" userDrawn="0"/>
        </p:nvPicPr>
        <p:blipFill>
          <a:blip r:embed="rId3"/>
          <a:stretch/>
        </p:blipFill>
        <p:spPr bwMode="auto">
          <a:xfrm>
            <a:off x="137236" y="1353159"/>
            <a:ext cx="467995" cy="467995"/>
          </a:xfrm>
          <a:prstGeom prst="rect">
            <a:avLst/>
          </a:prstGeom>
          <a:noFill/>
          <a:ln>
            <a:noFill/>
          </a:ln>
        </p:spPr>
      </p:pic>
      <p:pic>
        <p:nvPicPr>
          <p:cNvPr id="10" name="Imagen 22" descr="/Users/antquearm/Desktop/IncluSMe icons/Icons as JPEG/4-4.jpg" hidden="0"/>
          <p:cNvPicPr/>
          <p:nvPr isPhoto="0" userDrawn="0"/>
        </p:nvPicPr>
        <p:blipFill>
          <a:blip r:embed="rId4"/>
          <a:stretch/>
        </p:blipFill>
        <p:spPr bwMode="auto">
          <a:xfrm>
            <a:off x="135573" y="1918265"/>
            <a:ext cx="467995" cy="46799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Nadpis 1" hidden="0"/>
          <p:cNvSpPr>
            <a:spLocks noGrp="1"/>
          </p:cNvSpPr>
          <p:nvPr isPhoto="0" userDrawn="0">
            <p:ph type="title" hasCustomPrompt="0"/>
          </p:nvPr>
        </p:nvSpPr>
        <p:spPr bwMode="auto"/>
        <p:txBody>
          <a:bodyPr>
            <a:normAutofit fontScale="90000"/>
          </a:bodyPr>
          <a:lstStyle/>
          <a:p>
            <a:pPr>
              <a:defRPr/>
            </a:pPr>
            <a:r>
              <a:rPr lang="en-US"/>
              <a:t>Assessment  Colloquium</a:t>
            </a:r>
            <a:br>
              <a:rPr lang="en-US"/>
            </a:br>
            <a:endParaRPr lang="en-US"/>
          </a:p>
        </p:txBody>
      </p:sp>
      <p:sp>
        <p:nvSpPr>
          <p:cNvPr id="3" name="Zástupný objekt pre obsah 2" hidden="0"/>
          <p:cNvSpPr>
            <a:spLocks noGrp="1"/>
          </p:cNvSpPr>
          <p:nvPr isPhoto="0" userDrawn="0">
            <p:ph idx="1" hasCustomPrompt="0"/>
          </p:nvPr>
        </p:nvSpPr>
        <p:spPr bwMode="auto">
          <a:xfrm>
            <a:off x="914400" y="1089680"/>
            <a:ext cx="8229600" cy="3394472"/>
          </a:xfrm>
        </p:spPr>
        <p:txBody>
          <a:bodyPr/>
          <a:lstStyle/>
          <a:p>
            <a:pPr>
              <a:defRPr/>
            </a:pPr>
            <a:r>
              <a:rPr lang="en-US"/>
              <a:t>Student teacher</a:t>
            </a:r>
            <a:endParaRPr/>
          </a:p>
          <a:p>
            <a:pPr lvl="1">
              <a:defRPr/>
            </a:pPr>
            <a:r>
              <a:rPr lang="en-US"/>
              <a:t>One own designed (redesigned) lesson presentation</a:t>
            </a:r>
            <a:endParaRPr/>
          </a:p>
          <a:p>
            <a:pPr lvl="1">
              <a:defRPr/>
            </a:pPr>
            <a:r>
              <a:rPr lang="en-US"/>
              <a:t>Essay summary presentation</a:t>
            </a:r>
            <a:endParaRPr/>
          </a:p>
          <a:p>
            <a:pPr>
              <a:defRPr/>
            </a:pPr>
            <a:r>
              <a:rPr lang="en-US"/>
              <a:t>Formative assessment by lecturer or by schoolmate(s) or by colloquium board</a:t>
            </a:r>
            <a:endParaRPr/>
          </a:p>
          <a:p>
            <a:pPr marL="0" indent="0">
              <a:buNone/>
              <a:defRPr/>
            </a:pPr>
            <a:endParaRPr lang="en-GB"/>
          </a:p>
        </p:txBody>
      </p:sp>
      <p:sp>
        <p:nvSpPr>
          <p:cNvPr id="4" name="Zástupný objekt pre pätu 3" hidden="0"/>
          <p:cNvSpPr>
            <a:spLocks noGrp="1"/>
          </p:cNvSpPr>
          <p:nvPr isPhoto="0" userDrawn="0">
            <p:ph type="ftr" sz="quarter" idx="10" hasCustomPrompt="0"/>
          </p:nvPr>
        </p:nvSpPr>
        <p:spPr bwMode="auto"/>
        <p:txBody>
          <a:bodyPr/>
          <a:lstStyle/>
          <a:p>
            <a:pPr>
              <a:defRPr/>
            </a:pPr>
            <a:r>
              <a:rPr lang="sk-SK">
                <a:solidFill>
                  <a:srgbClr val="CC023B"/>
                </a:solidFill>
              </a:rPr>
              <a:t>LESSON PLANNING II</a:t>
            </a:r>
            <a:r>
              <a:rPr lang="es-ES">
                <a:solidFill>
                  <a:srgbClr val="CC023B"/>
                </a:solidFill>
              </a:rPr>
              <a:t> </a:t>
            </a:r>
            <a:endParaRPr lang="es-ES_tradnl">
              <a:solidFill>
                <a:srgbClr val="CC023B"/>
              </a:solidFill>
            </a:endParaRPr>
          </a:p>
          <a:p>
            <a:pPr>
              <a:defRPr/>
            </a:pPr>
            <a:endParaRPr lang="es-ES_tradnl">
              <a:solidFill>
                <a:srgbClr val="CC023B"/>
              </a:solidFill>
            </a:endParaRPr>
          </a:p>
        </p:txBody>
      </p:sp>
      <p:sp>
        <p:nvSpPr>
          <p:cNvPr id="5" name="Zástupný objekt pre číslo snímky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sp>
        <p:nvSpPr>
          <p:cNvPr id="6" name="Obdĺžnik 5" hidden="0"/>
          <p:cNvSpPr/>
          <p:nvPr isPhoto="0" userDrawn="0"/>
        </p:nvSpPr>
        <p:spPr bwMode="auto">
          <a:xfrm>
            <a:off x="1699708" y="4797911"/>
            <a:ext cx="2904566" cy="246221"/>
          </a:xfrm>
          <a:prstGeom prst="rect">
            <a:avLst/>
          </a:prstGeom>
        </p:spPr>
        <p:txBody>
          <a:bodyPr wrap="square">
            <a:spAutoFit/>
          </a:bodyPr>
          <a:lstStyle/>
          <a:p>
            <a:pPr>
              <a:defRPr/>
            </a:pPr>
            <a:r>
              <a:rPr lang="en-US" sz="1000">
                <a:solidFill>
                  <a:schemeClr val="tx2">
                    <a:lumMod val="60000"/>
                    <a:lumOff val="40000"/>
                  </a:schemeClr>
                </a:solidFill>
              </a:rPr>
              <a:t>Constantine the Philosopher University in Nitra</a:t>
            </a:r>
            <a:endParaRPr/>
          </a:p>
        </p:txBody>
      </p:sp>
      <p:pic>
        <p:nvPicPr>
          <p:cNvPr id="8" name="Obrázok 7" hidden="0"/>
          <p:cNvPicPr>
            <a:picLocks noChangeAspect="1"/>
          </p:cNvPicPr>
          <p:nvPr isPhoto="0" userDrawn="0"/>
        </p:nvPicPr>
        <p:blipFill>
          <a:blip r:embed="rId2"/>
          <a:stretch/>
        </p:blipFill>
        <p:spPr bwMode="auto">
          <a:xfrm>
            <a:off x="102197" y="923609"/>
            <a:ext cx="629323" cy="629323"/>
          </a:xfrm>
          <a:prstGeom prst="rect">
            <a:avLst/>
          </a:prstGeom>
        </p:spPr>
      </p:pic>
      <p:pic>
        <p:nvPicPr>
          <p:cNvPr id="9" name="Obrázok 8" hidden="0"/>
          <p:cNvPicPr>
            <a:picLocks noChangeAspect="1"/>
          </p:cNvPicPr>
          <p:nvPr isPhoto="0" userDrawn="0"/>
        </p:nvPicPr>
        <p:blipFill>
          <a:blip r:embed="rId3"/>
          <a:stretch/>
        </p:blipFill>
        <p:spPr bwMode="auto">
          <a:xfrm>
            <a:off x="76649" y="1764254"/>
            <a:ext cx="704604" cy="70460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Nadpis 1" hidden="0"/>
          <p:cNvSpPr>
            <a:spLocks noGrp="1"/>
          </p:cNvSpPr>
          <p:nvPr isPhoto="0" userDrawn="0">
            <p:ph type="title" hasCustomPrompt="0"/>
          </p:nvPr>
        </p:nvSpPr>
        <p:spPr bwMode="auto"/>
        <p:txBody>
          <a:bodyPr>
            <a:normAutofit/>
          </a:bodyPr>
          <a:lstStyle/>
          <a:p>
            <a:pPr>
              <a:defRPr/>
            </a:pPr>
            <a:r>
              <a:rPr lang="en-US"/>
              <a:t>Summary</a:t>
            </a:r>
            <a:r>
              <a:rPr lang="sk-SK"/>
              <a:t> Module 10</a:t>
            </a:r>
            <a:endParaRPr lang="en-US"/>
          </a:p>
        </p:txBody>
      </p:sp>
      <p:sp>
        <p:nvSpPr>
          <p:cNvPr id="3" name="Zástupný objekt pre obsah 2" hidden="0"/>
          <p:cNvSpPr>
            <a:spLocks noGrp="1"/>
          </p:cNvSpPr>
          <p:nvPr isPhoto="0" userDrawn="0">
            <p:ph sz="half" idx="1" hasCustomPrompt="0"/>
          </p:nvPr>
        </p:nvSpPr>
        <p:spPr bwMode="auto"/>
        <p:txBody>
          <a:bodyPr>
            <a:normAutofit fontScale="85000" lnSpcReduction="20000"/>
          </a:bodyPr>
          <a:lstStyle/>
          <a:p>
            <a:pPr>
              <a:defRPr/>
            </a:pPr>
            <a:r>
              <a:rPr lang="en-US"/>
              <a:t>Students workload</a:t>
            </a:r>
            <a:endParaRPr/>
          </a:p>
          <a:p>
            <a:pPr lvl="1">
              <a:defRPr/>
            </a:pPr>
            <a:r>
              <a:rPr lang="en-US"/>
              <a:t>1 lesson redesigned</a:t>
            </a:r>
            <a:endParaRPr/>
          </a:p>
          <a:p>
            <a:pPr lvl="1">
              <a:defRPr/>
            </a:pPr>
            <a:r>
              <a:rPr lang="en-US"/>
              <a:t>3 lessons designed</a:t>
            </a:r>
            <a:endParaRPr/>
          </a:p>
          <a:p>
            <a:pPr lvl="1">
              <a:defRPr/>
            </a:pPr>
            <a:r>
              <a:rPr lang="en-US"/>
              <a:t>2 lessons accomplished</a:t>
            </a:r>
            <a:endParaRPr/>
          </a:p>
          <a:p>
            <a:pPr lvl="1">
              <a:defRPr/>
            </a:pPr>
            <a:r>
              <a:rPr lang="en-US"/>
              <a:t>1 quiz</a:t>
            </a:r>
            <a:endParaRPr/>
          </a:p>
          <a:p>
            <a:pPr lvl="1">
              <a:defRPr/>
            </a:pPr>
            <a:r>
              <a:rPr lang="en-US"/>
              <a:t>1 essay</a:t>
            </a:r>
            <a:endParaRPr lang="en-US"/>
          </a:p>
        </p:txBody>
      </p:sp>
      <p:sp>
        <p:nvSpPr>
          <p:cNvPr id="7" name="Zástupný objekt pre obsah 6" hidden="0"/>
          <p:cNvSpPr>
            <a:spLocks noGrp="1"/>
          </p:cNvSpPr>
          <p:nvPr isPhoto="0" userDrawn="0">
            <p:ph sz="half" idx="2" hasCustomPrompt="0"/>
          </p:nvPr>
        </p:nvSpPr>
        <p:spPr bwMode="auto"/>
        <p:txBody>
          <a:bodyPr>
            <a:normAutofit fontScale="85000" lnSpcReduction="20000"/>
          </a:bodyPr>
          <a:lstStyle/>
          <a:p>
            <a:pPr>
              <a:defRPr/>
            </a:pPr>
            <a:r>
              <a:rPr lang="en-US"/>
              <a:t>Four – five 90 minutes sessions</a:t>
            </a:r>
            <a:endParaRPr/>
          </a:p>
          <a:p>
            <a:pPr lvl="1">
              <a:defRPr/>
            </a:pPr>
            <a:r>
              <a:rPr lang="en-US"/>
              <a:t>IBL pedagogies</a:t>
            </a:r>
            <a:endParaRPr/>
          </a:p>
          <a:p>
            <a:pPr lvl="1">
              <a:defRPr/>
            </a:pPr>
            <a:r>
              <a:rPr lang="en-US"/>
              <a:t>Outdoor (out of school) teaching</a:t>
            </a:r>
            <a:endParaRPr/>
          </a:p>
          <a:p>
            <a:pPr lvl="1">
              <a:defRPr/>
            </a:pPr>
            <a:r>
              <a:rPr lang="en-US"/>
              <a:t>ICT and digital technologies</a:t>
            </a:r>
            <a:endParaRPr/>
          </a:p>
          <a:p>
            <a:pPr lvl="1">
              <a:defRPr/>
            </a:pPr>
            <a:r>
              <a:rPr lang="en-US"/>
              <a:t>Small groups </a:t>
            </a:r>
            <a:endParaRPr/>
          </a:p>
          <a:p>
            <a:pPr lvl="1">
              <a:defRPr/>
            </a:pPr>
            <a:r>
              <a:rPr lang="en-US"/>
              <a:t>Cafe sharing method</a:t>
            </a:r>
            <a:endParaRPr/>
          </a:p>
          <a:p>
            <a:pPr lvl="1">
              <a:defRPr/>
            </a:pPr>
            <a:r>
              <a:rPr lang="en-US"/>
              <a:t>Lesson Study method</a:t>
            </a:r>
            <a:endParaRPr/>
          </a:p>
          <a:p>
            <a:pPr lvl="1">
              <a:defRPr/>
            </a:pPr>
            <a:r>
              <a:rPr lang="en-US"/>
              <a:t>Role playing method</a:t>
            </a:r>
            <a:endParaRPr/>
          </a:p>
          <a:p>
            <a:pPr lvl="1">
              <a:defRPr/>
            </a:pPr>
            <a:r>
              <a:rPr lang="en-US"/>
              <a:t>Plenary presentation</a:t>
            </a:r>
            <a:endParaRPr lang="en-US"/>
          </a:p>
        </p:txBody>
      </p:sp>
      <p:sp>
        <p:nvSpPr>
          <p:cNvPr id="4" name="Zástupný objekt pre pätu 3" hidden="0"/>
          <p:cNvSpPr>
            <a:spLocks noGrp="1"/>
          </p:cNvSpPr>
          <p:nvPr isPhoto="0" userDrawn="0">
            <p:ph type="ftr" sz="quarter" idx="10" hasCustomPrompt="0"/>
          </p:nvPr>
        </p:nvSpPr>
        <p:spPr bwMode="auto"/>
        <p:txBody>
          <a:bodyPr/>
          <a:lstStyle/>
          <a:p>
            <a:pPr>
              <a:defRPr/>
            </a:pPr>
            <a:r>
              <a:rPr lang="sk-SK">
                <a:solidFill>
                  <a:srgbClr val="CC023B"/>
                </a:solidFill>
              </a:rPr>
              <a:t>LESSON PLANNING II</a:t>
            </a:r>
            <a:r>
              <a:rPr lang="es-ES">
                <a:solidFill>
                  <a:srgbClr val="CC023B"/>
                </a:solidFill>
              </a:rPr>
              <a:t> </a:t>
            </a:r>
            <a:endParaRPr lang="es-ES_tradnl">
              <a:solidFill>
                <a:srgbClr val="CC023B"/>
              </a:solidFill>
            </a:endParaRPr>
          </a:p>
        </p:txBody>
      </p:sp>
      <p:sp>
        <p:nvSpPr>
          <p:cNvPr id="5" name="Zástupný objekt pre číslo snímky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sp>
        <p:nvSpPr>
          <p:cNvPr id="6" name="TextBox 6" hidden="0"/>
          <p:cNvSpPr txBox="1"/>
          <p:nvPr isPhoto="0" userDrawn="0"/>
        </p:nvSpPr>
        <p:spPr bwMode="auto">
          <a:xfrm>
            <a:off x="1621123" y="4800421"/>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Nadpis 1" hidden="0"/>
          <p:cNvSpPr>
            <a:spLocks noGrp="1"/>
          </p:cNvSpPr>
          <p:nvPr isPhoto="0" userDrawn="0">
            <p:ph type="title" hasCustomPrompt="0"/>
          </p:nvPr>
        </p:nvSpPr>
        <p:spPr bwMode="auto"/>
        <p:txBody>
          <a:bodyPr>
            <a:normAutofit fontScale="90000"/>
          </a:bodyPr>
          <a:lstStyle/>
          <a:p>
            <a:pPr>
              <a:defRPr/>
            </a:pPr>
            <a:r>
              <a:rPr lang="en-US"/>
              <a:t>Structure of Module 10		</a:t>
            </a:r>
            <a:r>
              <a:rPr lang="en-US">
                <a:solidFill>
                  <a:srgbClr val="C00000"/>
                </a:solidFill>
              </a:rPr>
              <a:t>Activity </a:t>
            </a:r>
            <a:r>
              <a:rPr lang="sk-SK">
                <a:solidFill>
                  <a:srgbClr val="C00000"/>
                </a:solidFill>
              </a:rPr>
              <a:t>3</a:t>
            </a:r>
            <a:br>
              <a:rPr lang="en-US">
                <a:solidFill>
                  <a:srgbClr val="C00000"/>
                </a:solidFill>
              </a:rPr>
            </a:br>
            <a:endParaRPr lang="en-GB"/>
          </a:p>
        </p:txBody>
      </p:sp>
      <p:sp>
        <p:nvSpPr>
          <p:cNvPr id="3" name="Zástupný objekt pre obsah 2" hidden="0"/>
          <p:cNvSpPr>
            <a:spLocks noGrp="1"/>
          </p:cNvSpPr>
          <p:nvPr isPhoto="0" userDrawn="0">
            <p:ph idx="1" hasCustomPrompt="0"/>
          </p:nvPr>
        </p:nvSpPr>
        <p:spPr bwMode="auto"/>
        <p:txBody>
          <a:bodyPr>
            <a:normAutofit fontScale="92500" lnSpcReduction="10000"/>
          </a:bodyPr>
          <a:lstStyle/>
          <a:p>
            <a:pPr marL="0" indent="0">
              <a:lnSpc>
                <a:spcPct val="80000"/>
              </a:lnSpc>
              <a:spcAft>
                <a:spcPts val="600"/>
              </a:spcAft>
              <a:buNone/>
              <a:defRPr/>
            </a:pPr>
            <a:r>
              <a:rPr lang="sk-SK">
                <a:solidFill>
                  <a:srgbClr val="C00000"/>
                </a:solidFill>
              </a:rPr>
              <a:t>3.</a:t>
            </a:r>
            <a:r>
              <a:rPr lang="sk-SK"/>
              <a:t> </a:t>
            </a:r>
            <a:r>
              <a:rPr lang="en-GB" sz="2000"/>
              <a:t>Give future teachers a deeper understanding and stronger appreciation of the usefulness and effectiveness of </a:t>
            </a:r>
            <a:r>
              <a:rPr lang="sk-SK" sz="2000"/>
              <a:t>STEM</a:t>
            </a:r>
            <a:r>
              <a:rPr lang="en-GB" sz="2000"/>
              <a:t> lessons which focus on the development of creativity, critical thinking and reasoning in relation to SSI</a:t>
            </a:r>
            <a:r>
              <a:rPr lang="sk-SK" sz="2000"/>
              <a:t>.</a:t>
            </a:r>
            <a:r>
              <a:rPr lang="en-GB" sz="2000"/>
              <a:t> </a:t>
            </a:r>
            <a:endParaRPr lang="sk-SK" sz="2000"/>
          </a:p>
          <a:p>
            <a:pPr marL="400050" lvl="1" indent="0">
              <a:spcAft>
                <a:spcPts val="600"/>
              </a:spcAft>
              <a:buNone/>
              <a:defRPr/>
            </a:pPr>
            <a:r>
              <a:rPr lang="en-US"/>
              <a:t>Reflection </a:t>
            </a:r>
            <a:r>
              <a:rPr lang="en-US"/>
              <a:t>of</a:t>
            </a:r>
            <a:endParaRPr lang="sk-SK"/>
          </a:p>
          <a:p>
            <a:pPr marL="1314450" lvl="2" indent="-514350">
              <a:spcAft>
                <a:spcPts val="600"/>
              </a:spcAft>
              <a:buFont typeface="+mj-lt"/>
              <a:buAutoNum type="arabicPeriod"/>
              <a:defRPr/>
            </a:pPr>
            <a:r>
              <a:rPr lang="sk-SK"/>
              <a:t>w</a:t>
            </a:r>
            <a:r>
              <a:rPr lang="en-US"/>
              <a:t>hat do ITE students learn about pedagogical concepts for dealing with SSI and provoking creativity, critical thinking and reasoning? </a:t>
            </a:r>
            <a:endParaRPr/>
          </a:p>
          <a:p>
            <a:pPr marL="1314450" lvl="2" indent="-514350">
              <a:spcAft>
                <a:spcPts val="600"/>
              </a:spcAft>
              <a:buFont typeface="+mj-lt"/>
              <a:buAutoNum type="arabicPeriod"/>
              <a:defRPr/>
            </a:pPr>
            <a:r>
              <a:rPr lang="sk-SK"/>
              <a:t>w</a:t>
            </a:r>
            <a:r>
              <a:rPr lang="en-US"/>
              <a:t>hat do students (pupils) learn in relation to importance and usefulness of mathematics and science knowledge and competencies for being active citizen and keeping the environmental principles and sustainability in everyday life? </a:t>
            </a:r>
            <a:endParaRPr/>
          </a:p>
          <a:p>
            <a:pPr marL="1314450" lvl="2" indent="-514350">
              <a:spcAft>
                <a:spcPts val="600"/>
              </a:spcAft>
              <a:buFont typeface="+mj-lt"/>
              <a:buAutoNum type="arabicPeriod"/>
              <a:defRPr/>
            </a:pPr>
            <a:endParaRPr lang="en-US"/>
          </a:p>
          <a:p>
            <a:pPr marL="0" indent="0">
              <a:lnSpc>
                <a:spcPct val="80000"/>
              </a:lnSpc>
              <a:spcAft>
                <a:spcPts val="600"/>
              </a:spcAft>
              <a:buNone/>
              <a:defRPr/>
            </a:pPr>
            <a:endParaRPr lang="en-US" sz="2000"/>
          </a:p>
          <a:p>
            <a:pPr marL="0" indent="0">
              <a:buNone/>
              <a:defRPr/>
            </a:pPr>
            <a:endParaRPr lang="en-GB"/>
          </a:p>
        </p:txBody>
      </p:sp>
      <p:sp>
        <p:nvSpPr>
          <p:cNvPr id="4" name="Zástupný objekt pre pätu 3" hidden="0"/>
          <p:cNvSpPr>
            <a:spLocks noGrp="1"/>
          </p:cNvSpPr>
          <p:nvPr isPhoto="0" userDrawn="0">
            <p:ph type="ftr" sz="quarter" idx="10" hasCustomPrompt="0"/>
          </p:nvPr>
        </p:nvSpPr>
        <p:spPr bwMode="auto"/>
        <p:txBody>
          <a:bodyPr/>
          <a:lstStyle/>
          <a:p>
            <a:pPr>
              <a:defRPr/>
            </a:pPr>
            <a:r>
              <a:rPr lang="sk-SK">
                <a:solidFill>
                  <a:srgbClr val="CC023B"/>
                </a:solidFill>
              </a:rPr>
              <a:t>LESSON PLANNING II</a:t>
            </a:r>
            <a:r>
              <a:rPr lang="es-ES">
                <a:solidFill>
                  <a:srgbClr val="CC023B"/>
                </a:solidFill>
              </a:rPr>
              <a:t> </a:t>
            </a:r>
            <a:endParaRPr lang="es-ES_tradnl">
              <a:solidFill>
                <a:srgbClr val="CC023B"/>
              </a:solidFill>
            </a:endParaRPr>
          </a:p>
        </p:txBody>
      </p:sp>
      <p:sp>
        <p:nvSpPr>
          <p:cNvPr id="5" name="Zástupný objekt pre číslo snímky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sp>
        <p:nvSpPr>
          <p:cNvPr id="6" name="TextBox 6" hidden="0"/>
          <p:cNvSpPr txBox="1"/>
          <p:nvPr isPhoto="0" userDrawn="0"/>
        </p:nvSpPr>
        <p:spPr bwMode="auto">
          <a:xfrm>
            <a:off x="1675367" y="4792671"/>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itel 3" hidden="0"/>
          <p:cNvSpPr>
            <a:spLocks noGrp="1"/>
          </p:cNvSpPr>
          <p:nvPr isPhoto="0" userDrawn="0">
            <p:ph type="ctrTitle" hasCustomPrompt="0"/>
          </p:nvPr>
        </p:nvSpPr>
        <p:spPr bwMode="auto"/>
        <p:txBody>
          <a:bodyPr/>
          <a:lstStyle/>
          <a:p>
            <a:pPr>
              <a:defRPr/>
            </a:pPr>
            <a:r>
              <a:rPr lang="de-DE"/>
              <a:t>1. </a:t>
            </a:r>
            <a:r>
              <a:rPr lang="en-GB"/>
              <a:t>Reflection and critical analysis on specific designs on SSI </a:t>
            </a:r>
            <a:r>
              <a:rPr lang="en-GB"/>
              <a:t>lessons</a:t>
            </a:r>
            <a:endParaRPr lang="de-DE"/>
          </a:p>
        </p:txBody>
      </p:sp>
      <p:sp>
        <p:nvSpPr>
          <p:cNvPr id="5" name="Untertitel 4" hidden="0"/>
          <p:cNvSpPr>
            <a:spLocks noGrp="1"/>
          </p:cNvSpPr>
          <p:nvPr isPhoto="0" userDrawn="0">
            <p:ph type="subTitle" idx="1" hasCustomPrompt="0"/>
          </p:nvPr>
        </p:nvSpPr>
        <p:spPr bwMode="auto"/>
        <p:txBody>
          <a:bodyPr/>
          <a:lstStyle/>
          <a:p>
            <a:pPr>
              <a:defRPr/>
            </a:pPr>
            <a:r>
              <a:rPr lang="sk-SK"/>
              <a:t>Two</a:t>
            </a:r>
            <a:r>
              <a:rPr lang="sk-SK"/>
              <a:t> </a:t>
            </a:r>
            <a:r>
              <a:rPr lang="sk-SK"/>
              <a:t>examples</a:t>
            </a:r>
            <a:endParaRPr lang="sk-SK"/>
          </a:p>
          <a:p>
            <a:pPr>
              <a:defRPr/>
            </a:pPr>
            <a:r>
              <a:rPr lang="sk-SK"/>
              <a:t>Aircraft</a:t>
            </a:r>
            <a:r>
              <a:rPr lang="sk-SK"/>
              <a:t> and </a:t>
            </a:r>
            <a:r>
              <a:rPr lang="sk-SK"/>
              <a:t>River</a:t>
            </a:r>
            <a:endParaRPr lang="de-DE"/>
          </a:p>
        </p:txBody>
      </p:sp>
      <p:sp>
        <p:nvSpPr>
          <p:cNvPr id="6" name="TextBox 6" hidden="0"/>
          <p:cNvSpPr txBox="1"/>
          <p:nvPr isPhoto="0" userDrawn="0"/>
        </p:nvSpPr>
        <p:spPr bwMode="auto">
          <a:xfrm>
            <a:off x="1644371" y="4784923"/>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Titel 1" hidden="0"/>
          <p:cNvSpPr>
            <a:spLocks noGrp="1"/>
          </p:cNvSpPr>
          <p:nvPr isPhoto="0" userDrawn="0">
            <p:ph type="title" hasCustomPrompt="0"/>
          </p:nvPr>
        </p:nvSpPr>
        <p:spPr bwMode="auto"/>
        <p:txBody>
          <a:bodyPr>
            <a:normAutofit fontScale="90000"/>
          </a:bodyPr>
          <a:lstStyle/>
          <a:p>
            <a:pPr>
              <a:defRPr/>
            </a:pPr>
            <a:r>
              <a:rPr lang="en-US"/>
              <a:t>Structure of Module 10   			</a:t>
            </a:r>
            <a:r>
              <a:rPr lang="en-US">
                <a:solidFill>
                  <a:srgbClr val="C00000"/>
                </a:solidFill>
              </a:rPr>
              <a:t>Activity 1</a:t>
            </a:r>
            <a:endParaRPr lang="en-US">
              <a:solidFill>
                <a:srgbClr val="C00000"/>
              </a:solidFill>
            </a:endParaRPr>
          </a:p>
        </p:txBody>
      </p:sp>
      <p:sp>
        <p:nvSpPr>
          <p:cNvPr id="3" name="Inhaltsplatzhalter 2" hidden="0"/>
          <p:cNvSpPr>
            <a:spLocks noGrp="1"/>
          </p:cNvSpPr>
          <p:nvPr isPhoto="0" userDrawn="0">
            <p:ph idx="1" hasCustomPrompt="0"/>
          </p:nvPr>
        </p:nvSpPr>
        <p:spPr bwMode="auto">
          <a:xfrm>
            <a:off x="457200" y="1200151"/>
            <a:ext cx="8229600" cy="3672638"/>
          </a:xfrm>
        </p:spPr>
        <p:txBody>
          <a:bodyPr>
            <a:normAutofit fontScale="77500" lnSpcReduction="20000"/>
          </a:bodyPr>
          <a:lstStyle/>
          <a:p>
            <a:pPr marL="514350" indent="-514350">
              <a:spcAft>
                <a:spcPts val="600"/>
              </a:spcAft>
              <a:buFont typeface="+mj-lt"/>
              <a:buAutoNum type="arabicPeriod"/>
              <a:defRPr/>
            </a:pPr>
            <a:r>
              <a:rPr lang="en-US"/>
              <a:t>Reflection and critical analysis on specific designs on </a:t>
            </a:r>
            <a:r>
              <a:rPr lang="sk-SK"/>
              <a:t>STEM</a:t>
            </a:r>
            <a:r>
              <a:rPr lang="en-US"/>
              <a:t> lessons</a:t>
            </a:r>
            <a:endParaRPr/>
          </a:p>
          <a:p>
            <a:pPr marL="914400" lvl="1" indent="-514350">
              <a:spcAft>
                <a:spcPts val="600"/>
              </a:spcAft>
              <a:buFont typeface="+mj-lt"/>
              <a:buAutoNum type="arabicPeriod"/>
              <a:defRPr/>
            </a:pPr>
            <a:r>
              <a:rPr lang="en-US"/>
              <a:t>Two examples: </a:t>
            </a:r>
            <a:r>
              <a:rPr lang="en-US" b="1"/>
              <a:t>Aircraft</a:t>
            </a:r>
            <a:r>
              <a:rPr lang="en-US"/>
              <a:t> fuel consumption and Flow of fluids: </a:t>
            </a:r>
            <a:r>
              <a:rPr lang="en-US" b="1"/>
              <a:t>River</a:t>
            </a:r>
            <a:endParaRPr/>
          </a:p>
          <a:p>
            <a:pPr marL="914400" lvl="1" indent="-514350">
              <a:spcAft>
                <a:spcPts val="600"/>
              </a:spcAft>
              <a:buFont typeface="+mj-lt"/>
              <a:buAutoNum type="arabicPeriod"/>
              <a:defRPr/>
            </a:pPr>
            <a:r>
              <a:rPr lang="en-US"/>
              <a:t>Common and different features of materials and methods</a:t>
            </a:r>
            <a:endParaRPr/>
          </a:p>
          <a:p>
            <a:pPr marL="914400" lvl="1" indent="-514350">
              <a:spcAft>
                <a:spcPts val="600"/>
              </a:spcAft>
              <a:buFont typeface="+mj-lt"/>
              <a:buAutoNum type="arabicPeriod"/>
              <a:defRPr/>
            </a:pPr>
            <a:r>
              <a:rPr lang="en-US" b="1"/>
              <a:t>Citizenship</a:t>
            </a:r>
            <a:r>
              <a:rPr lang="en-US"/>
              <a:t>: individual and society and </a:t>
            </a:r>
            <a:r>
              <a:rPr lang="en-US" b="1"/>
              <a:t>science </a:t>
            </a:r>
            <a:r>
              <a:rPr lang="en-US"/>
              <a:t>dimensions of the two lessons </a:t>
            </a:r>
            <a:r>
              <a:rPr lang="en-US" b="1"/>
              <a:t>topics</a:t>
            </a:r>
            <a:endParaRPr/>
          </a:p>
          <a:p>
            <a:pPr marL="914400" lvl="1" indent="-514350">
              <a:spcAft>
                <a:spcPts val="600"/>
              </a:spcAft>
              <a:buFont typeface="+mj-lt"/>
              <a:buAutoNum type="arabicPeriod"/>
              <a:defRPr/>
            </a:pPr>
            <a:r>
              <a:rPr lang="en-US"/>
              <a:t>How the two lessons </a:t>
            </a:r>
            <a:r>
              <a:rPr lang="sk-SK"/>
              <a:t>topics</a:t>
            </a:r>
            <a:r>
              <a:rPr lang="sk-SK"/>
              <a:t> </a:t>
            </a:r>
            <a:r>
              <a:rPr lang="en-US" b="1"/>
              <a:t>adapt</a:t>
            </a:r>
            <a:r>
              <a:rPr lang="en-US"/>
              <a:t> to be more </a:t>
            </a:r>
            <a:r>
              <a:rPr lang="en-US" b="1"/>
              <a:t>actual</a:t>
            </a:r>
            <a:r>
              <a:rPr lang="en-US"/>
              <a:t> and </a:t>
            </a:r>
            <a:r>
              <a:rPr lang="en-US" b="1"/>
              <a:t>motivated, </a:t>
            </a:r>
            <a:r>
              <a:rPr lang="en-US"/>
              <a:t>including</a:t>
            </a:r>
            <a:r>
              <a:rPr lang="en-US" b="1"/>
              <a:t> SSI principles</a:t>
            </a:r>
            <a:endParaRPr/>
          </a:p>
          <a:p>
            <a:pPr marL="914400" lvl="1" indent="-514350">
              <a:spcAft>
                <a:spcPts val="600"/>
              </a:spcAft>
              <a:buFont typeface="+mj-lt"/>
              <a:buAutoNum type="arabicPeriod"/>
              <a:defRPr/>
            </a:pPr>
            <a:r>
              <a:rPr lang="en-US"/>
              <a:t>Redesigning the lesson(s)</a:t>
            </a:r>
            <a:endParaRPr/>
          </a:p>
          <a:p>
            <a:pPr marL="914400" lvl="1" indent="-514350">
              <a:spcAft>
                <a:spcPts val="600"/>
              </a:spcAft>
              <a:buFont typeface="+mj-lt"/>
              <a:buAutoNum type="arabicPeriod"/>
              <a:defRPr/>
            </a:pPr>
            <a:r>
              <a:rPr lang="en-US"/>
              <a:t>Discussing the redesigned lesson with schoolmates, lesson study principles</a:t>
            </a:r>
            <a:endParaRPr/>
          </a:p>
          <a:p>
            <a:pPr marL="914400" lvl="1" indent="-514350">
              <a:spcAft>
                <a:spcPts val="600"/>
              </a:spcAft>
              <a:buFont typeface="+mj-lt"/>
              <a:buAutoNum type="arabicPeriod"/>
              <a:defRPr/>
            </a:pPr>
            <a:endParaRPr lang="de-DE"/>
          </a:p>
          <a:p>
            <a:pPr>
              <a:defRPr/>
            </a:pPr>
            <a:endParaRPr lang="de-DE"/>
          </a:p>
          <a:p>
            <a:pPr>
              <a:defRPr/>
            </a:pPr>
            <a:endParaRPr lang="de-DE"/>
          </a:p>
        </p:txBody>
      </p:sp>
      <p:sp>
        <p:nvSpPr>
          <p:cNvPr id="5" name="Foliennummernplatzhalter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pic>
        <p:nvPicPr>
          <p:cNvPr id="6" name="Obrázok 5" hidden="0"/>
          <p:cNvPicPr>
            <a:picLocks noChangeAspect="1"/>
          </p:cNvPicPr>
          <p:nvPr isPhoto="0" userDrawn="0"/>
        </p:nvPicPr>
        <p:blipFill>
          <a:blip r:embed="rId2"/>
          <a:stretch/>
        </p:blipFill>
        <p:spPr bwMode="auto">
          <a:xfrm>
            <a:off x="7091095" y="115184"/>
            <a:ext cx="1176630" cy="213378"/>
          </a:xfrm>
          <a:prstGeom prst="rect">
            <a:avLst/>
          </a:prstGeom>
        </p:spPr>
      </p:pic>
      <p:sp>
        <p:nvSpPr>
          <p:cNvPr id="7" name="TextBox 6" hidden="0"/>
          <p:cNvSpPr txBox="1"/>
          <p:nvPr isPhoto="0" userDrawn="0"/>
        </p:nvSpPr>
        <p:spPr bwMode="auto">
          <a:xfrm>
            <a:off x="1736996" y="4749678"/>
            <a:ext cx="2742217" cy="246221"/>
          </a:xfrm>
          <a:prstGeom prst="rect">
            <a:avLst/>
          </a:prstGeom>
          <a:noFill/>
          <a:ln>
            <a:noFill/>
          </a:ln>
        </p:spPr>
        <p:txBody>
          <a:bodyPr wrap="square" rtlCol="0">
            <a:spAutoFit/>
          </a:bodyPr>
          <a:lstStyle/>
          <a:p>
            <a:pPr>
              <a:defRPr/>
            </a:pPr>
            <a:r>
              <a:rPr lang="en-US" sz="1000">
                <a:solidFill>
                  <a:schemeClr val="tx2">
                    <a:lumMod val="60000"/>
                    <a:lumOff val="40000"/>
                  </a:schemeClr>
                </a:solidFill>
              </a:rPr>
              <a:t>Constantine the Philosopher University in Nitra</a:t>
            </a:r>
            <a:endParaRPr lang="en-US" sz="1000">
              <a:solidFill>
                <a:schemeClr val="tx2">
                  <a:lumMod val="60000"/>
                  <a:lumOff val="4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Título 1" hidden="0"/>
          <p:cNvSpPr>
            <a:spLocks noGrp="1"/>
          </p:cNvSpPr>
          <p:nvPr isPhoto="0" userDrawn="0">
            <p:ph type="title" hasCustomPrompt="0"/>
          </p:nvPr>
        </p:nvSpPr>
        <p:spPr bwMode="auto">
          <a:xfrm>
            <a:off x="457200" y="443746"/>
            <a:ext cx="8229600" cy="485846"/>
          </a:xfrm>
        </p:spPr>
        <p:txBody>
          <a:bodyPr>
            <a:normAutofit fontScale="90000"/>
          </a:bodyPr>
          <a:lstStyle/>
          <a:p>
            <a:pPr>
              <a:defRPr/>
            </a:pPr>
            <a:r>
              <a:rPr lang="en-GB"/>
              <a:t>Activity 1.1: Two </a:t>
            </a:r>
            <a:r>
              <a:rPr lang="sk-SK"/>
              <a:t>STEM</a:t>
            </a:r>
            <a:r>
              <a:rPr lang="en-GB"/>
              <a:t> lesson</a:t>
            </a:r>
            <a:r>
              <a:rPr lang="sk-SK"/>
              <a:t>s</a:t>
            </a:r>
            <a:r>
              <a:rPr lang="en-GB"/>
              <a:t> plans </a:t>
            </a:r>
            <a:r>
              <a:rPr lang="sk-SK" sz="2200"/>
              <a:t>INTRODUCTION</a:t>
            </a:r>
            <a:r>
              <a:rPr lang="en-GB"/>
              <a:t> </a:t>
            </a:r>
            <a:endParaRPr lang="en-GB"/>
          </a:p>
        </p:txBody>
      </p:sp>
      <p:sp>
        <p:nvSpPr>
          <p:cNvPr id="3" name="Marcador de contenido 2" hidden="0"/>
          <p:cNvSpPr>
            <a:spLocks noGrp="1"/>
          </p:cNvSpPr>
          <p:nvPr isPhoto="0" userDrawn="0">
            <p:ph idx="1" hasCustomPrompt="0"/>
          </p:nvPr>
        </p:nvSpPr>
        <p:spPr bwMode="auto">
          <a:xfrm>
            <a:off x="893574" y="1313516"/>
            <a:ext cx="6293737" cy="2989543"/>
          </a:xfrm>
        </p:spPr>
        <p:txBody>
          <a:bodyPr>
            <a:normAutofit/>
          </a:bodyPr>
          <a:lstStyle/>
          <a:p>
            <a:pPr>
              <a:spcAft>
                <a:spcPts val="600"/>
              </a:spcAft>
              <a:defRPr/>
            </a:pPr>
            <a:r>
              <a:rPr lang="en-GB" sz="2400"/>
              <a:t>Two lessons with focus to interdisciplinary approach and SSI principles analysis.</a:t>
            </a:r>
            <a:endParaRPr/>
          </a:p>
          <a:p>
            <a:pPr>
              <a:spcAft>
                <a:spcPts val="600"/>
              </a:spcAft>
              <a:defRPr/>
            </a:pPr>
            <a:r>
              <a:rPr lang="en-GB" sz="2400"/>
              <a:t>Study content, concepts and methods in plans of two lessons: </a:t>
            </a:r>
            <a:endParaRPr/>
          </a:p>
          <a:p>
            <a:pPr marL="0" indent="0">
              <a:spcAft>
                <a:spcPts val="600"/>
              </a:spcAft>
              <a:buNone/>
              <a:defRPr/>
            </a:pPr>
            <a:r>
              <a:rPr lang="en-GB" sz="2400"/>
              <a:t>Fuel requirements for aircraft</a:t>
            </a:r>
            <a:r>
              <a:rPr lang="sk-SK" sz="2400"/>
              <a:t>     </a:t>
            </a:r>
            <a:r>
              <a:rPr lang="en-GB" sz="2400"/>
              <a:t> </a:t>
            </a:r>
            <a:r>
              <a:rPr lang="sk-SK" sz="2400"/>
              <a:t> </a:t>
            </a:r>
            <a:r>
              <a:rPr lang="sk-SK" sz="2400" b="1"/>
              <a:t>Aircraft</a:t>
            </a:r>
            <a:endParaRPr lang="sk-SK" sz="2400" b="1"/>
          </a:p>
          <a:p>
            <a:pPr marL="0" indent="0">
              <a:spcAft>
                <a:spcPts val="600"/>
              </a:spcAft>
              <a:buNone/>
              <a:defRPr/>
            </a:pPr>
            <a:r>
              <a:rPr lang="en-GB" sz="2400"/>
              <a:t>Flow of fluids</a:t>
            </a:r>
            <a:r>
              <a:rPr lang="sk-SK" sz="2400"/>
              <a:t>                                     </a:t>
            </a:r>
            <a:r>
              <a:rPr lang="sk-SK" sz="2400" b="1"/>
              <a:t>River</a:t>
            </a:r>
            <a:endParaRPr lang="en-GB" sz="2400" b="1"/>
          </a:p>
        </p:txBody>
      </p:sp>
      <p:sp>
        <p:nvSpPr>
          <p:cNvPr id="5" name="Marcador de número de diapositiva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pic>
        <p:nvPicPr>
          <p:cNvPr id="11" name="Bild 7" descr="C:\Users\Sophia\AppData\Local\Microsoft\Windows\Temporary Internet Files\Content.Word\3-1_5min_.png.png" hidden="0"/>
          <p:cNvPicPr/>
          <p:nvPr isPhoto="0" userDrawn="0"/>
        </p:nvPicPr>
        <p:blipFill>
          <a:blip r:embed="rId3"/>
          <a:stretch/>
        </p:blipFill>
        <p:spPr bwMode="auto">
          <a:xfrm>
            <a:off x="301240" y="1837820"/>
            <a:ext cx="592334" cy="659780"/>
          </a:xfrm>
          <a:prstGeom prst="rect">
            <a:avLst/>
          </a:prstGeom>
          <a:noFill/>
          <a:ln w="9525">
            <a:noFill/>
            <a:miter lim="800000"/>
            <a:headEnd/>
            <a:tailEnd/>
          </a:ln>
        </p:spPr>
      </p:pic>
      <p:sp>
        <p:nvSpPr>
          <p:cNvPr id="8" name="Zástupný objekt pre pätu 3" hidden="0"/>
          <p:cNvSpPr>
            <a:spLocks noGrp="1"/>
          </p:cNvSpPr>
          <p:nvPr isPhoto="0" userDrawn="0">
            <p:ph type="ftr" sz="quarter" idx="10" hasCustomPrompt="0"/>
          </p:nvPr>
        </p:nvSpPr>
        <p:spPr bwMode="auto">
          <a:xfrm>
            <a:off x="5936538" y="58851"/>
            <a:ext cx="2647951" cy="273844"/>
          </a:xfrm>
        </p:spPr>
        <p:txBody>
          <a:bodyPr/>
          <a:lstStyle/>
          <a:p>
            <a:pPr>
              <a:defRPr/>
            </a:pPr>
            <a:r>
              <a:rPr lang="sk-SK">
                <a:solidFill>
                  <a:srgbClr val="CC023B"/>
                </a:solidFill>
              </a:rPr>
              <a:t>LESSON PLANNING II</a:t>
            </a:r>
            <a:r>
              <a:rPr lang="es-ES">
                <a:solidFill>
                  <a:srgbClr val="CC023B"/>
                </a:solidFill>
              </a:rPr>
              <a:t> </a:t>
            </a:r>
            <a:endParaRPr lang="es-ES_tradnl">
              <a:solidFill>
                <a:srgbClr val="CC023B"/>
              </a:solidFill>
            </a:endParaRPr>
          </a:p>
        </p:txBody>
      </p:sp>
      <p:pic>
        <p:nvPicPr>
          <p:cNvPr id="9" name="Bild 13" descr="C:\Users\Sophia\AppData\Local\Microsoft\Windows\Temporary Internet Files\Content.Word\4-2_pair_work_.png.png" hidden="0"/>
          <p:cNvPicPr/>
          <p:nvPr isPhoto="0" userDrawn="0"/>
        </p:nvPicPr>
        <p:blipFill>
          <a:blip r:embed="rId4"/>
          <a:stretch/>
        </p:blipFill>
        <p:spPr bwMode="auto">
          <a:xfrm>
            <a:off x="301240" y="1263115"/>
            <a:ext cx="492759" cy="489585"/>
          </a:xfrm>
          <a:prstGeom prst="rect">
            <a:avLst/>
          </a:prstGeom>
          <a:noFill/>
          <a:ln w="9525">
            <a:noFill/>
            <a:miter lim="800000"/>
            <a:headEnd/>
            <a:tailEnd/>
          </a:ln>
        </p:spPr>
      </p:pic>
      <p:pic>
        <p:nvPicPr>
          <p:cNvPr id="4" name="Obrázok 3" hidden="0"/>
          <p:cNvPicPr>
            <a:picLocks noChangeAspect="1"/>
          </p:cNvPicPr>
          <p:nvPr isPhoto="0" userDrawn="0"/>
        </p:nvPicPr>
        <p:blipFill>
          <a:blip r:embed="rId5"/>
          <a:stretch/>
        </p:blipFill>
        <p:spPr bwMode="auto">
          <a:xfrm>
            <a:off x="282360" y="2555316"/>
            <a:ext cx="561427" cy="561427"/>
          </a:xfrm>
          <a:prstGeom prst="rect">
            <a:avLst/>
          </a:prstGeom>
        </p:spPr>
      </p:pic>
      <p:sp>
        <p:nvSpPr>
          <p:cNvPr id="6" name="Obdĺžnik 5" hidden="0"/>
          <p:cNvSpPr/>
          <p:nvPr isPhoto="0" userDrawn="0"/>
        </p:nvSpPr>
        <p:spPr bwMode="auto">
          <a:xfrm>
            <a:off x="1622144" y="4718143"/>
            <a:ext cx="2632452" cy="246221"/>
          </a:xfrm>
          <a:prstGeom prst="rect">
            <a:avLst/>
          </a:prstGeom>
        </p:spPr>
        <p:txBody>
          <a:bodyPr wrap="none">
            <a:spAutoFit/>
          </a:bodyPr>
          <a:lstStyle/>
          <a:p>
            <a:pPr>
              <a:defRPr/>
            </a:pPr>
            <a:r>
              <a:rPr lang="en-US" sz="1000">
                <a:solidFill>
                  <a:schemeClr val="tx2">
                    <a:lumMod val="60000"/>
                    <a:lumOff val="40000"/>
                  </a:schemeClr>
                </a:solidFill>
              </a:rPr>
              <a:t>Constantine the Philosopher University in Nitra</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2" name="Nadpis 1" hidden="0"/>
          <p:cNvSpPr>
            <a:spLocks noGrp="1"/>
          </p:cNvSpPr>
          <p:nvPr isPhoto="0" userDrawn="0">
            <p:ph type="title" hasCustomPrompt="0"/>
          </p:nvPr>
        </p:nvSpPr>
        <p:spPr bwMode="auto"/>
        <p:txBody>
          <a:bodyPr>
            <a:normAutofit fontScale="90000"/>
          </a:bodyPr>
          <a:lstStyle/>
          <a:p>
            <a:pPr>
              <a:defRPr/>
            </a:pPr>
            <a:r>
              <a:rPr lang="en-GB"/>
              <a:t>Activity 1.1: Two </a:t>
            </a:r>
            <a:r>
              <a:rPr lang="en-GB"/>
              <a:t>S</a:t>
            </a:r>
            <a:r>
              <a:rPr lang="sk-SK"/>
              <a:t>TEM</a:t>
            </a:r>
            <a:r>
              <a:rPr lang="en-GB"/>
              <a:t> lesson</a:t>
            </a:r>
            <a:r>
              <a:rPr lang="sk-SK"/>
              <a:t>s</a:t>
            </a:r>
            <a:r>
              <a:rPr lang="en-GB"/>
              <a:t> </a:t>
            </a:r>
            <a:r>
              <a:rPr lang="en-GB"/>
              <a:t>plans </a:t>
            </a:r>
            <a:r>
              <a:rPr lang="sk-SK" sz="2200"/>
              <a:t>INTRODUCTION</a:t>
            </a:r>
            <a:endParaRPr lang="sk-SK" sz="2200"/>
          </a:p>
        </p:txBody>
      </p:sp>
      <p:sp>
        <p:nvSpPr>
          <p:cNvPr id="4" name="Zástupný objekt pre pätu 3" hidden="0"/>
          <p:cNvSpPr>
            <a:spLocks noGrp="1"/>
          </p:cNvSpPr>
          <p:nvPr isPhoto="0" userDrawn="0">
            <p:ph type="ftr" sz="quarter" idx="10" hasCustomPrompt="0"/>
          </p:nvPr>
        </p:nvSpPr>
        <p:spPr bwMode="auto">
          <a:xfrm>
            <a:off x="5936538" y="58851"/>
            <a:ext cx="2647951" cy="273844"/>
          </a:xfrm>
        </p:spPr>
        <p:txBody>
          <a:bodyPr/>
          <a:lstStyle/>
          <a:p>
            <a:pPr>
              <a:defRPr/>
            </a:pPr>
            <a:r>
              <a:rPr lang="sk-SK">
                <a:solidFill>
                  <a:srgbClr val="CC023B"/>
                </a:solidFill>
              </a:rPr>
              <a:t>LESSON PLANNING II</a:t>
            </a:r>
            <a:r>
              <a:rPr lang="es-ES">
                <a:solidFill>
                  <a:srgbClr val="CC023B"/>
                </a:solidFill>
              </a:rPr>
              <a:t> </a:t>
            </a:r>
            <a:endParaRPr lang="es-ES_tradnl">
              <a:solidFill>
                <a:srgbClr val="CC023B"/>
              </a:solidFill>
            </a:endParaRPr>
          </a:p>
        </p:txBody>
      </p:sp>
      <p:sp>
        <p:nvSpPr>
          <p:cNvPr id="5" name="Zástupný objekt pre číslo snímky 4" hidden="0"/>
          <p:cNvSpPr>
            <a:spLocks noGrp="1"/>
          </p:cNvSpPr>
          <p:nvPr isPhoto="0" userDrawn="0">
            <p:ph type="sldNum" sz="quarter" idx="11" hasCustomPrompt="0"/>
          </p:nvPr>
        </p:nvSpPr>
        <p:spPr bwMode="auto"/>
        <p:txBody>
          <a:bodyPr/>
          <a:lstStyle/>
          <a:p>
            <a:pPr>
              <a:defRPr/>
            </a:pPr>
            <a:r>
              <a:rPr lang="es-ES_tradnl" sz="1200"/>
              <a:t>|  </a:t>
            </a:r>
            <a:fld id="{9DD0088F-7E4A-9C4B-9ED2-72FAF1293163}" type="slidenum">
              <a:rPr lang="es-ES_tradnl"/>
              <a:t/>
            </a:fld>
            <a:endParaRPr lang="es-ES_tradnl"/>
          </a:p>
        </p:txBody>
      </p:sp>
      <p:pic>
        <p:nvPicPr>
          <p:cNvPr id="6" name="Obrázok 5" hidden="0"/>
          <p:cNvPicPr/>
          <p:nvPr isPhoto="0" userDrawn="0"/>
        </p:nvPicPr>
        <p:blipFill>
          <a:blip r:embed="rId2"/>
          <a:srcRect l="31746" t="13815" r="29233" b="13873"/>
          <a:stretch/>
        </p:blipFill>
        <p:spPr bwMode="auto">
          <a:xfrm>
            <a:off x="457200" y="1200150"/>
            <a:ext cx="3149194" cy="3262121"/>
          </a:xfrm>
          <a:prstGeom prst="rect">
            <a:avLst/>
          </a:prstGeom>
          <a:ln>
            <a:noFill/>
          </a:ln>
        </p:spPr>
      </p:pic>
      <p:pic>
        <p:nvPicPr>
          <p:cNvPr id="7" name="Zástupný objekt pre obsah 6" hidden="0"/>
          <p:cNvPicPr>
            <a:picLocks noGrp="1"/>
          </p:cNvPicPr>
          <p:nvPr isPhoto="0" userDrawn="0">
            <p:ph idx="1" hasCustomPrompt="0"/>
          </p:nvPr>
        </p:nvPicPr>
        <p:blipFill>
          <a:blip r:embed="rId3"/>
          <a:srcRect l="32738" t="47325" r="34359" b="23280"/>
          <a:stretch/>
        </p:blipFill>
        <p:spPr bwMode="auto">
          <a:xfrm>
            <a:off x="3612523" y="2933851"/>
            <a:ext cx="2721336" cy="1528420"/>
          </a:xfrm>
          <a:prstGeom prst="rect">
            <a:avLst/>
          </a:prstGeom>
          <a:ln>
            <a:noFill/>
          </a:ln>
        </p:spPr>
      </p:pic>
      <p:pic>
        <p:nvPicPr>
          <p:cNvPr id="3" name="Obrázok 2" hidden="0"/>
          <p:cNvPicPr>
            <a:picLocks noChangeAspect="1"/>
          </p:cNvPicPr>
          <p:nvPr isPhoto="0" userDrawn="0"/>
        </p:nvPicPr>
        <p:blipFill>
          <a:blip r:embed="rId4"/>
          <a:stretch/>
        </p:blipFill>
        <p:spPr bwMode="auto">
          <a:xfrm>
            <a:off x="3606394" y="1297011"/>
            <a:ext cx="2727465" cy="1534199"/>
          </a:xfrm>
          <a:prstGeom prst="rect">
            <a:avLst/>
          </a:prstGeom>
        </p:spPr>
      </p:pic>
      <p:pic>
        <p:nvPicPr>
          <p:cNvPr id="8" name="Obrázok 7" hidden="0"/>
          <p:cNvPicPr>
            <a:picLocks noChangeAspect="1"/>
          </p:cNvPicPr>
          <p:nvPr isPhoto="0" userDrawn="0"/>
        </p:nvPicPr>
        <p:blipFill>
          <a:blip r:embed="rId5"/>
          <a:stretch/>
        </p:blipFill>
        <p:spPr bwMode="auto">
          <a:xfrm>
            <a:off x="6305394" y="1674807"/>
            <a:ext cx="2388007" cy="2312805"/>
          </a:xfrm>
          <a:prstGeom prst="rect">
            <a:avLst/>
          </a:prstGeom>
        </p:spPr>
      </p:pic>
      <p:sp>
        <p:nvSpPr>
          <p:cNvPr id="9" name="Obdĺžnik 8" hidden="0"/>
          <p:cNvSpPr/>
          <p:nvPr isPhoto="0" userDrawn="0"/>
        </p:nvSpPr>
        <p:spPr bwMode="auto">
          <a:xfrm>
            <a:off x="1848055" y="4721076"/>
            <a:ext cx="2810008" cy="246221"/>
          </a:xfrm>
          <a:prstGeom prst="rect">
            <a:avLst/>
          </a:prstGeom>
        </p:spPr>
        <p:txBody>
          <a:bodyPr wrap="square">
            <a:spAutoFit/>
          </a:bodyPr>
          <a:lstStyle/>
          <a:p>
            <a:pPr>
              <a:defRPr/>
            </a:pPr>
            <a:r>
              <a:rPr lang="en-US" sz="1000">
                <a:solidFill>
                  <a:schemeClr val="tx2">
                    <a:lumMod val="60000"/>
                    <a:lumOff val="40000"/>
                  </a:schemeClr>
                </a:solidFill>
              </a:rPr>
              <a:t>Constantine the Philosopher University in Nitra</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bodyPr/>
      <a:lstStyle/>
      <a:style>
        <a:lnRef idx="1">
          <a:schemeClr val="accent1"/>
        </a:lnRef>
        <a:fillRef idx="3">
          <a:schemeClr val="accent1"/>
        </a:fillRef>
        <a:effectRef idx="2">
          <a:schemeClr val="accent1"/>
        </a:effectRef>
        <a:fontRef idx="minor">
          <a:schemeClr val="lt1"/>
        </a:fontRef>
      </a:style>
    </a:spDef>
    <a:lnDef>
      <a:spPr bwMode="auto"/>
      <a:bodyPr/>
      <a:lstStyle/>
      <a:style>
        <a:lnRef idx="2">
          <a:schemeClr val="accent1"/>
        </a:lnRef>
        <a:fillRef idx="0">
          <a:schemeClr val="accent1"/>
        </a:fillRef>
        <a:effectRef idx="1">
          <a:schemeClr val="accent1"/>
        </a:effectRef>
        <a:fontRef idx="minor">
          <a:schemeClr val="tx1"/>
        </a:fontRef>
      </a:style>
    </a:lnDef>
  </a:objectDefaults>
</a:theme>
</file>

<file path=ppt/theme/theme2.xml><?xml version="1.0" encoding="utf-8"?>
<a:theme xmlns:a="http://schemas.openxmlformats.org/drawingml/2006/main" xmlns:r="http://schemas.openxmlformats.org/officeDocument/2006/relationships" xmlns:p="http://schemas.openxmlformats.org/presentation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bodyPr/>
      <a:lstStyle/>
      <a:style>
        <a:lnRef idx="1">
          <a:schemeClr val="accent1"/>
        </a:lnRef>
        <a:fillRef idx="3">
          <a:schemeClr val="accent1"/>
        </a:fillRef>
        <a:effectRef idx="2">
          <a:schemeClr val="accent1"/>
        </a:effectRef>
        <a:fontRef idx="minor">
          <a:schemeClr val="lt1"/>
        </a:fontRef>
      </a:style>
    </a:spDef>
    <a:lnDef>
      <a:spPr bwMode="auto"/>
      <a:bodyPr/>
      <a:lstStyle/>
      <a:style>
        <a:lnRef idx="2">
          <a:schemeClr val="accent1"/>
        </a:lnRef>
        <a:fillRef idx="0">
          <a:schemeClr val="accent1"/>
        </a:fillRef>
        <a:effectRef idx="1">
          <a:schemeClr val="accent1"/>
        </a:effectRef>
        <a:fontRef idx="minor">
          <a:schemeClr val="tx1"/>
        </a:fontRef>
      </a:style>
    </a:lnDef>
  </a:objectDefaults>
</a:theme>
</file>

<file path=docProps/app.xml><?xml version="1.0" encoding="utf-8"?>
<Properties xmlns="http://schemas.openxmlformats.org/officeDocument/2006/extended-properties" xmlns:vt="http://schemas.openxmlformats.org/officeDocument/2006/docPropsVTypes">
  <Template/>
  <TotalTime>0</TotalTime>
  <Words>0</Words>
  <Application>ONLYOFFICE/6.4.2.6</Application>
  <DocSecurity>0</DocSecurity>
  <PresentationFormat>Prezentácia na obrazovke (16:9)</PresentationFormat>
  <Paragraphs>0</Paragraphs>
  <Slides>43</Slides>
  <Notes>43</Notes>
  <HiddenSlides>0</HiddenSlides>
  <MMClips>2</MMClips>
  <ScaleCrop>0</ScaleCrop>
  <HeadingPairs>
    <vt:vector size="4" baseType="variant">
      <vt:variant>
        <vt:lpstr>Theme</vt:lpstr>
      </vt:variant>
      <vt:variant>
        <vt:i4>1</vt:i4>
      </vt:variant>
      <vt:variant>
        <vt:lpstr>Slide Titles</vt:lpstr>
      </vt:variant>
      <vt:variant>
        <vt:i4>43</vt:i4>
      </vt:variant>
    </vt:vector>
  </HeadingPairs>
  <TitlesOfParts>
    <vt:vector size="44"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vector>
  </TitlesOfParts>
  <Manager/>
  <Company>Pädagogische Hochschule Freiburg</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Ulrich Birtel</dc:creator>
  <cp:keywords/>
  <dc:description/>
  <dc:identifier/>
  <dc:language/>
  <cp:lastModifiedBy>Anonymous</cp:lastModifiedBy>
  <cp:revision>312</cp:revision>
  <dcterms:created xsi:type="dcterms:W3CDTF">2017-02-28T10:46:16Z</dcterms:created>
  <dcterms:modified xsi:type="dcterms:W3CDTF">2021-11-24T21:20:12Z</dcterms:modified>
  <cp:category/>
  <cp:contentStatus/>
  <cp:version/>
</cp:coreProperties>
</file>