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310" r:id="rId3"/>
    <p:sldId id="319" r:id="rId4"/>
    <p:sldId id="325" r:id="rId5"/>
    <p:sldId id="326" r:id="rId6"/>
    <p:sldId id="277" r:id="rId7"/>
    <p:sldId id="282" r:id="rId8"/>
    <p:sldId id="278" r:id="rId9"/>
    <p:sldId id="301" r:id="rId10"/>
    <p:sldId id="295" r:id="rId11"/>
    <p:sldId id="296" r:id="rId12"/>
    <p:sldId id="317" r:id="rId13"/>
    <p:sldId id="318" r:id="rId14"/>
    <p:sldId id="324" r:id="rId15"/>
    <p:sldId id="323" r:id="rId16"/>
    <p:sldId id="320" r:id="rId17"/>
    <p:sldId id="302" r:id="rId18"/>
    <p:sldId id="288" r:id="rId19"/>
    <p:sldId id="289" r:id="rId20"/>
    <p:sldId id="291" r:id="rId21"/>
    <p:sldId id="290" r:id="rId22"/>
    <p:sldId id="294" r:id="rId23"/>
    <p:sldId id="292" r:id="rId24"/>
    <p:sldId id="293" r:id="rId25"/>
    <p:sldId id="298" r:id="rId26"/>
    <p:sldId id="311" r:id="rId27"/>
    <p:sldId id="299" r:id="rId28"/>
    <p:sldId id="309" r:id="rId29"/>
    <p:sldId id="300" r:id="rId30"/>
    <p:sldId id="308" r:id="rId31"/>
    <p:sldId id="312" r:id="rId32"/>
    <p:sldId id="321" r:id="rId33"/>
    <p:sldId id="306" r:id="rId34"/>
    <p:sldId id="314" r:id="rId35"/>
    <p:sldId id="305" r:id="rId36"/>
    <p:sldId id="285" r:id="rId37"/>
    <p:sldId id="307" r:id="rId38"/>
    <p:sldId id="315" r:id="rId39"/>
    <p:sldId id="316" r:id="rId40"/>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9" clrIdx="0">
    <p:extLst>
      <p:ext uri="{19B8F6BF-5375-455C-9EA6-DF929625EA0E}">
        <p15:presenceInfo xmlns:p15="http://schemas.microsoft.com/office/powerpoint/2012/main" userId="Microsoft Office User" providerId="None"/>
      </p:ext>
    </p:extLst>
  </p:cmAuthor>
  <p:cmAuthor id="2" name="Katja Maass" initials="KM" lastIdx="2" clrIdx="1">
    <p:extLst>
      <p:ext uri="{19B8F6BF-5375-455C-9EA6-DF929625EA0E}">
        <p15:presenceInfo xmlns:p15="http://schemas.microsoft.com/office/powerpoint/2012/main" userId="Katja Ma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7E"/>
    <a:srgbClr val="CC023B"/>
    <a:srgbClr val="C1D260"/>
    <a:srgbClr val="FF00FF"/>
    <a:srgbClr val="A0B051"/>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autoAdjust="0"/>
    <p:restoredTop sz="90921" autoAdjust="0"/>
  </p:normalViewPr>
  <p:slideViewPr>
    <p:cSldViewPr snapToGrid="0" snapToObjects="1" showGuides="1">
      <p:cViewPr varScale="1">
        <p:scale>
          <a:sx n="79" d="100"/>
          <a:sy n="79" d="100"/>
        </p:scale>
        <p:origin x="1184" y="56"/>
      </p:cViewPr>
      <p:guideLst>
        <p:guide orient="horz" pos="2205"/>
        <p:guide pos="2886"/>
        <p:guide orient="horz" pos="1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05.07.2022</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05.07.2022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Image from </a:t>
            </a:r>
            <a:r>
              <a:rPr lang="en-US" dirty="0" err="1"/>
              <a:t>Pixabay</a:t>
            </a:r>
            <a:r>
              <a:rPr lang="en-US" dirty="0"/>
              <a:t>: It is not necessary to quote the source</a:t>
            </a:r>
          </a:p>
          <a:p>
            <a:r>
              <a:rPr lang="en-US" dirty="0"/>
              <a:t>Note for the lecturer</a:t>
            </a:r>
          </a:p>
        </p:txBody>
      </p:sp>
      <p:sp>
        <p:nvSpPr>
          <p:cNvPr id="4" name="Foliennummernplatzhalter 3"/>
          <p:cNvSpPr>
            <a:spLocks noGrp="1"/>
          </p:cNvSpPr>
          <p:nvPr>
            <p:ph type="sldNum" sz="quarter" idx="10"/>
          </p:nvPr>
        </p:nvSpPr>
        <p:spPr/>
        <p:txBody>
          <a:bodyPr/>
          <a:lstStyle/>
          <a:p>
            <a:fld id="{053ABD4E-16D0-5348-910F-B34FEBD0AA0B}" type="slidenum">
              <a:rPr lang="de-DE" smtClean="0"/>
              <a:t>4</a:t>
            </a:fld>
            <a:endParaRPr lang="de-DE"/>
          </a:p>
        </p:txBody>
      </p:sp>
    </p:spTree>
    <p:extLst>
      <p:ext uri="{BB962C8B-B14F-4D97-AF65-F5344CB8AC3E}">
        <p14:creationId xmlns:p14="http://schemas.microsoft.com/office/powerpoint/2010/main" val="21539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a:t>
            </a:r>
          </a:p>
          <a:p>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5</a:t>
            </a:fld>
            <a:endParaRPr lang="de-DE"/>
          </a:p>
        </p:txBody>
      </p:sp>
    </p:spTree>
    <p:extLst>
      <p:ext uri="{BB962C8B-B14F-4D97-AF65-F5344CB8AC3E}">
        <p14:creationId xmlns:p14="http://schemas.microsoft.com/office/powerpoint/2010/main" val="9820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Image from </a:t>
            </a:r>
            <a:r>
              <a:rPr lang="en-US" dirty="0" err="1"/>
              <a:t>Pixabay</a:t>
            </a:r>
            <a:r>
              <a:rPr lang="en-US" dirty="0"/>
              <a:t>: It is not necessary to quote the source</a:t>
            </a:r>
          </a:p>
        </p:txBody>
      </p:sp>
      <p:sp>
        <p:nvSpPr>
          <p:cNvPr id="4" name="Foliennummernplatzhalter 3"/>
          <p:cNvSpPr>
            <a:spLocks noGrp="1"/>
          </p:cNvSpPr>
          <p:nvPr>
            <p:ph type="sldNum" sz="quarter" idx="10"/>
          </p:nvPr>
        </p:nvSpPr>
        <p:spPr/>
        <p:txBody>
          <a:bodyPr/>
          <a:lstStyle/>
          <a:p>
            <a:fld id="{053ABD4E-16D0-5348-910F-B34FEBD0AA0B}" type="slidenum">
              <a:rPr lang="de-DE" smtClean="0"/>
              <a:t>6</a:t>
            </a:fld>
            <a:endParaRPr lang="de-DE"/>
          </a:p>
        </p:txBody>
      </p:sp>
    </p:spTree>
    <p:extLst>
      <p:ext uri="{BB962C8B-B14F-4D97-AF65-F5344CB8AC3E}">
        <p14:creationId xmlns:p14="http://schemas.microsoft.com/office/powerpoint/2010/main" val="15249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a:t>
            </a:r>
          </a:p>
          <a:p>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7</a:t>
            </a:fld>
            <a:endParaRPr lang="de-DE"/>
          </a:p>
        </p:txBody>
      </p:sp>
    </p:spTree>
    <p:extLst>
      <p:ext uri="{BB962C8B-B14F-4D97-AF65-F5344CB8AC3E}">
        <p14:creationId xmlns:p14="http://schemas.microsoft.com/office/powerpoint/2010/main" val="45777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 In Amsterdam </a:t>
            </a:r>
            <a:r>
              <a:rPr lang="en-US" dirty="0" err="1"/>
              <a:t>werrden</a:t>
            </a:r>
            <a:r>
              <a:rPr lang="en-US" dirty="0"/>
              <a:t> </a:t>
            </a:r>
            <a:r>
              <a:rPr lang="en-US" dirty="0" err="1"/>
              <a:t>dadurch</a:t>
            </a:r>
            <a:r>
              <a:rPr lang="en-US" dirty="0"/>
              <a:t> 6000 </a:t>
            </a:r>
            <a:r>
              <a:rPr lang="en-US" dirty="0" err="1"/>
              <a:t>Bäume</a:t>
            </a:r>
            <a:r>
              <a:rPr lang="en-US" dirty="0"/>
              <a:t> und 34kg </a:t>
            </a:r>
            <a:r>
              <a:rPr lang="en-US" dirty="0" err="1"/>
              <a:t>Papiermüll</a:t>
            </a:r>
            <a:r>
              <a:rPr lang="en-US" dirty="0"/>
              <a:t> pro </a:t>
            </a:r>
            <a:r>
              <a:rPr lang="en-US" dirty="0" err="1"/>
              <a:t>Haushalt</a:t>
            </a:r>
            <a:r>
              <a:rPr lang="en-US" dirty="0"/>
              <a:t> </a:t>
            </a:r>
            <a:r>
              <a:rPr lang="en-US" dirty="0" err="1"/>
              <a:t>gespart</a:t>
            </a:r>
            <a:r>
              <a:rPr lang="en-US"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https://www.geo.de/natur/nachhaltigkeit/22480-rtkl-amsterdam-kein-werbe-muell-mehr-im-briefkasten-so-machen-es-unsere</a:t>
            </a:r>
          </a:p>
        </p:txBody>
      </p:sp>
      <p:sp>
        <p:nvSpPr>
          <p:cNvPr id="4" name="Foliennummernplatzhalter 3"/>
          <p:cNvSpPr>
            <a:spLocks noGrp="1"/>
          </p:cNvSpPr>
          <p:nvPr>
            <p:ph type="sldNum" sz="quarter" idx="5"/>
          </p:nvPr>
        </p:nvSpPr>
        <p:spPr/>
        <p:txBody>
          <a:bodyPr/>
          <a:lstStyle/>
          <a:p>
            <a:fld id="{053ABD4E-16D0-5348-910F-B34FEBD0AA0B}" type="slidenum">
              <a:rPr lang="de-DE" smtClean="0"/>
              <a:t>33</a:t>
            </a:fld>
            <a:endParaRPr lang="de-DE"/>
          </a:p>
        </p:txBody>
      </p:sp>
    </p:spTree>
    <p:extLst>
      <p:ext uri="{BB962C8B-B14F-4D97-AF65-F5344CB8AC3E}">
        <p14:creationId xmlns:p14="http://schemas.microsoft.com/office/powerpoint/2010/main" val="379023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err="1"/>
              <a:t>Hint</a:t>
            </a:r>
            <a:r>
              <a:rPr lang="de-DE" dirty="0"/>
              <a:t>: The </a:t>
            </a:r>
            <a:r>
              <a:rPr lang="de-DE" dirty="0" err="1"/>
              <a:t>discussion</a:t>
            </a:r>
            <a:r>
              <a:rPr lang="de-DE" dirty="0"/>
              <a:t> </a:t>
            </a:r>
            <a:r>
              <a:rPr lang="de-DE" dirty="0" err="1"/>
              <a:t>about</a:t>
            </a:r>
            <a:r>
              <a:rPr lang="de-DE" dirty="0"/>
              <a:t> </a:t>
            </a:r>
            <a:r>
              <a:rPr lang="de-DE" dirty="0" err="1"/>
              <a:t>the</a:t>
            </a:r>
            <a:r>
              <a:rPr lang="de-DE" dirty="0"/>
              <a:t> </a:t>
            </a:r>
            <a:r>
              <a:rPr lang="de-DE" dirty="0" err="1"/>
              <a:t>usabillity</a:t>
            </a:r>
            <a:r>
              <a:rPr lang="de-DE" dirty="0"/>
              <a:t> </a:t>
            </a:r>
            <a:r>
              <a:rPr lang="de-DE" dirty="0" err="1"/>
              <a:t>of</a:t>
            </a:r>
            <a:r>
              <a:rPr lang="de-DE" dirty="0"/>
              <a:t> </a:t>
            </a:r>
            <a:r>
              <a:rPr lang="de-DE" dirty="0" err="1"/>
              <a:t>electric</a:t>
            </a:r>
            <a:r>
              <a:rPr lang="de-DE" dirty="0"/>
              <a:t> </a:t>
            </a:r>
            <a:r>
              <a:rPr lang="de-DE" dirty="0" err="1"/>
              <a:t>cars</a:t>
            </a:r>
            <a:r>
              <a:rPr lang="de-DE" dirty="0"/>
              <a:t> </a:t>
            </a:r>
            <a:r>
              <a:rPr lang="de-DE" dirty="0" err="1"/>
              <a:t>is</a:t>
            </a:r>
            <a:r>
              <a:rPr lang="de-DE" dirty="0"/>
              <a:t> </a:t>
            </a:r>
            <a:r>
              <a:rPr lang="de-DE" dirty="0" err="1"/>
              <a:t>highly</a:t>
            </a:r>
            <a:r>
              <a:rPr lang="de-DE" dirty="0"/>
              <a:t> </a:t>
            </a:r>
            <a:r>
              <a:rPr lang="de-DE" dirty="0" err="1"/>
              <a:t>complex</a:t>
            </a:r>
            <a:r>
              <a:rPr lang="de-DE" dirty="0"/>
              <a:t>. Rare </a:t>
            </a:r>
            <a:r>
              <a:rPr lang="de-DE" dirty="0" err="1"/>
              <a:t>earth</a:t>
            </a:r>
            <a:r>
              <a:rPr lang="de-DE" dirty="0"/>
              <a:t> </a:t>
            </a:r>
            <a:r>
              <a:rPr lang="de-DE" dirty="0" err="1"/>
              <a:t>elements</a:t>
            </a:r>
            <a:r>
              <a:rPr lang="de-DE" dirty="0"/>
              <a:t> </a:t>
            </a:r>
            <a:r>
              <a:rPr lang="de-DE" dirty="0" err="1"/>
              <a:t>are</a:t>
            </a:r>
            <a:r>
              <a:rPr lang="de-DE" dirty="0"/>
              <a:t> also </a:t>
            </a:r>
            <a:r>
              <a:rPr lang="de-DE" dirty="0" err="1"/>
              <a:t>used</a:t>
            </a:r>
            <a:r>
              <a:rPr lang="de-DE" dirty="0"/>
              <a:t> in </a:t>
            </a:r>
            <a:r>
              <a:rPr lang="de-DE" dirty="0" err="1"/>
              <a:t>diesel</a:t>
            </a:r>
            <a:r>
              <a:rPr lang="de-DE" dirty="0"/>
              <a:t> and </a:t>
            </a:r>
            <a:r>
              <a:rPr lang="de-DE" dirty="0" err="1"/>
              <a:t>otto</a:t>
            </a:r>
            <a:r>
              <a:rPr lang="de-DE" dirty="0"/>
              <a:t>-motor </a:t>
            </a:r>
            <a:r>
              <a:rPr lang="de-DE" dirty="0" err="1"/>
              <a:t>cars</a:t>
            </a:r>
            <a:r>
              <a:rPr lang="de-DE" dirty="0"/>
              <a:t>. The </a:t>
            </a:r>
            <a:r>
              <a:rPr lang="de-DE" dirty="0" err="1"/>
              <a:t>question</a:t>
            </a:r>
            <a:r>
              <a:rPr lang="de-DE" dirty="0"/>
              <a:t> </a:t>
            </a:r>
            <a:r>
              <a:rPr lang="de-DE" dirty="0" err="1"/>
              <a:t>if</a:t>
            </a:r>
            <a:r>
              <a:rPr lang="de-DE" dirty="0"/>
              <a:t> an </a:t>
            </a:r>
            <a:r>
              <a:rPr lang="de-DE" dirty="0" err="1"/>
              <a:t>electric</a:t>
            </a:r>
            <a:r>
              <a:rPr lang="de-DE" dirty="0"/>
              <a:t> </a:t>
            </a:r>
            <a:r>
              <a:rPr lang="de-DE" dirty="0" err="1"/>
              <a:t>car</a:t>
            </a:r>
            <a:r>
              <a:rPr lang="de-DE" dirty="0"/>
              <a:t> </a:t>
            </a:r>
            <a:r>
              <a:rPr lang="de-DE" dirty="0" err="1"/>
              <a:t>is</a:t>
            </a:r>
            <a:r>
              <a:rPr lang="de-DE" dirty="0"/>
              <a:t> </a:t>
            </a:r>
            <a:r>
              <a:rPr lang="de-DE" dirty="0" err="1"/>
              <a:t>the</a:t>
            </a:r>
            <a:r>
              <a:rPr lang="de-DE" dirty="0"/>
              <a:t> </a:t>
            </a:r>
            <a:r>
              <a:rPr lang="de-DE" dirty="0" err="1"/>
              <a:t>better</a:t>
            </a:r>
            <a:r>
              <a:rPr lang="de-DE" dirty="0"/>
              <a:t> </a:t>
            </a:r>
            <a:r>
              <a:rPr lang="de-DE" dirty="0" err="1"/>
              <a:t>option</a:t>
            </a:r>
            <a:r>
              <a:rPr lang="de-DE" dirty="0"/>
              <a:t> </a:t>
            </a:r>
            <a:r>
              <a:rPr lang="de-DE" dirty="0" err="1"/>
              <a:t>is</a:t>
            </a:r>
            <a:r>
              <a:rPr lang="de-DE" dirty="0"/>
              <a:t> </a:t>
            </a:r>
            <a:r>
              <a:rPr lang="de-DE" dirty="0" err="1"/>
              <a:t>quite</a:t>
            </a:r>
            <a:r>
              <a:rPr lang="de-DE" dirty="0"/>
              <a:t> </a:t>
            </a:r>
            <a:r>
              <a:rPr lang="de-DE" dirty="0" err="1"/>
              <a:t>provocative</a:t>
            </a:r>
            <a:r>
              <a:rPr lang="de-DE" dirty="0"/>
              <a:t> and </a:t>
            </a:r>
            <a:r>
              <a:rPr lang="de-DE" dirty="0" err="1"/>
              <a:t>answers</a:t>
            </a:r>
            <a:r>
              <a:rPr lang="de-DE" dirty="0"/>
              <a:t> </a:t>
            </a:r>
            <a:r>
              <a:rPr lang="de-DE" dirty="0" err="1"/>
              <a:t>depend</a:t>
            </a:r>
            <a:r>
              <a:rPr lang="de-DE" dirty="0"/>
              <a:t> on </a:t>
            </a:r>
            <a:r>
              <a:rPr lang="de-DE" dirty="0" err="1"/>
              <a:t>many</a:t>
            </a:r>
            <a:r>
              <a:rPr lang="de-DE" dirty="0"/>
              <a:t> </a:t>
            </a:r>
            <a:r>
              <a:rPr lang="de-DE" dirty="0" err="1"/>
              <a:t>factors</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Geographical</a:t>
            </a:r>
            <a:r>
              <a:rPr lang="de-DE" dirty="0"/>
              <a:t> (</a:t>
            </a:r>
            <a:r>
              <a:rPr lang="de-DE" dirty="0" err="1"/>
              <a:t>where</a:t>
            </a:r>
            <a:r>
              <a:rPr lang="de-DE" dirty="0"/>
              <a:t> </a:t>
            </a:r>
            <a:r>
              <a:rPr lang="de-DE" dirty="0" err="1"/>
              <a:t>comes</a:t>
            </a:r>
            <a:r>
              <a:rPr lang="de-DE" dirty="0"/>
              <a:t> </a:t>
            </a:r>
            <a:r>
              <a:rPr lang="de-DE" dirty="0" err="1"/>
              <a:t>the</a:t>
            </a:r>
            <a:r>
              <a:rPr lang="de-DE" dirty="0"/>
              <a:t> </a:t>
            </a:r>
            <a:r>
              <a:rPr lang="de-DE" dirty="0" err="1"/>
              <a:t>energy</a:t>
            </a:r>
            <a:r>
              <a:rPr lang="de-DE" dirty="0"/>
              <a:t> </a:t>
            </a:r>
            <a:r>
              <a:rPr lang="de-DE" dirty="0" err="1"/>
              <a:t>used</a:t>
            </a:r>
            <a:r>
              <a:rPr lang="de-DE" dirty="0"/>
              <a:t> in </a:t>
            </a:r>
            <a:r>
              <a:rPr lang="de-DE" dirty="0" err="1"/>
              <a:t>electric</a:t>
            </a:r>
            <a:r>
              <a:rPr lang="de-DE" dirty="0"/>
              <a:t> </a:t>
            </a:r>
            <a:r>
              <a:rPr lang="de-DE" dirty="0" err="1"/>
              <a:t>cars</a:t>
            </a:r>
            <a:r>
              <a:rPr lang="de-DE" dirty="0"/>
              <a:t> </a:t>
            </a:r>
            <a:r>
              <a:rPr lang="de-DE" dirty="0" err="1"/>
              <a:t>from</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Personal (do  I </a:t>
            </a:r>
            <a:r>
              <a:rPr lang="de-DE" dirty="0" err="1"/>
              <a:t>really</a:t>
            </a:r>
            <a:r>
              <a:rPr lang="de-DE" dirty="0"/>
              <a:t> </a:t>
            </a:r>
            <a:r>
              <a:rPr lang="de-DE" dirty="0" err="1"/>
              <a:t>need</a:t>
            </a:r>
            <a:r>
              <a:rPr lang="de-DE" dirty="0"/>
              <a:t> a </a:t>
            </a:r>
            <a:r>
              <a:rPr lang="de-DE" dirty="0" err="1"/>
              <a:t>car</a:t>
            </a:r>
            <a:r>
              <a:rPr lang="de-DE"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Ideological</a:t>
            </a:r>
            <a:r>
              <a:rPr lang="de-DE" dirty="0"/>
              <a:t> (</a:t>
            </a:r>
            <a:r>
              <a:rPr lang="de-DE" dirty="0" err="1"/>
              <a:t>with</a:t>
            </a:r>
            <a:r>
              <a:rPr lang="de-DE" dirty="0"/>
              <a:t> </a:t>
            </a:r>
            <a:r>
              <a:rPr lang="de-DE" dirty="0" err="1"/>
              <a:t>buying</a:t>
            </a:r>
            <a:r>
              <a:rPr lang="de-DE" dirty="0"/>
              <a:t> an </a:t>
            </a:r>
            <a:r>
              <a:rPr lang="de-DE" dirty="0" err="1"/>
              <a:t>electric</a:t>
            </a:r>
            <a:r>
              <a:rPr lang="de-DE" dirty="0"/>
              <a:t> </a:t>
            </a:r>
            <a:r>
              <a:rPr lang="de-DE" dirty="0" err="1"/>
              <a:t>car</a:t>
            </a:r>
            <a:r>
              <a:rPr lang="de-DE" dirty="0"/>
              <a:t> </a:t>
            </a:r>
            <a:r>
              <a:rPr lang="de-DE" dirty="0" err="1"/>
              <a:t>we</a:t>
            </a:r>
            <a:r>
              <a:rPr lang="de-DE" dirty="0"/>
              <a:t> </a:t>
            </a:r>
            <a:r>
              <a:rPr lang="de-DE" dirty="0" err="1"/>
              <a:t>fund</a:t>
            </a:r>
            <a:r>
              <a:rPr lang="de-DE" dirty="0"/>
              <a:t> </a:t>
            </a:r>
            <a:r>
              <a:rPr lang="de-DE" dirty="0" err="1"/>
              <a:t>this</a:t>
            </a:r>
            <a:r>
              <a:rPr lang="de-DE" dirty="0"/>
              <a:t> </a:t>
            </a:r>
            <a:r>
              <a:rPr lang="de-DE" dirty="0" err="1"/>
              <a:t>industry</a:t>
            </a:r>
            <a:r>
              <a:rPr lang="de-DE" dirty="0"/>
              <a:t> and </a:t>
            </a:r>
            <a:r>
              <a:rPr lang="de-DE" dirty="0" err="1"/>
              <a:t>improve</a:t>
            </a:r>
            <a:r>
              <a:rPr lang="de-DE" dirty="0"/>
              <a:t> </a:t>
            </a:r>
            <a:r>
              <a:rPr lang="de-DE" dirty="0" err="1"/>
              <a:t>future</a:t>
            </a:r>
            <a:r>
              <a:rPr lang="de-DE" dirty="0"/>
              <a:t> </a:t>
            </a:r>
            <a:r>
              <a:rPr lang="de-DE" dirty="0" err="1"/>
              <a:t>electric</a:t>
            </a:r>
            <a:r>
              <a:rPr lang="de-DE" dirty="0"/>
              <a:t> </a:t>
            </a:r>
            <a:r>
              <a:rPr lang="de-DE" dirty="0" err="1"/>
              <a:t>cars</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Ecological</a:t>
            </a:r>
            <a:r>
              <a:rPr lang="de-DE" dirty="0"/>
              <a:t> (</a:t>
            </a:r>
            <a:r>
              <a:rPr lang="de-DE" dirty="0" err="1"/>
              <a:t>is</a:t>
            </a:r>
            <a:r>
              <a:rPr lang="de-DE" dirty="0"/>
              <a:t> </a:t>
            </a:r>
            <a:r>
              <a:rPr lang="de-DE" dirty="0" err="1"/>
              <a:t>my</a:t>
            </a:r>
            <a:r>
              <a:rPr lang="de-DE" dirty="0"/>
              <a:t> </a:t>
            </a:r>
            <a:r>
              <a:rPr lang="de-DE" dirty="0" err="1"/>
              <a:t>old</a:t>
            </a:r>
            <a:r>
              <a:rPr lang="de-DE" dirty="0"/>
              <a:t> </a:t>
            </a:r>
            <a:r>
              <a:rPr lang="de-DE" dirty="0" err="1"/>
              <a:t>car</a:t>
            </a:r>
            <a:r>
              <a:rPr lang="de-DE" dirty="0"/>
              <a:t> still </a:t>
            </a:r>
            <a:r>
              <a:rPr lang="de-DE" dirty="0" err="1"/>
              <a:t>good</a:t>
            </a:r>
            <a:r>
              <a:rPr lang="de-DE" dirty="0"/>
              <a:t> </a:t>
            </a:r>
            <a:r>
              <a:rPr lang="de-DE" dirty="0" err="1"/>
              <a:t>enough</a:t>
            </a:r>
            <a:r>
              <a:rPr lang="de-DE" dirty="0"/>
              <a:t>, </a:t>
            </a:r>
            <a:r>
              <a:rPr lang="de-DE" dirty="0" err="1"/>
              <a:t>air</a:t>
            </a:r>
            <a:r>
              <a:rPr lang="de-DE" dirty="0"/>
              <a:t> </a:t>
            </a:r>
            <a:r>
              <a:rPr lang="de-DE" dirty="0" err="1"/>
              <a:t>pollution</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t>
            </a:r>
          </a:p>
        </p:txBody>
      </p:sp>
      <p:sp>
        <p:nvSpPr>
          <p:cNvPr id="4" name="Foliennummernplatzhalter 3"/>
          <p:cNvSpPr>
            <a:spLocks noGrp="1"/>
          </p:cNvSpPr>
          <p:nvPr>
            <p:ph type="sldNum" sz="quarter" idx="5"/>
          </p:nvPr>
        </p:nvSpPr>
        <p:spPr/>
        <p:txBody>
          <a:bodyPr/>
          <a:lstStyle/>
          <a:p>
            <a:fld id="{053ABD4E-16D0-5348-910F-B34FEBD0AA0B}" type="slidenum">
              <a:rPr lang="de-DE" smtClean="0"/>
              <a:t>34</a:t>
            </a:fld>
            <a:endParaRPr lang="de-DE"/>
          </a:p>
        </p:txBody>
      </p:sp>
    </p:spTree>
    <p:extLst>
      <p:ext uri="{BB962C8B-B14F-4D97-AF65-F5344CB8AC3E}">
        <p14:creationId xmlns:p14="http://schemas.microsoft.com/office/powerpoint/2010/main" val="243106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Soll das E</a:t>
            </a:r>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37</a:t>
            </a:fld>
            <a:endParaRPr lang="de-DE"/>
          </a:p>
        </p:txBody>
      </p:sp>
    </p:spTree>
    <p:extLst>
      <p:ext uri="{BB962C8B-B14F-4D97-AF65-F5344CB8AC3E}">
        <p14:creationId xmlns:p14="http://schemas.microsoft.com/office/powerpoint/2010/main" val="408815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 In Amsterdam </a:t>
            </a:r>
            <a:r>
              <a:rPr lang="en-US" dirty="0" err="1"/>
              <a:t>werrden</a:t>
            </a:r>
            <a:r>
              <a:rPr lang="en-US" dirty="0"/>
              <a:t> </a:t>
            </a:r>
            <a:r>
              <a:rPr lang="en-US" dirty="0" err="1"/>
              <a:t>dadurch</a:t>
            </a:r>
            <a:r>
              <a:rPr lang="en-US" dirty="0"/>
              <a:t> 6000 </a:t>
            </a:r>
            <a:r>
              <a:rPr lang="en-US" dirty="0" err="1"/>
              <a:t>Bäume</a:t>
            </a:r>
            <a:r>
              <a:rPr lang="en-US" dirty="0"/>
              <a:t> und 34kg </a:t>
            </a:r>
            <a:r>
              <a:rPr lang="en-US" dirty="0" err="1"/>
              <a:t>Papiermüll</a:t>
            </a:r>
            <a:r>
              <a:rPr lang="en-US" dirty="0"/>
              <a:t> pro </a:t>
            </a:r>
            <a:r>
              <a:rPr lang="en-US" dirty="0" err="1"/>
              <a:t>Haushalt</a:t>
            </a:r>
            <a:r>
              <a:rPr lang="en-US" dirty="0"/>
              <a:t> </a:t>
            </a:r>
            <a:r>
              <a:rPr lang="en-US" dirty="0" err="1"/>
              <a:t>gespart</a:t>
            </a:r>
            <a:r>
              <a:rPr lang="en-US"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https://www.geo.de/natur/nachhaltigkeit/22480-rtkl-amsterdam-kein-werbe-muell-mehr-im-briefkasten-so-machen-es-unsere</a:t>
            </a:r>
          </a:p>
        </p:txBody>
      </p:sp>
      <p:sp>
        <p:nvSpPr>
          <p:cNvPr id="4" name="Foliennummernplatzhalter 3"/>
          <p:cNvSpPr>
            <a:spLocks noGrp="1"/>
          </p:cNvSpPr>
          <p:nvPr>
            <p:ph type="sldNum" sz="quarter" idx="5"/>
          </p:nvPr>
        </p:nvSpPr>
        <p:spPr/>
        <p:txBody>
          <a:bodyPr/>
          <a:lstStyle/>
          <a:p>
            <a:fld id="{053ABD4E-16D0-5348-910F-B34FEBD0AA0B}" type="slidenum">
              <a:rPr lang="de-DE" smtClean="0"/>
              <a:t>38</a:t>
            </a:fld>
            <a:endParaRPr lang="de-DE"/>
          </a:p>
        </p:txBody>
      </p:sp>
    </p:spTree>
    <p:extLst>
      <p:ext uri="{BB962C8B-B14F-4D97-AF65-F5344CB8AC3E}">
        <p14:creationId xmlns:p14="http://schemas.microsoft.com/office/powerpoint/2010/main" val="352630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err="1"/>
              <a:t>Hint</a:t>
            </a:r>
            <a:r>
              <a:rPr lang="de-DE" dirty="0"/>
              <a:t>: The </a:t>
            </a:r>
            <a:r>
              <a:rPr lang="de-DE" dirty="0" err="1"/>
              <a:t>discussion</a:t>
            </a:r>
            <a:r>
              <a:rPr lang="de-DE" dirty="0"/>
              <a:t> </a:t>
            </a:r>
            <a:r>
              <a:rPr lang="de-DE" dirty="0" err="1"/>
              <a:t>about</a:t>
            </a:r>
            <a:r>
              <a:rPr lang="de-DE" dirty="0"/>
              <a:t> </a:t>
            </a:r>
            <a:r>
              <a:rPr lang="de-DE" dirty="0" err="1"/>
              <a:t>the</a:t>
            </a:r>
            <a:r>
              <a:rPr lang="de-DE" dirty="0"/>
              <a:t> </a:t>
            </a:r>
            <a:r>
              <a:rPr lang="de-DE" dirty="0" err="1"/>
              <a:t>usabillity</a:t>
            </a:r>
            <a:r>
              <a:rPr lang="de-DE" dirty="0"/>
              <a:t> </a:t>
            </a:r>
            <a:r>
              <a:rPr lang="de-DE" dirty="0" err="1"/>
              <a:t>of</a:t>
            </a:r>
            <a:r>
              <a:rPr lang="de-DE" dirty="0"/>
              <a:t> </a:t>
            </a:r>
            <a:r>
              <a:rPr lang="de-DE" dirty="0" err="1"/>
              <a:t>electric</a:t>
            </a:r>
            <a:r>
              <a:rPr lang="de-DE" dirty="0"/>
              <a:t> </a:t>
            </a:r>
            <a:r>
              <a:rPr lang="de-DE" dirty="0" err="1"/>
              <a:t>cars</a:t>
            </a:r>
            <a:r>
              <a:rPr lang="de-DE" dirty="0"/>
              <a:t> </a:t>
            </a:r>
            <a:r>
              <a:rPr lang="de-DE" dirty="0" err="1"/>
              <a:t>is</a:t>
            </a:r>
            <a:r>
              <a:rPr lang="de-DE" dirty="0"/>
              <a:t> </a:t>
            </a:r>
            <a:r>
              <a:rPr lang="de-DE" dirty="0" err="1"/>
              <a:t>highly</a:t>
            </a:r>
            <a:r>
              <a:rPr lang="de-DE" dirty="0"/>
              <a:t> </a:t>
            </a:r>
            <a:r>
              <a:rPr lang="de-DE" dirty="0" err="1"/>
              <a:t>complex</a:t>
            </a:r>
            <a:r>
              <a:rPr lang="de-DE" dirty="0"/>
              <a:t>. Rare </a:t>
            </a:r>
            <a:r>
              <a:rPr lang="de-DE" dirty="0" err="1"/>
              <a:t>earth</a:t>
            </a:r>
            <a:r>
              <a:rPr lang="de-DE" dirty="0"/>
              <a:t> </a:t>
            </a:r>
            <a:r>
              <a:rPr lang="de-DE" dirty="0" err="1"/>
              <a:t>elements</a:t>
            </a:r>
            <a:r>
              <a:rPr lang="de-DE" dirty="0"/>
              <a:t> </a:t>
            </a:r>
            <a:r>
              <a:rPr lang="de-DE" dirty="0" err="1"/>
              <a:t>are</a:t>
            </a:r>
            <a:r>
              <a:rPr lang="de-DE" dirty="0"/>
              <a:t> also </a:t>
            </a:r>
            <a:r>
              <a:rPr lang="de-DE" dirty="0" err="1"/>
              <a:t>used</a:t>
            </a:r>
            <a:r>
              <a:rPr lang="de-DE" dirty="0"/>
              <a:t> in </a:t>
            </a:r>
            <a:r>
              <a:rPr lang="de-DE" dirty="0" err="1"/>
              <a:t>diesel</a:t>
            </a:r>
            <a:r>
              <a:rPr lang="de-DE" dirty="0"/>
              <a:t> and </a:t>
            </a:r>
            <a:r>
              <a:rPr lang="de-DE" dirty="0" err="1"/>
              <a:t>otto</a:t>
            </a:r>
            <a:r>
              <a:rPr lang="de-DE" dirty="0"/>
              <a:t>-motor </a:t>
            </a:r>
            <a:r>
              <a:rPr lang="de-DE" dirty="0" err="1"/>
              <a:t>cars</a:t>
            </a:r>
            <a:r>
              <a:rPr lang="de-DE" dirty="0"/>
              <a:t>. The </a:t>
            </a:r>
            <a:r>
              <a:rPr lang="de-DE" dirty="0" err="1"/>
              <a:t>question</a:t>
            </a:r>
            <a:r>
              <a:rPr lang="de-DE" dirty="0"/>
              <a:t> </a:t>
            </a:r>
            <a:r>
              <a:rPr lang="de-DE" dirty="0" err="1"/>
              <a:t>if</a:t>
            </a:r>
            <a:r>
              <a:rPr lang="de-DE" dirty="0"/>
              <a:t> an </a:t>
            </a:r>
            <a:r>
              <a:rPr lang="de-DE" dirty="0" err="1"/>
              <a:t>electric</a:t>
            </a:r>
            <a:r>
              <a:rPr lang="de-DE" dirty="0"/>
              <a:t> </a:t>
            </a:r>
            <a:r>
              <a:rPr lang="de-DE" dirty="0" err="1"/>
              <a:t>car</a:t>
            </a:r>
            <a:r>
              <a:rPr lang="de-DE" dirty="0"/>
              <a:t> </a:t>
            </a:r>
            <a:r>
              <a:rPr lang="de-DE" dirty="0" err="1"/>
              <a:t>is</a:t>
            </a:r>
            <a:r>
              <a:rPr lang="de-DE" dirty="0"/>
              <a:t> </a:t>
            </a:r>
            <a:r>
              <a:rPr lang="de-DE" dirty="0" err="1"/>
              <a:t>the</a:t>
            </a:r>
            <a:r>
              <a:rPr lang="de-DE" dirty="0"/>
              <a:t> </a:t>
            </a:r>
            <a:r>
              <a:rPr lang="de-DE" dirty="0" err="1"/>
              <a:t>better</a:t>
            </a:r>
            <a:r>
              <a:rPr lang="de-DE" dirty="0"/>
              <a:t> </a:t>
            </a:r>
            <a:r>
              <a:rPr lang="de-DE" dirty="0" err="1"/>
              <a:t>option</a:t>
            </a:r>
            <a:r>
              <a:rPr lang="de-DE" dirty="0"/>
              <a:t> </a:t>
            </a:r>
            <a:r>
              <a:rPr lang="de-DE" dirty="0" err="1"/>
              <a:t>is</a:t>
            </a:r>
            <a:r>
              <a:rPr lang="de-DE" dirty="0"/>
              <a:t> </a:t>
            </a:r>
            <a:r>
              <a:rPr lang="de-DE" dirty="0" err="1"/>
              <a:t>quite</a:t>
            </a:r>
            <a:r>
              <a:rPr lang="de-DE" dirty="0"/>
              <a:t> </a:t>
            </a:r>
            <a:r>
              <a:rPr lang="de-DE" dirty="0" err="1"/>
              <a:t>provocative</a:t>
            </a:r>
            <a:r>
              <a:rPr lang="de-DE" dirty="0"/>
              <a:t> and </a:t>
            </a:r>
            <a:r>
              <a:rPr lang="de-DE" dirty="0" err="1"/>
              <a:t>answers</a:t>
            </a:r>
            <a:r>
              <a:rPr lang="de-DE" dirty="0"/>
              <a:t> </a:t>
            </a:r>
            <a:r>
              <a:rPr lang="de-DE" dirty="0" err="1"/>
              <a:t>depend</a:t>
            </a:r>
            <a:r>
              <a:rPr lang="de-DE" dirty="0"/>
              <a:t> on </a:t>
            </a:r>
            <a:r>
              <a:rPr lang="de-DE" dirty="0" err="1"/>
              <a:t>many</a:t>
            </a:r>
            <a:r>
              <a:rPr lang="de-DE" dirty="0"/>
              <a:t> </a:t>
            </a:r>
            <a:r>
              <a:rPr lang="de-DE" dirty="0" err="1"/>
              <a:t>factors</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Geographical</a:t>
            </a:r>
            <a:r>
              <a:rPr lang="de-DE" dirty="0"/>
              <a:t> (</a:t>
            </a:r>
            <a:r>
              <a:rPr lang="de-DE" dirty="0" err="1"/>
              <a:t>where</a:t>
            </a:r>
            <a:r>
              <a:rPr lang="de-DE" dirty="0"/>
              <a:t> </a:t>
            </a:r>
            <a:r>
              <a:rPr lang="de-DE" dirty="0" err="1"/>
              <a:t>comes</a:t>
            </a:r>
            <a:r>
              <a:rPr lang="de-DE" dirty="0"/>
              <a:t> </a:t>
            </a:r>
            <a:r>
              <a:rPr lang="de-DE" dirty="0" err="1"/>
              <a:t>the</a:t>
            </a:r>
            <a:r>
              <a:rPr lang="de-DE" dirty="0"/>
              <a:t> </a:t>
            </a:r>
            <a:r>
              <a:rPr lang="de-DE" dirty="0" err="1"/>
              <a:t>energy</a:t>
            </a:r>
            <a:r>
              <a:rPr lang="de-DE" dirty="0"/>
              <a:t> </a:t>
            </a:r>
            <a:r>
              <a:rPr lang="de-DE" dirty="0" err="1"/>
              <a:t>used</a:t>
            </a:r>
            <a:r>
              <a:rPr lang="de-DE" dirty="0"/>
              <a:t> in </a:t>
            </a:r>
            <a:r>
              <a:rPr lang="de-DE" dirty="0" err="1"/>
              <a:t>electric</a:t>
            </a:r>
            <a:r>
              <a:rPr lang="de-DE" dirty="0"/>
              <a:t> </a:t>
            </a:r>
            <a:r>
              <a:rPr lang="de-DE" dirty="0" err="1"/>
              <a:t>cars</a:t>
            </a:r>
            <a:r>
              <a:rPr lang="de-DE" dirty="0"/>
              <a:t> </a:t>
            </a:r>
            <a:r>
              <a:rPr lang="de-DE" dirty="0" err="1"/>
              <a:t>from</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Personal (do  I </a:t>
            </a:r>
            <a:r>
              <a:rPr lang="de-DE" dirty="0" err="1"/>
              <a:t>really</a:t>
            </a:r>
            <a:r>
              <a:rPr lang="de-DE" dirty="0"/>
              <a:t> </a:t>
            </a:r>
            <a:r>
              <a:rPr lang="de-DE" dirty="0" err="1"/>
              <a:t>need</a:t>
            </a:r>
            <a:r>
              <a:rPr lang="de-DE" dirty="0"/>
              <a:t> a </a:t>
            </a:r>
            <a:r>
              <a:rPr lang="de-DE" dirty="0" err="1"/>
              <a:t>car</a:t>
            </a:r>
            <a:r>
              <a:rPr lang="de-DE"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Ideological</a:t>
            </a:r>
            <a:r>
              <a:rPr lang="de-DE" dirty="0"/>
              <a:t> (</a:t>
            </a:r>
            <a:r>
              <a:rPr lang="de-DE" dirty="0" err="1"/>
              <a:t>with</a:t>
            </a:r>
            <a:r>
              <a:rPr lang="de-DE" dirty="0"/>
              <a:t> </a:t>
            </a:r>
            <a:r>
              <a:rPr lang="de-DE" dirty="0" err="1"/>
              <a:t>buying</a:t>
            </a:r>
            <a:r>
              <a:rPr lang="de-DE" dirty="0"/>
              <a:t> an </a:t>
            </a:r>
            <a:r>
              <a:rPr lang="de-DE" dirty="0" err="1"/>
              <a:t>electric</a:t>
            </a:r>
            <a:r>
              <a:rPr lang="de-DE" dirty="0"/>
              <a:t> </a:t>
            </a:r>
            <a:r>
              <a:rPr lang="de-DE" dirty="0" err="1"/>
              <a:t>car</a:t>
            </a:r>
            <a:r>
              <a:rPr lang="de-DE" dirty="0"/>
              <a:t> </a:t>
            </a:r>
            <a:r>
              <a:rPr lang="de-DE" dirty="0" err="1"/>
              <a:t>we</a:t>
            </a:r>
            <a:r>
              <a:rPr lang="de-DE" dirty="0"/>
              <a:t> </a:t>
            </a:r>
            <a:r>
              <a:rPr lang="de-DE" dirty="0" err="1"/>
              <a:t>fund</a:t>
            </a:r>
            <a:r>
              <a:rPr lang="de-DE" dirty="0"/>
              <a:t> </a:t>
            </a:r>
            <a:r>
              <a:rPr lang="de-DE" dirty="0" err="1"/>
              <a:t>this</a:t>
            </a:r>
            <a:r>
              <a:rPr lang="de-DE" dirty="0"/>
              <a:t> </a:t>
            </a:r>
            <a:r>
              <a:rPr lang="de-DE" dirty="0" err="1"/>
              <a:t>industry</a:t>
            </a:r>
            <a:r>
              <a:rPr lang="de-DE" dirty="0"/>
              <a:t> and </a:t>
            </a:r>
            <a:r>
              <a:rPr lang="de-DE" dirty="0" err="1"/>
              <a:t>improve</a:t>
            </a:r>
            <a:r>
              <a:rPr lang="de-DE" dirty="0"/>
              <a:t> </a:t>
            </a:r>
            <a:r>
              <a:rPr lang="de-DE" dirty="0" err="1"/>
              <a:t>future</a:t>
            </a:r>
            <a:r>
              <a:rPr lang="de-DE" dirty="0"/>
              <a:t> </a:t>
            </a:r>
            <a:r>
              <a:rPr lang="de-DE" dirty="0" err="1"/>
              <a:t>electric</a:t>
            </a:r>
            <a:r>
              <a:rPr lang="de-DE" dirty="0"/>
              <a:t> </a:t>
            </a:r>
            <a:r>
              <a:rPr lang="de-DE" dirty="0" err="1"/>
              <a:t>cars</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Ecological</a:t>
            </a:r>
            <a:r>
              <a:rPr lang="de-DE" dirty="0"/>
              <a:t> (</a:t>
            </a:r>
            <a:r>
              <a:rPr lang="de-DE" dirty="0" err="1"/>
              <a:t>is</a:t>
            </a:r>
            <a:r>
              <a:rPr lang="de-DE" dirty="0"/>
              <a:t> </a:t>
            </a:r>
            <a:r>
              <a:rPr lang="de-DE" dirty="0" err="1"/>
              <a:t>my</a:t>
            </a:r>
            <a:r>
              <a:rPr lang="de-DE" dirty="0"/>
              <a:t> </a:t>
            </a:r>
            <a:r>
              <a:rPr lang="de-DE" dirty="0" err="1"/>
              <a:t>old</a:t>
            </a:r>
            <a:r>
              <a:rPr lang="de-DE" dirty="0"/>
              <a:t> </a:t>
            </a:r>
            <a:r>
              <a:rPr lang="de-DE" dirty="0" err="1"/>
              <a:t>car</a:t>
            </a:r>
            <a:r>
              <a:rPr lang="de-DE" dirty="0"/>
              <a:t> still </a:t>
            </a:r>
            <a:r>
              <a:rPr lang="de-DE" dirty="0" err="1"/>
              <a:t>good</a:t>
            </a:r>
            <a:r>
              <a:rPr lang="de-DE" dirty="0"/>
              <a:t> </a:t>
            </a:r>
            <a:r>
              <a:rPr lang="de-DE" dirty="0" err="1"/>
              <a:t>enough</a:t>
            </a:r>
            <a:r>
              <a:rPr lang="de-DE" dirty="0"/>
              <a:t>, </a:t>
            </a:r>
            <a:r>
              <a:rPr lang="de-DE" dirty="0" err="1"/>
              <a:t>air</a:t>
            </a:r>
            <a:r>
              <a:rPr lang="de-DE" dirty="0"/>
              <a:t> </a:t>
            </a:r>
            <a:r>
              <a:rPr lang="de-DE" dirty="0" err="1"/>
              <a:t>pollution</a:t>
            </a:r>
            <a:r>
              <a:rPr lang="de-DE"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t>
            </a:r>
          </a:p>
        </p:txBody>
      </p:sp>
      <p:sp>
        <p:nvSpPr>
          <p:cNvPr id="4" name="Foliennummernplatzhalter 3"/>
          <p:cNvSpPr>
            <a:spLocks noGrp="1"/>
          </p:cNvSpPr>
          <p:nvPr>
            <p:ph type="sldNum" sz="quarter" idx="5"/>
          </p:nvPr>
        </p:nvSpPr>
        <p:spPr/>
        <p:txBody>
          <a:bodyPr/>
          <a:lstStyle/>
          <a:p>
            <a:fld id="{053ABD4E-16D0-5348-910F-B34FEBD0AA0B}" type="slidenum">
              <a:rPr lang="de-DE" smtClean="0"/>
              <a:t>39</a:t>
            </a:fld>
            <a:endParaRPr lang="de-DE"/>
          </a:p>
        </p:txBody>
      </p:sp>
    </p:spTree>
    <p:extLst>
      <p:ext uri="{BB962C8B-B14F-4D97-AF65-F5344CB8AC3E}">
        <p14:creationId xmlns:p14="http://schemas.microsoft.com/office/powerpoint/2010/main" val="218906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‹Nr.›</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325" y="894144"/>
            <a:ext cx="7772400" cy="1856648"/>
          </a:xfrm>
        </p:spPr>
        <p:txBody>
          <a:bodyPr>
            <a:normAutofit/>
          </a:bodyPr>
          <a:lstStyle/>
          <a:p>
            <a:pPr>
              <a:defRPr/>
            </a:pPr>
            <a:br>
              <a:rPr lang="de-DE" sz="3600" dirty="0">
                <a:solidFill>
                  <a:srgbClr val="002369"/>
                </a:solidFill>
              </a:rPr>
            </a:br>
            <a:r>
              <a:rPr lang="de-DE" sz="3400" b="0" cap="all" dirty="0">
                <a:latin typeface="Avenir Book"/>
              </a:rPr>
              <a:t>The </a:t>
            </a:r>
            <a:r>
              <a:rPr lang="de-DE" sz="3400" b="0" cap="all" dirty="0" err="1">
                <a:latin typeface="Avenir Book"/>
              </a:rPr>
              <a:t>nature</a:t>
            </a:r>
            <a:r>
              <a:rPr lang="de-DE" sz="3400" b="0" cap="all" dirty="0">
                <a:latin typeface="Avenir Book"/>
              </a:rPr>
              <a:t> of </a:t>
            </a:r>
            <a:r>
              <a:rPr lang="de-DE" sz="3400" b="0" cap="all" dirty="0" err="1">
                <a:latin typeface="Avenir Book"/>
              </a:rPr>
              <a:t>enviromental</a:t>
            </a:r>
            <a:r>
              <a:rPr lang="de-DE" sz="3400" b="0" cap="all" dirty="0">
                <a:latin typeface="Avenir Book"/>
              </a:rPr>
              <a:t> </a:t>
            </a:r>
            <a:r>
              <a:rPr lang="de-DE" sz="3400" b="0" cap="all" dirty="0" err="1">
                <a:latin typeface="Avenir Book"/>
              </a:rPr>
              <a:t>socio-scientific</a:t>
            </a:r>
            <a:r>
              <a:rPr lang="de-DE" sz="3400" b="0" cap="all" dirty="0">
                <a:latin typeface="Avenir Book"/>
              </a:rPr>
              <a:t> </a:t>
            </a:r>
            <a:r>
              <a:rPr lang="de-DE" sz="3400" b="0" cap="all" dirty="0" err="1">
                <a:latin typeface="Avenir Book"/>
              </a:rPr>
              <a:t>issues</a:t>
            </a:r>
            <a:endParaRPr lang="en-US" sz="3400" b="0" cap="all" dirty="0">
              <a:latin typeface="Avenir Book"/>
            </a:endParaRPr>
          </a:p>
        </p:txBody>
      </p:sp>
      <p:sp>
        <p:nvSpPr>
          <p:cNvPr id="3" name="Untertitel 2"/>
          <p:cNvSpPr>
            <a:spLocks noGrp="1"/>
          </p:cNvSpPr>
          <p:nvPr>
            <p:ph type="subTitle" idx="1"/>
          </p:nvPr>
        </p:nvSpPr>
        <p:spPr/>
        <p:txBody>
          <a:bodyPr/>
          <a:lstStyle/>
          <a:p>
            <a:r>
              <a:rPr lang="en-US" i="1" dirty="0"/>
              <a:t>How do they look like and why are they relevant for STEM teaching</a:t>
            </a:r>
          </a:p>
          <a:p>
            <a:endParaRPr lang="en-US" dirty="0"/>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Socio-scientific</a:t>
            </a:r>
            <a:r>
              <a:rPr lang="de-DE" dirty="0"/>
              <a:t> </a:t>
            </a:r>
            <a:r>
              <a:rPr lang="de-DE" dirty="0" err="1"/>
              <a:t>Issues</a:t>
            </a:r>
            <a:r>
              <a:rPr lang="de-DE" dirty="0"/>
              <a:t> (SSI)</a:t>
            </a:r>
          </a:p>
        </p:txBody>
      </p:sp>
      <p:sp>
        <p:nvSpPr>
          <p:cNvPr id="3" name="Inhaltsplatzhalter 2"/>
          <p:cNvSpPr>
            <a:spLocks noGrp="1"/>
          </p:cNvSpPr>
          <p:nvPr>
            <p:ph idx="1"/>
          </p:nvPr>
        </p:nvSpPr>
        <p:spPr/>
        <p:txBody>
          <a:bodyPr>
            <a:normAutofit fontScale="92500" lnSpcReduction="10000"/>
          </a:bodyPr>
          <a:lstStyle/>
          <a:p>
            <a:r>
              <a:rPr lang="de-DE" dirty="0">
                <a:latin typeface="Calibri Light" panose="020F0302020204030204" pitchFamily="34" charset="0"/>
                <a:cs typeface="Calibri Light" panose="020F0302020204030204" pitchFamily="34" charset="0"/>
              </a:rPr>
              <a:t>Such </a:t>
            </a:r>
            <a:r>
              <a:rPr lang="de-DE" dirty="0" err="1">
                <a:latin typeface="Calibri Light" panose="020F0302020204030204" pitchFamily="34" charset="0"/>
                <a:cs typeface="Calibri Light" panose="020F0302020204030204" pitchFamily="34" charset="0"/>
              </a:rPr>
              <a:t>problems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wind power </a:t>
            </a:r>
            <a:r>
              <a:rPr lang="de-DE" dirty="0" err="1">
                <a:latin typeface="Calibri Light" panose="020F0302020204030204" pitchFamily="34" charset="0"/>
                <a:cs typeface="Calibri Light" panose="020F0302020204030204" pitchFamily="34" charset="0"/>
              </a:rPr>
              <a:t>question</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vaccination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question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are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examples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of</a:t>
            </a:r>
            <a:r>
              <a:rPr lang="de-DE" dirty="0">
                <a:latin typeface="Calibri Light" panose="020F0302020204030204" pitchFamily="34" charset="0"/>
                <a:cs typeface="Calibri Light" panose="020F0302020204030204" pitchFamily="34" charset="0"/>
              </a:rPr>
              <a:t> </a:t>
            </a:r>
            <a:r>
              <a:rPr lang="de-DE" b="1" dirty="0" err="1">
                <a:latin typeface="Calibri Light" panose="020F0302020204030204" pitchFamily="34" charset="0"/>
                <a:cs typeface="Calibri Light" panose="020F0302020204030204" pitchFamily="34" charset="0"/>
              </a:rPr>
              <a:t>Socio-scientific</a:t>
            </a:r>
            <a:r>
              <a:rPr lang="de-DE" b="1" dirty="0">
                <a:latin typeface="Calibri Light" panose="020F0302020204030204" pitchFamily="34" charset="0"/>
                <a:cs typeface="Calibri Light" panose="020F0302020204030204" pitchFamily="34" charset="0"/>
              </a:rPr>
              <a:t> </a:t>
            </a:r>
            <a:r>
              <a:rPr lang="de-DE" b="1" dirty="0" err="1">
                <a:latin typeface="Calibri Light" panose="020F0302020204030204" pitchFamily="34" charset="0"/>
                <a:cs typeface="Calibri Light" panose="020F0302020204030204" pitchFamily="34" charset="0"/>
              </a:rPr>
              <a:t>Issues</a:t>
            </a:r>
            <a:r>
              <a:rPr lang="de-DE" b="1" dirty="0">
                <a:latin typeface="Calibri Light" panose="020F0302020204030204" pitchFamily="34" charset="0"/>
                <a:cs typeface="Calibri Light" panose="020F0302020204030204" pitchFamily="34" charset="0"/>
              </a:rPr>
              <a:t> (</a:t>
            </a:r>
            <a:r>
              <a:rPr lang="de-DE" b="1" dirty="0" err="1">
                <a:latin typeface="Calibri Light" panose="020F0302020204030204" pitchFamily="34" charset="0"/>
                <a:cs typeface="Calibri Light" panose="020F0302020204030204" pitchFamily="34" charset="0"/>
              </a:rPr>
              <a:t>SSI‘s</a:t>
            </a:r>
            <a:r>
              <a:rPr lang="de-DE" b="1" dirty="0">
                <a:latin typeface="Calibri Light" panose="020F0302020204030204" pitchFamily="34" charset="0"/>
                <a:cs typeface="Calibri Light" panose="020F0302020204030204" pitchFamily="34" charset="0"/>
              </a:rPr>
              <a:t>)</a:t>
            </a:r>
            <a:r>
              <a:rPr lang="de-DE" dirty="0">
                <a:latin typeface="Calibri Light" panose="020F0302020204030204" pitchFamily="34" charset="0"/>
                <a:cs typeface="Calibri Light" panose="020F0302020204030204" pitchFamily="34" charset="0"/>
              </a:rPr>
              <a:t>.</a:t>
            </a:r>
          </a:p>
          <a:p>
            <a:r>
              <a:rPr lang="en-US" dirty="0">
                <a:latin typeface="Calibri Light" panose="020F0302020204030204" pitchFamily="34" charset="0"/>
                <a:cs typeface="Calibri Light" panose="020F0302020204030204" pitchFamily="34" charset="0"/>
              </a:rPr>
              <a:t>SSIs have </a:t>
            </a:r>
            <a:r>
              <a:rPr lang="en-US" dirty="0">
                <a:solidFill>
                  <a:srgbClr val="CC023B"/>
                </a:solidFill>
                <a:latin typeface="Calibri Light" panose="020F0302020204030204" pitchFamily="34" charset="0"/>
                <a:cs typeface="Calibri Light" panose="020F0302020204030204" pitchFamily="34" charset="0"/>
              </a:rPr>
              <a:t>a basis in science </a:t>
            </a:r>
            <a:r>
              <a:rPr lang="en-US" dirty="0">
                <a:latin typeface="Calibri Light" panose="020F0302020204030204" pitchFamily="34" charset="0"/>
                <a:cs typeface="Calibri Light" panose="020F0302020204030204" pitchFamily="34" charset="0"/>
              </a:rPr>
              <a:t>and </a:t>
            </a:r>
            <a:r>
              <a:rPr lang="en-US" dirty="0">
                <a:solidFill>
                  <a:srgbClr val="CC023B"/>
                </a:solidFill>
                <a:latin typeface="Calibri Light" panose="020F0302020204030204" pitchFamily="34" charset="0"/>
                <a:cs typeface="Calibri Light" panose="020F0302020204030204" pitchFamily="34" charset="0"/>
              </a:rPr>
              <a:t>require people to engage </a:t>
            </a:r>
            <a:r>
              <a:rPr lang="en-US" dirty="0">
                <a:latin typeface="Calibri Light" panose="020F0302020204030204" pitchFamily="34" charset="0"/>
                <a:cs typeface="Calibri Light" panose="020F0302020204030204" pitchFamily="34" charset="0"/>
              </a:rPr>
              <a:t>in dialogue, discussion, and debate.</a:t>
            </a:r>
          </a:p>
          <a:p>
            <a:r>
              <a:rPr lang="en-US" dirty="0">
                <a:latin typeface="Calibri Light" panose="020F0302020204030204" pitchFamily="34" charset="0"/>
                <a:cs typeface="Calibri Light" panose="020F0302020204030204" pitchFamily="34" charset="0"/>
              </a:rPr>
              <a:t>They are </a:t>
            </a:r>
            <a:r>
              <a:rPr lang="en-US" dirty="0">
                <a:solidFill>
                  <a:schemeClr val="tx1">
                    <a:lumMod val="95000"/>
                    <a:lumOff val="5000"/>
                  </a:schemeClr>
                </a:solidFill>
                <a:latin typeface="Calibri Light" panose="020F0302020204030204" pitchFamily="34" charset="0"/>
                <a:cs typeface="Calibri Light" panose="020F0302020204030204" pitchFamily="34" charset="0"/>
              </a:rPr>
              <a:t>mainly controversial in nature</a:t>
            </a:r>
            <a:r>
              <a:rPr lang="en-US" dirty="0">
                <a:latin typeface="Calibri Light" panose="020F0302020204030204" pitchFamily="34" charset="0"/>
                <a:cs typeface="Calibri Light" panose="020F0302020204030204" pitchFamily="34" charset="0"/>
              </a:rPr>
              <a:t>. </a:t>
            </a:r>
          </a:p>
          <a:p>
            <a:r>
              <a:rPr lang="en-US" dirty="0">
                <a:latin typeface="Calibri Light" panose="020F0302020204030204" pitchFamily="34" charset="0"/>
                <a:cs typeface="Calibri Light" panose="020F0302020204030204" pitchFamily="34" charset="0"/>
              </a:rPr>
              <a:t>They </a:t>
            </a:r>
            <a:r>
              <a:rPr lang="en-US" dirty="0">
                <a:solidFill>
                  <a:srgbClr val="CC023B"/>
                </a:solidFill>
                <a:latin typeface="Calibri Light" panose="020F0302020204030204" pitchFamily="34" charset="0"/>
                <a:cs typeface="Calibri Light" panose="020F0302020204030204" pitchFamily="34" charset="0"/>
              </a:rPr>
              <a:t>require forming opinions and making decisions </a:t>
            </a:r>
            <a:r>
              <a:rPr lang="en-US" dirty="0">
                <a:latin typeface="Calibri Light" panose="020F0302020204030204" pitchFamily="34" charset="0"/>
                <a:cs typeface="Calibri Light" panose="020F0302020204030204" pitchFamily="34" charset="0"/>
              </a:rPr>
              <a:t>including moral, ethical or social reasoning issues.</a:t>
            </a:r>
            <a:endParaRPr lang="de-DE" dirty="0">
              <a:latin typeface="Calibri Light" panose="020F0302020204030204" pitchFamily="34" charset="0"/>
              <a:cs typeface="Calibri Light" panose="020F0302020204030204" pitchFamily="34" charset="0"/>
            </a:endParaRPr>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spTree>
    <p:extLst>
      <p:ext uri="{BB962C8B-B14F-4D97-AF65-F5344CB8AC3E}">
        <p14:creationId xmlns:p14="http://schemas.microsoft.com/office/powerpoint/2010/main" val="344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Socio</a:t>
            </a:r>
            <a:r>
              <a:rPr lang="de-DE" dirty="0"/>
              <a:t>-Scientific </a:t>
            </a:r>
            <a:r>
              <a:rPr lang="de-DE" dirty="0" err="1"/>
              <a:t>Issues</a:t>
            </a:r>
            <a:r>
              <a:rPr lang="de-DE" dirty="0"/>
              <a:t> (SSI)</a:t>
            </a:r>
          </a:p>
        </p:txBody>
      </p:sp>
      <p:sp>
        <p:nvSpPr>
          <p:cNvPr id="3" name="Inhaltsplatzhalter 2"/>
          <p:cNvSpPr>
            <a:spLocks noGrp="1"/>
          </p:cNvSpPr>
          <p:nvPr>
            <p:ph idx="1"/>
          </p:nvPr>
        </p:nvSpPr>
        <p:spPr>
          <a:xfrm>
            <a:off x="457199" y="1200151"/>
            <a:ext cx="8243455" cy="3394472"/>
          </a:xfrm>
        </p:spPr>
        <p:txBody>
          <a:bodyPr>
            <a:normAutofit fontScale="92500"/>
          </a:bodyPr>
          <a:lstStyle/>
          <a:p>
            <a:pPr marL="0" indent="0">
              <a:buNone/>
            </a:pPr>
            <a:r>
              <a:rPr lang="en-US" b="1" dirty="0" err="1">
                <a:latin typeface="Calibri Light" panose="020F0302020204030204" pitchFamily="34" charset="0"/>
                <a:cs typeface="Calibri Light" panose="020F0302020204030204" pitchFamily="34" charset="0"/>
              </a:rPr>
              <a:t>Intransparent</a:t>
            </a:r>
            <a:r>
              <a:rPr lang="en-US" b="1" dirty="0">
                <a:latin typeface="Calibri Light" panose="020F0302020204030204" pitchFamily="34" charset="0"/>
                <a:cs typeface="Calibri Light" panose="020F0302020204030204" pitchFamily="34" charset="0"/>
              </a:rPr>
              <a:t> or incomplete information situation:</a:t>
            </a:r>
          </a:p>
          <a:p>
            <a:r>
              <a:rPr lang="en-US" dirty="0">
                <a:latin typeface="Calibri Light" panose="020F0302020204030204" pitchFamily="34" charset="0"/>
                <a:cs typeface="Calibri Light" panose="020F0302020204030204" pitchFamily="34" charset="0"/>
              </a:rPr>
              <a:t>Mostly, people have to deal with these issues through incomplete information because of conflicting or incomplete scientific evidence and incomplete reporting</a:t>
            </a:r>
          </a:p>
          <a:p>
            <a:pPr marL="0" indent="0">
              <a:buNone/>
            </a:pPr>
            <a:r>
              <a:rPr lang="en-US" b="1" dirty="0">
                <a:latin typeface="Calibri Light" panose="020F0302020204030204" pitchFamily="34" charset="0"/>
                <a:cs typeface="Calibri Light" panose="020F0302020204030204" pitchFamily="34" charset="0"/>
              </a:rPr>
              <a:t>Lack of objectivity</a:t>
            </a:r>
          </a:p>
          <a:p>
            <a:r>
              <a:rPr lang="en-US" dirty="0">
                <a:latin typeface="Calibri Light" panose="020F0302020204030204" pitchFamily="34" charset="0"/>
                <a:cs typeface="Calibri Light" panose="020F0302020204030204" pitchFamily="34" charset="0"/>
              </a:rPr>
              <a:t>Often these issues involve a cost-benefit analysis in which risk interacts with ethical reasoning</a:t>
            </a:r>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spTree>
    <p:extLst>
      <p:ext uri="{BB962C8B-B14F-4D97-AF65-F5344CB8AC3E}">
        <p14:creationId xmlns:p14="http://schemas.microsoft.com/office/powerpoint/2010/main" val="101379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190931"/>
            <a:ext cx="8229600" cy="485846"/>
          </a:xfrm>
        </p:spPr>
        <p:txBody>
          <a:bodyPr>
            <a:normAutofit fontScale="90000"/>
          </a:bodyPr>
          <a:lstStyle/>
          <a:p>
            <a:r>
              <a:rPr lang="de-DE" dirty="0" err="1"/>
              <a:t>Activity</a:t>
            </a:r>
            <a:r>
              <a:rPr lang="de-DE" dirty="0"/>
              <a:t> 1.4: </a:t>
            </a:r>
            <a:r>
              <a:rPr lang="de-DE" dirty="0" err="1"/>
              <a:t>How</a:t>
            </a:r>
            <a:r>
              <a:rPr lang="de-DE" dirty="0"/>
              <a:t> </a:t>
            </a:r>
            <a:r>
              <a:rPr lang="de-DE" dirty="0" err="1"/>
              <a:t>to</a:t>
            </a:r>
            <a:r>
              <a:rPr lang="de-DE" dirty="0"/>
              <a:t> </a:t>
            </a:r>
            <a:r>
              <a:rPr lang="de-DE" dirty="0" err="1"/>
              <a:t>proceed</a:t>
            </a:r>
            <a:r>
              <a:rPr lang="de-DE" dirty="0"/>
              <a:t> </a:t>
            </a:r>
            <a:r>
              <a:rPr lang="de-DE" dirty="0" err="1"/>
              <a:t>when</a:t>
            </a:r>
            <a:r>
              <a:rPr lang="de-DE" dirty="0"/>
              <a:t> </a:t>
            </a:r>
            <a:r>
              <a:rPr lang="de-DE" dirty="0" err="1"/>
              <a:t>dealing</a:t>
            </a:r>
            <a:r>
              <a:rPr lang="de-DE" dirty="0"/>
              <a:t> </a:t>
            </a:r>
            <a:r>
              <a:rPr lang="de-DE" dirty="0" err="1"/>
              <a:t>with</a:t>
            </a:r>
            <a:r>
              <a:rPr lang="de-DE" dirty="0"/>
              <a:t> SSI?</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348" y="1425742"/>
            <a:ext cx="2317201" cy="154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23374" y="779411"/>
            <a:ext cx="3902074"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Should wind power plants be set up everywhere? </a:t>
            </a:r>
            <a:endParaRPr lang="de-DE" dirty="0">
              <a:latin typeface="Calibri Light" panose="020F0302020204030204" pitchFamily="34" charset="0"/>
              <a:cs typeface="Calibri Light" panose="020F03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122" y="1425742"/>
            <a:ext cx="2858395" cy="157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4765186" y="797458"/>
            <a:ext cx="4015032" cy="646331"/>
          </a:xfrm>
          <a:prstGeom prst="rect">
            <a:avLst/>
          </a:prstGeom>
          <a:noFill/>
        </p:spPr>
        <p:txBody>
          <a:bodyPr wrap="square" rtlCol="0">
            <a:spAutoFit/>
          </a:bodyPr>
          <a:lstStyle/>
          <a:p>
            <a:r>
              <a:rPr lang="de-DE" dirty="0" err="1">
                <a:latin typeface="Calibri Light" panose="020F0302020204030204" pitchFamily="34" charset="0"/>
                <a:cs typeface="Calibri Light" panose="020F0302020204030204" pitchFamily="34" charset="0"/>
              </a:rPr>
              <a:t>Should</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SARS-Covid-2 </a:t>
            </a:r>
            <a:r>
              <a:rPr lang="de-DE" dirty="0" err="1">
                <a:latin typeface="Calibri Light" panose="020F0302020204030204" pitchFamily="34" charset="0"/>
                <a:cs typeface="Calibri Light" panose="020F0302020204030204" pitchFamily="34" charset="0"/>
              </a:rPr>
              <a:t>vaccination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be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obligatory</a:t>
            </a:r>
            <a:r>
              <a:rPr lang="de-DE" dirty="0">
                <a:latin typeface="Calibri Light" panose="020F0302020204030204" pitchFamily="34" charset="0"/>
                <a:cs typeface="Calibri Light" panose="020F0302020204030204" pitchFamily="34" charset="0"/>
              </a:rPr>
              <a:t>?</a:t>
            </a:r>
          </a:p>
        </p:txBody>
      </p:sp>
      <p:sp>
        <p:nvSpPr>
          <p:cNvPr id="8" name="Textfeld 7"/>
          <p:cNvSpPr txBox="1"/>
          <p:nvPr/>
        </p:nvSpPr>
        <p:spPr>
          <a:xfrm>
            <a:off x="1044348" y="3354435"/>
            <a:ext cx="7904746" cy="1200329"/>
          </a:xfrm>
          <a:prstGeom prst="rect">
            <a:avLst/>
          </a:prstGeom>
          <a:noFill/>
        </p:spPr>
        <p:txBody>
          <a:bodyPr wrap="square" rtlCol="0">
            <a:spAutoFit/>
          </a:bodyPr>
          <a:lstStyle/>
          <a:p>
            <a:r>
              <a:rPr lang="de-DE" dirty="0" err="1">
                <a:latin typeface="Calibri Light" panose="020F0302020204030204" pitchFamily="34" charset="0"/>
                <a:cs typeface="Calibri Light" panose="020F0302020204030204" pitchFamily="34" charset="0"/>
              </a:rPr>
              <a:t>How</a:t>
            </a:r>
            <a:r>
              <a:rPr lang="de-DE" dirty="0">
                <a:latin typeface="Calibri Light" panose="020F0302020204030204" pitchFamily="34" charset="0"/>
                <a:cs typeface="Calibri Light" panose="020F0302020204030204" pitchFamily="34" charset="0"/>
              </a:rPr>
              <a:t> do </a:t>
            </a:r>
            <a:r>
              <a:rPr lang="de-DE" dirty="0" err="1">
                <a:latin typeface="Calibri Light" panose="020F0302020204030204" pitchFamily="34" charset="0"/>
                <a:cs typeface="Calibri Light" panose="020F0302020204030204" pitchFamily="34" charset="0"/>
              </a:rPr>
              <a:t>we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have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proceed</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when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dealing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with</a:t>
            </a:r>
            <a:r>
              <a:rPr lang="de-DE" dirty="0">
                <a:latin typeface="Calibri Light" panose="020F0302020204030204" pitchFamily="34" charset="0"/>
                <a:cs typeface="Calibri Light" panose="020F0302020204030204" pitchFamily="34" charset="0"/>
              </a:rPr>
              <a:t> a </a:t>
            </a:r>
            <a:r>
              <a:rPr lang="de-DE" dirty="0" err="1">
                <a:latin typeface="Calibri Light" panose="020F0302020204030204" pitchFamily="34" charset="0"/>
                <a:cs typeface="Calibri Light" panose="020F0302020204030204" pitchFamily="34" charset="0"/>
              </a:rPr>
              <a:t>socio-scientific</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issue</a:t>
            </a:r>
            <a:r>
              <a:rPr lang="de-DE" dirty="0">
                <a:latin typeface="Calibri Light" panose="020F0302020204030204" pitchFamily="34" charset="0"/>
                <a:cs typeface="Calibri Light" panose="020F0302020204030204" pitchFamily="34" charset="0"/>
              </a:rPr>
              <a:t> in </a:t>
            </a:r>
            <a:r>
              <a:rPr lang="de-DE" dirty="0" err="1">
                <a:latin typeface="Calibri Light" panose="020F0302020204030204" pitchFamily="34" charset="0"/>
                <a:cs typeface="Calibri Light" panose="020F0302020204030204" pitchFamily="34" charset="0"/>
              </a:rPr>
              <a:t>class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has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be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taken</a:t>
            </a:r>
            <a:r>
              <a:rPr lang="de-DE" dirty="0">
                <a:latin typeface="Calibri Light" panose="020F0302020204030204" pitchFamily="34" charset="0"/>
                <a:cs typeface="Calibri Light" panose="020F0302020204030204" pitchFamily="34" charset="0"/>
              </a:rPr>
              <a:t> care </a:t>
            </a:r>
            <a:r>
              <a:rPr lang="de-DE" dirty="0" err="1">
                <a:latin typeface="Calibri Light" panose="020F0302020204030204" pitchFamily="34" charset="0"/>
                <a:cs typeface="Calibri Light" panose="020F0302020204030204" pitchFamily="34" charset="0"/>
              </a:rPr>
              <a:t>of</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specifically</a:t>
            </a:r>
            <a:r>
              <a:rPr lang="de-DE" dirty="0">
                <a:latin typeface="Calibri Light" panose="020F0302020204030204" pitchFamily="34" charset="0"/>
                <a:cs typeface="Calibri Light" panose="020F0302020204030204" pitchFamily="34" charset="0"/>
              </a:rPr>
              <a:t>?</a:t>
            </a:r>
          </a:p>
          <a:p>
            <a:r>
              <a:rPr lang="de-DE" dirty="0">
                <a:latin typeface="Calibri Light" panose="020F0302020204030204" pitchFamily="34" charset="0"/>
                <a:cs typeface="Calibri Light" panose="020F0302020204030204" pitchFamily="34" charset="0"/>
              </a:rPr>
              <a:t>Set </a:t>
            </a:r>
            <a:r>
              <a:rPr lang="de-DE" dirty="0" err="1">
                <a:latin typeface="Calibri Light" panose="020F0302020204030204" pitchFamily="34" charset="0"/>
                <a:cs typeface="Calibri Light" panose="020F0302020204030204" pitchFamily="34" charset="0"/>
              </a:rPr>
              <a:t>up</a:t>
            </a:r>
            <a:r>
              <a:rPr lang="de-DE" dirty="0">
                <a:latin typeface="Calibri Light" panose="020F0302020204030204" pitchFamily="34" charset="0"/>
                <a:cs typeface="Calibri Light" panose="020F0302020204030204" pitchFamily="34" charset="0"/>
              </a:rPr>
              <a:t> a </a:t>
            </a:r>
            <a:r>
              <a:rPr lang="de-DE" dirty="0" err="1">
                <a:latin typeface="Calibri Light" panose="020F0302020204030204" pitchFamily="34" charset="0"/>
                <a:cs typeface="Calibri Light" panose="020F0302020204030204" pitchFamily="34" charset="0"/>
              </a:rPr>
              <a:t>list</a:t>
            </a:r>
            <a:r>
              <a:rPr lang="de-DE" dirty="0">
                <a:latin typeface="Calibri Light" panose="020F0302020204030204" pitchFamily="34" charset="0"/>
                <a:cs typeface="Calibri Light" panose="020F0302020204030204" pitchFamily="34" charset="0"/>
              </a:rPr>
              <a:t> of </a:t>
            </a:r>
            <a:r>
              <a:rPr lang="de-DE" dirty="0" err="1">
                <a:latin typeface="Calibri Light" panose="020F0302020204030204" pitchFamily="34" charset="0"/>
                <a:cs typeface="Calibri Light" panose="020F0302020204030204" pitchFamily="34" charset="0"/>
              </a:rPr>
              <a:t>steps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need</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be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taken</a:t>
            </a:r>
            <a:r>
              <a:rPr lang="de-DE" dirty="0">
                <a:latin typeface="Calibri Light" panose="020F0302020204030204" pitchFamily="34" charset="0"/>
                <a:cs typeface="Calibri Light" panose="020F0302020204030204" pitchFamily="34" charset="0"/>
              </a:rPr>
              <a:t>.</a:t>
            </a:r>
          </a:p>
          <a:p>
            <a:endParaRPr lang="de-DE" dirty="0"/>
          </a:p>
        </p:txBody>
      </p:sp>
      <p:pic>
        <p:nvPicPr>
          <p:cNvPr id="11" name="Grafik 10">
            <a:extLst>
              <a:ext uri="{FF2B5EF4-FFF2-40B4-BE49-F238E27FC236}">
                <a16:creationId xmlns:a16="http://schemas.microsoft.com/office/drawing/2014/main" id="{54A028E4-6877-4BEF-A1A0-36AF9206C8F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593" y="3308683"/>
            <a:ext cx="472272" cy="489239"/>
          </a:xfrm>
          <a:prstGeom prst="rect">
            <a:avLst/>
          </a:prstGeom>
          <a:noFill/>
          <a:ln>
            <a:noFill/>
          </a:ln>
        </p:spPr>
      </p:pic>
      <p:pic>
        <p:nvPicPr>
          <p:cNvPr id="12" name="Imagen 24">
            <a:extLst>
              <a:ext uri="{FF2B5EF4-FFF2-40B4-BE49-F238E27FC236}">
                <a16:creationId xmlns:a16="http://schemas.microsoft.com/office/drawing/2014/main" id="{039A49C8-1EEB-46B1-BBD1-9021187BF0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870" y="3951221"/>
            <a:ext cx="467995" cy="467995"/>
          </a:xfrm>
          <a:prstGeom prst="rect">
            <a:avLst/>
          </a:prstGeom>
          <a:noFill/>
          <a:ln>
            <a:noFill/>
          </a:ln>
        </p:spPr>
      </p:pic>
    </p:spTree>
    <p:extLst>
      <p:ext uri="{BB962C8B-B14F-4D97-AF65-F5344CB8AC3E}">
        <p14:creationId xmlns:p14="http://schemas.microsoft.com/office/powerpoint/2010/main" val="149288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Dealing</a:t>
            </a:r>
            <a:r>
              <a:rPr lang="de-DE" dirty="0"/>
              <a:t> </a:t>
            </a:r>
            <a:r>
              <a:rPr lang="de-DE" dirty="0" err="1"/>
              <a:t>with</a:t>
            </a:r>
            <a:r>
              <a:rPr lang="de-DE" dirty="0"/>
              <a:t> </a:t>
            </a:r>
            <a:r>
              <a:rPr lang="de-DE" dirty="0" err="1"/>
              <a:t>Socio</a:t>
            </a:r>
            <a:r>
              <a:rPr lang="de-DE" dirty="0"/>
              <a:t>-Scientific </a:t>
            </a:r>
            <a:r>
              <a:rPr lang="de-DE" dirty="0" err="1"/>
              <a:t>issues</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
        <p:nvSpPr>
          <p:cNvPr id="7" name="Textfeld 6"/>
          <p:cNvSpPr txBox="1"/>
          <p:nvPr/>
        </p:nvSpPr>
        <p:spPr>
          <a:xfrm>
            <a:off x="457200" y="4223407"/>
            <a:ext cx="4738255" cy="369332"/>
          </a:xfrm>
          <a:prstGeom prst="rect">
            <a:avLst/>
          </a:prstGeom>
          <a:noFill/>
        </p:spPr>
        <p:txBody>
          <a:bodyPr wrap="square" rtlCol="0">
            <a:spAutoFit/>
          </a:bodyPr>
          <a:lstStyle/>
          <a:p>
            <a:r>
              <a:rPr lang="de-DE" dirty="0" err="1"/>
              <a:t>From</a:t>
            </a:r>
            <a:r>
              <a:rPr lang="de-DE" dirty="0"/>
              <a:t> Maass, Doorman, Jonker, Wijers (2019).</a:t>
            </a:r>
          </a:p>
        </p:txBody>
      </p:sp>
      <p:pic>
        <p:nvPicPr>
          <p:cNvPr id="10" name="Grafik 9">
            <a:extLst>
              <a:ext uri="{FF2B5EF4-FFF2-40B4-BE49-F238E27FC236}">
                <a16:creationId xmlns:a16="http://schemas.microsoft.com/office/drawing/2014/main" id="{6531F8F4-D120-45BF-89B5-D5B36EDD53F9}"/>
              </a:ext>
            </a:extLst>
          </p:cNvPr>
          <p:cNvPicPr>
            <a:picLocks noChangeAspect="1"/>
          </p:cNvPicPr>
          <p:nvPr/>
        </p:nvPicPr>
        <p:blipFill>
          <a:blip r:embed="rId2"/>
          <a:stretch>
            <a:fillRect/>
          </a:stretch>
        </p:blipFill>
        <p:spPr>
          <a:xfrm>
            <a:off x="1597718" y="1359954"/>
            <a:ext cx="5402928" cy="2589348"/>
          </a:xfrm>
          <a:prstGeom prst="rect">
            <a:avLst/>
          </a:prstGeom>
        </p:spPr>
      </p:pic>
    </p:spTree>
    <p:extLst>
      <p:ext uri="{BB962C8B-B14F-4D97-AF65-F5344CB8AC3E}">
        <p14:creationId xmlns:p14="http://schemas.microsoft.com/office/powerpoint/2010/main" val="332713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545DA-B7BB-4B4B-904B-DFDEFD8A3463}"/>
              </a:ext>
            </a:extLst>
          </p:cNvPr>
          <p:cNvSpPr>
            <a:spLocks noGrp="1"/>
          </p:cNvSpPr>
          <p:nvPr>
            <p:ph type="title"/>
          </p:nvPr>
        </p:nvSpPr>
        <p:spPr/>
        <p:txBody>
          <a:bodyPr>
            <a:normAutofit fontScale="90000"/>
          </a:bodyPr>
          <a:lstStyle/>
          <a:p>
            <a:r>
              <a:rPr lang="de-DE" dirty="0"/>
              <a:t>Explanation </a:t>
            </a:r>
            <a:r>
              <a:rPr lang="de-DE" dirty="0" err="1"/>
              <a:t>of</a:t>
            </a:r>
            <a:r>
              <a:rPr lang="de-DE" dirty="0"/>
              <a:t> </a:t>
            </a:r>
            <a:r>
              <a:rPr lang="de-DE" dirty="0" err="1"/>
              <a:t>the</a:t>
            </a:r>
            <a:r>
              <a:rPr lang="de-DE" dirty="0"/>
              <a:t> </a:t>
            </a:r>
            <a:r>
              <a:rPr lang="de-DE" dirty="0" err="1"/>
              <a:t>cycle</a:t>
            </a:r>
            <a:endParaRPr lang="de-DE" dirty="0"/>
          </a:p>
        </p:txBody>
      </p:sp>
      <p:sp>
        <p:nvSpPr>
          <p:cNvPr id="3" name="Inhaltsplatzhalter 2">
            <a:extLst>
              <a:ext uri="{FF2B5EF4-FFF2-40B4-BE49-F238E27FC236}">
                <a16:creationId xmlns:a16="http://schemas.microsoft.com/office/drawing/2014/main" id="{982FF509-403D-4840-B9DD-368A1D35D622}"/>
              </a:ext>
            </a:extLst>
          </p:cNvPr>
          <p:cNvSpPr>
            <a:spLocks noGrp="1"/>
          </p:cNvSpPr>
          <p:nvPr>
            <p:ph idx="1"/>
          </p:nvPr>
        </p:nvSpPr>
        <p:spPr>
          <a:xfrm>
            <a:off x="457201" y="1200151"/>
            <a:ext cx="4561530" cy="3394472"/>
          </a:xfrm>
        </p:spPr>
        <p:txBody>
          <a:bodyPr>
            <a:normAutofit fontScale="55000" lnSpcReduction="20000"/>
          </a:bodyPr>
          <a:lstStyle/>
          <a:p>
            <a:pPr algn="just"/>
            <a:r>
              <a:rPr lang="de-DE" sz="2900" dirty="0" err="1"/>
              <a:t>When</a:t>
            </a:r>
            <a:r>
              <a:rPr lang="de-DE" sz="2900" dirty="0"/>
              <a:t> </a:t>
            </a:r>
            <a:r>
              <a:rPr lang="de-DE" sz="2900" dirty="0" err="1"/>
              <a:t>modelling</a:t>
            </a:r>
            <a:r>
              <a:rPr lang="de-DE" sz="2900" dirty="0"/>
              <a:t> real-</a:t>
            </a:r>
            <a:r>
              <a:rPr lang="de-DE" sz="2900" dirty="0" err="1"/>
              <a:t>world</a:t>
            </a:r>
            <a:r>
              <a:rPr lang="de-DE" sz="2900" dirty="0"/>
              <a:t> </a:t>
            </a:r>
            <a:r>
              <a:rPr lang="de-DE" sz="2900" dirty="0" err="1"/>
              <a:t>problems</a:t>
            </a:r>
            <a:r>
              <a:rPr lang="de-DE" sz="2900" dirty="0"/>
              <a:t> </a:t>
            </a:r>
            <a:r>
              <a:rPr lang="de-DE" sz="2900" dirty="0" err="1"/>
              <a:t>often</a:t>
            </a:r>
            <a:r>
              <a:rPr lang="de-DE" sz="2900" dirty="0"/>
              <a:t> a </a:t>
            </a:r>
            <a:r>
              <a:rPr lang="de-DE" sz="2900" dirty="0" err="1"/>
              <a:t>cycle</a:t>
            </a:r>
            <a:r>
              <a:rPr lang="de-DE" sz="2900" dirty="0"/>
              <a:t> </a:t>
            </a:r>
            <a:r>
              <a:rPr lang="de-DE" sz="2900" dirty="0" err="1"/>
              <a:t>is</a:t>
            </a:r>
            <a:r>
              <a:rPr lang="de-DE" sz="2900" dirty="0"/>
              <a:t> </a:t>
            </a:r>
            <a:r>
              <a:rPr lang="de-DE" sz="2900" dirty="0" err="1"/>
              <a:t>used</a:t>
            </a:r>
            <a:r>
              <a:rPr lang="de-DE" sz="2900" dirty="0"/>
              <a:t> </a:t>
            </a:r>
            <a:r>
              <a:rPr lang="de-DE" sz="2900" dirty="0" err="1"/>
              <a:t>to</a:t>
            </a:r>
            <a:r>
              <a:rPr lang="de-DE" sz="2900" dirty="0"/>
              <a:t> </a:t>
            </a:r>
            <a:r>
              <a:rPr lang="de-DE" sz="2900" dirty="0" err="1"/>
              <a:t>describe</a:t>
            </a:r>
            <a:r>
              <a:rPr lang="de-DE" sz="2900" dirty="0"/>
              <a:t> </a:t>
            </a:r>
            <a:r>
              <a:rPr lang="de-DE" sz="2900" dirty="0" err="1"/>
              <a:t>the</a:t>
            </a:r>
            <a:r>
              <a:rPr lang="de-DE" sz="2900" dirty="0"/>
              <a:t> </a:t>
            </a:r>
            <a:r>
              <a:rPr lang="de-DE" sz="2900" dirty="0" err="1"/>
              <a:t>proceeding</a:t>
            </a:r>
            <a:endParaRPr lang="de-DE" sz="2900" dirty="0"/>
          </a:p>
          <a:p>
            <a:pPr algn="just"/>
            <a:r>
              <a:rPr lang="en-GB" sz="2900" dirty="0"/>
              <a:t>Based on Blum and </a:t>
            </a:r>
            <a:r>
              <a:rPr lang="en-GB" sz="2900" dirty="0" err="1"/>
              <a:t>Leiss</a:t>
            </a:r>
            <a:r>
              <a:rPr lang="en-GB" sz="2900" dirty="0"/>
              <a:t> (2007), we conceptualize the following steps of the modelling process: (1) understanding the instruction and the real situation (situation model); (2) making assumptions and simplifying the situation model (real model); (3) mathematizing the real model (construction of a mathematical model); (4) working within the mathematical model (mathematical solution); (5) interpreting the solution; (6) validating the interpreted solution. The modelling process may be illustrated by the following scheme.</a:t>
            </a:r>
            <a:endParaRPr lang="de-DE" sz="2900" dirty="0"/>
          </a:p>
          <a:p>
            <a:endParaRPr lang="de-DE" dirty="0"/>
          </a:p>
        </p:txBody>
      </p:sp>
      <p:sp>
        <p:nvSpPr>
          <p:cNvPr id="5" name="Foliennummernplatzhalter 4">
            <a:extLst>
              <a:ext uri="{FF2B5EF4-FFF2-40B4-BE49-F238E27FC236}">
                <a16:creationId xmlns:a16="http://schemas.microsoft.com/office/drawing/2014/main" id="{E770E046-26EB-48B8-8718-01F17594636D}"/>
              </a:ext>
            </a:extLst>
          </p:cNvPr>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dirty="0"/>
          </a:p>
        </p:txBody>
      </p:sp>
      <p:pic>
        <p:nvPicPr>
          <p:cNvPr id="6" name="Grafik 5">
            <a:extLst>
              <a:ext uri="{FF2B5EF4-FFF2-40B4-BE49-F238E27FC236}">
                <a16:creationId xmlns:a16="http://schemas.microsoft.com/office/drawing/2014/main" id="{F4D26FC0-49AA-489F-8BFC-43EEA32D7642}"/>
              </a:ext>
            </a:extLst>
          </p:cNvPr>
          <p:cNvPicPr>
            <a:picLocks noChangeAspect="1"/>
          </p:cNvPicPr>
          <p:nvPr/>
        </p:nvPicPr>
        <p:blipFill rotWithShape="1">
          <a:blip r:embed="rId2"/>
          <a:srcRect b="15971"/>
          <a:stretch/>
        </p:blipFill>
        <p:spPr>
          <a:xfrm>
            <a:off x="5018731" y="315333"/>
            <a:ext cx="4111611" cy="2420888"/>
          </a:xfrm>
          <a:prstGeom prst="rect">
            <a:avLst/>
          </a:prstGeom>
        </p:spPr>
      </p:pic>
      <p:sp>
        <p:nvSpPr>
          <p:cNvPr id="7" name="Textfeld 6">
            <a:extLst>
              <a:ext uri="{FF2B5EF4-FFF2-40B4-BE49-F238E27FC236}">
                <a16:creationId xmlns:a16="http://schemas.microsoft.com/office/drawing/2014/main" id="{9146B4CC-350F-49E0-8035-FB6CC872899F}"/>
              </a:ext>
            </a:extLst>
          </p:cNvPr>
          <p:cNvSpPr txBox="1"/>
          <p:nvPr/>
        </p:nvSpPr>
        <p:spPr>
          <a:xfrm>
            <a:off x="5409618" y="2680379"/>
            <a:ext cx="3434235" cy="923330"/>
          </a:xfrm>
          <a:prstGeom prst="rect">
            <a:avLst/>
          </a:prstGeom>
          <a:noFill/>
        </p:spPr>
        <p:txBody>
          <a:bodyPr wrap="square" rtlCol="0">
            <a:spAutoFit/>
          </a:bodyPr>
          <a:lstStyle/>
          <a:p>
            <a:r>
              <a:rPr lang="de-DE" dirty="0"/>
              <a:t>An </a:t>
            </a:r>
            <a:r>
              <a:rPr lang="de-DE" dirty="0" err="1"/>
              <a:t>idealized</a:t>
            </a:r>
            <a:r>
              <a:rPr lang="de-DE" dirty="0"/>
              <a:t> </a:t>
            </a:r>
            <a:r>
              <a:rPr lang="de-DE" dirty="0" err="1"/>
              <a:t>scheme</a:t>
            </a:r>
            <a:r>
              <a:rPr lang="de-DE" dirty="0"/>
              <a:t> </a:t>
            </a:r>
            <a:r>
              <a:rPr lang="de-DE" dirty="0" err="1"/>
              <a:t>of</a:t>
            </a:r>
            <a:r>
              <a:rPr lang="de-DE" dirty="0"/>
              <a:t> </a:t>
            </a:r>
            <a:r>
              <a:rPr lang="de-DE" dirty="0" err="1"/>
              <a:t>the</a:t>
            </a:r>
            <a:r>
              <a:rPr lang="de-DE" dirty="0"/>
              <a:t> </a:t>
            </a:r>
            <a:r>
              <a:rPr lang="de-DE" dirty="0" err="1"/>
              <a:t>modelling</a:t>
            </a:r>
            <a:r>
              <a:rPr lang="de-DE" dirty="0"/>
              <a:t> </a:t>
            </a:r>
            <a:r>
              <a:rPr lang="de-DE" dirty="0" err="1"/>
              <a:t>process</a:t>
            </a:r>
            <a:r>
              <a:rPr lang="de-DE" dirty="0"/>
              <a:t> </a:t>
            </a:r>
            <a:r>
              <a:rPr lang="de-DE" dirty="0" err="1"/>
              <a:t>based</a:t>
            </a:r>
            <a:r>
              <a:rPr lang="de-DE" dirty="0"/>
              <a:t> on Blum &amp; </a:t>
            </a:r>
            <a:r>
              <a:rPr lang="de-DE" dirty="0" err="1"/>
              <a:t>Leiss</a:t>
            </a:r>
            <a:r>
              <a:rPr lang="de-DE" dirty="0"/>
              <a:t> (2007)</a:t>
            </a:r>
          </a:p>
        </p:txBody>
      </p:sp>
      <p:sp>
        <p:nvSpPr>
          <p:cNvPr id="8" name="Textfeld 7">
            <a:extLst>
              <a:ext uri="{FF2B5EF4-FFF2-40B4-BE49-F238E27FC236}">
                <a16:creationId xmlns:a16="http://schemas.microsoft.com/office/drawing/2014/main" id="{C488BE54-4BEF-43F8-A5E3-DA219927E4E2}"/>
              </a:ext>
            </a:extLst>
          </p:cNvPr>
          <p:cNvSpPr txBox="1"/>
          <p:nvPr/>
        </p:nvSpPr>
        <p:spPr>
          <a:xfrm>
            <a:off x="1710137" y="4081831"/>
            <a:ext cx="6289118" cy="923330"/>
          </a:xfrm>
          <a:prstGeom prst="rect">
            <a:avLst/>
          </a:prstGeom>
          <a:noFill/>
        </p:spPr>
        <p:txBody>
          <a:bodyPr wrap="square" rtlCol="0">
            <a:spAutoFit/>
          </a:bodyPr>
          <a:lstStyle/>
          <a:p>
            <a:r>
              <a:rPr lang="en-US" sz="1200" i="1" dirty="0">
                <a:solidFill>
                  <a:srgbClr val="000000"/>
                </a:solidFill>
                <a:effectLst/>
                <a:uFill>
                  <a:solidFill>
                    <a:srgbClr val="000000"/>
                  </a:solidFill>
                </a:uFill>
                <a:ea typeface="Arial Unicode MS"/>
                <a:cs typeface="Arial Unicode MS"/>
              </a:rPr>
              <a:t>Blum, W., &amp; </a:t>
            </a:r>
            <a:r>
              <a:rPr lang="en-US" sz="1200" i="1" dirty="0" err="1">
                <a:solidFill>
                  <a:srgbClr val="000000"/>
                </a:solidFill>
                <a:effectLst/>
                <a:uFill>
                  <a:solidFill>
                    <a:srgbClr val="000000"/>
                  </a:solidFill>
                </a:uFill>
                <a:ea typeface="Arial Unicode MS"/>
                <a:cs typeface="Arial Unicode MS"/>
              </a:rPr>
              <a:t>Leiss</a:t>
            </a:r>
            <a:r>
              <a:rPr lang="en-US" sz="1200" i="1" dirty="0">
                <a:solidFill>
                  <a:srgbClr val="000000"/>
                </a:solidFill>
                <a:effectLst/>
                <a:uFill>
                  <a:solidFill>
                    <a:srgbClr val="000000"/>
                  </a:solidFill>
                </a:uFill>
                <a:ea typeface="Arial Unicode MS"/>
                <a:cs typeface="Arial Unicode MS"/>
              </a:rPr>
              <a:t>, D. (2007). How do students and teachers deal with modelling problems? In: C. Haines, W. Blum, P. Galbraith &amp; S. Khan (Eds), Mathematical modelling (ICTMA 12): Education, engineering and economics (pp. 222–231). Chichester, UK: Horwood.</a:t>
            </a:r>
            <a:endParaRPr lang="de-DE" sz="1200" i="1" dirty="0">
              <a:solidFill>
                <a:srgbClr val="000000"/>
              </a:solidFill>
              <a:effectLst/>
              <a:uFill>
                <a:solidFill>
                  <a:srgbClr val="000000"/>
                </a:solidFill>
              </a:uFill>
              <a:ea typeface="Arial Unicode MS"/>
              <a:cs typeface="Arial Unicode MS"/>
            </a:endParaRPr>
          </a:p>
          <a:p>
            <a:endParaRPr lang="de-DE" dirty="0"/>
          </a:p>
        </p:txBody>
      </p:sp>
    </p:spTree>
    <p:extLst>
      <p:ext uri="{BB962C8B-B14F-4D97-AF65-F5344CB8AC3E}">
        <p14:creationId xmlns:p14="http://schemas.microsoft.com/office/powerpoint/2010/main" val="324166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8E7A3-FB0A-4697-BA97-0088E2DA1C46}"/>
              </a:ext>
            </a:extLst>
          </p:cNvPr>
          <p:cNvSpPr>
            <a:spLocks noGrp="1"/>
          </p:cNvSpPr>
          <p:nvPr>
            <p:ph type="title"/>
          </p:nvPr>
        </p:nvSpPr>
        <p:spPr/>
        <p:txBody>
          <a:bodyPr>
            <a:normAutofit fontScale="90000"/>
          </a:bodyPr>
          <a:lstStyle/>
          <a:p>
            <a:r>
              <a:rPr lang="de-DE" dirty="0"/>
              <a:t>Explanation </a:t>
            </a:r>
            <a:r>
              <a:rPr lang="de-DE" dirty="0" err="1"/>
              <a:t>of</a:t>
            </a:r>
            <a:r>
              <a:rPr lang="de-DE" dirty="0"/>
              <a:t> </a:t>
            </a:r>
            <a:r>
              <a:rPr lang="de-DE" dirty="0" err="1"/>
              <a:t>the</a:t>
            </a:r>
            <a:r>
              <a:rPr lang="de-DE" dirty="0"/>
              <a:t> </a:t>
            </a:r>
            <a:r>
              <a:rPr lang="de-DE" dirty="0" err="1"/>
              <a:t>extended</a:t>
            </a:r>
            <a:r>
              <a:rPr lang="de-DE" dirty="0"/>
              <a:t> </a:t>
            </a:r>
            <a:r>
              <a:rPr lang="de-DE" dirty="0" err="1"/>
              <a:t>modelling</a:t>
            </a:r>
            <a:r>
              <a:rPr lang="de-DE" dirty="0"/>
              <a:t> </a:t>
            </a:r>
            <a:r>
              <a:rPr lang="de-DE" dirty="0" err="1"/>
              <a:t>cycle</a:t>
            </a:r>
            <a:r>
              <a:rPr lang="de-DE" dirty="0"/>
              <a:t> </a:t>
            </a:r>
          </a:p>
        </p:txBody>
      </p:sp>
      <p:sp>
        <p:nvSpPr>
          <p:cNvPr id="3" name="Inhaltsplatzhalter 2">
            <a:extLst>
              <a:ext uri="{FF2B5EF4-FFF2-40B4-BE49-F238E27FC236}">
                <a16:creationId xmlns:a16="http://schemas.microsoft.com/office/drawing/2014/main" id="{D67DE1DC-CA6E-4BF4-8A56-9478AB9F21C8}"/>
              </a:ext>
            </a:extLst>
          </p:cNvPr>
          <p:cNvSpPr>
            <a:spLocks noGrp="1"/>
          </p:cNvSpPr>
          <p:nvPr>
            <p:ph idx="1"/>
          </p:nvPr>
        </p:nvSpPr>
        <p:spPr/>
        <p:txBody>
          <a:bodyPr/>
          <a:lstStyle/>
          <a:p>
            <a:pPr algn="just"/>
            <a:r>
              <a:rPr lang="en-US" sz="1600" dirty="0">
                <a:solidFill>
                  <a:srgbClr val="000000"/>
                </a:solidFill>
                <a:latin typeface="RobotoCondensed"/>
              </a:rPr>
              <a:t>When dealing with SSIs, the steps as outlined in the modelling process (see prior slide) need to be extended to fully take into account the specific features of SSIs. These extensions could include: search for information and (risk) analysis of sources of information, discourse about (possibly) contradicting scientific results and ethical, social, cultural reasoning (</a:t>
            </a:r>
            <a:r>
              <a:rPr lang="en-US" sz="1600" dirty="0" err="1">
                <a:solidFill>
                  <a:srgbClr val="000000"/>
                </a:solidFill>
                <a:latin typeface="RobotoCondensed"/>
              </a:rPr>
              <a:t>Zeidler</a:t>
            </a:r>
            <a:r>
              <a:rPr lang="en-US" sz="1600" dirty="0">
                <a:solidFill>
                  <a:srgbClr val="000000"/>
                </a:solidFill>
                <a:latin typeface="RobotoCondensed"/>
              </a:rPr>
              <a:t> and </a:t>
            </a:r>
            <a:r>
              <a:rPr lang="en-US" sz="1600" dirty="0" err="1">
                <a:solidFill>
                  <a:srgbClr val="000000"/>
                </a:solidFill>
                <a:latin typeface="RobotoCondensed"/>
              </a:rPr>
              <a:t>Nicols</a:t>
            </a:r>
            <a:r>
              <a:rPr lang="en-US" sz="1600" dirty="0">
                <a:solidFill>
                  <a:srgbClr val="000000"/>
                </a:solidFill>
                <a:latin typeface="RobotoCondensed"/>
              </a:rPr>
              <a:t> 2009). Particularly the difference between scientific results and conclusions has to be made clear (Ratcliff and Grace 2003). A possible resulting modelling process is shown on the slide before.</a:t>
            </a:r>
          </a:p>
          <a:p>
            <a:endParaRPr lang="en-US" sz="1800" dirty="0">
              <a:solidFill>
                <a:srgbClr val="000000"/>
              </a:solidFill>
              <a:uFill>
                <a:solidFill>
                  <a:srgbClr val="000000"/>
                </a:solidFill>
              </a:uFill>
              <a:latin typeface="Times New Roman" panose="02020603050405020304" pitchFamily="18" charset="0"/>
              <a:ea typeface="Arial Unicode MS"/>
              <a:cs typeface="Arial Unicode MS"/>
            </a:endParaRPr>
          </a:p>
          <a:p>
            <a:r>
              <a:rPr lang="en-US" sz="1200" b="0" i="1" dirty="0">
                <a:solidFill>
                  <a:srgbClr val="000000"/>
                </a:solidFill>
                <a:effectLst/>
                <a:latin typeface="RobotoCondensed"/>
              </a:rPr>
              <a:t>Maass, K., Doorman, M., Jonker, V. &amp; Wijers, M. (2019). Promoting active citizenship in mathematics teaching. ZDM Mathematics Education, 51(6), 991-1003. DOI 10.1007/s11858-019-01048-6.</a:t>
            </a:r>
          </a:p>
          <a:p>
            <a:endParaRPr lang="de-DE"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de-DE" dirty="0"/>
          </a:p>
        </p:txBody>
      </p:sp>
      <p:sp>
        <p:nvSpPr>
          <p:cNvPr id="5" name="Foliennummernplatzhalter 4">
            <a:extLst>
              <a:ext uri="{FF2B5EF4-FFF2-40B4-BE49-F238E27FC236}">
                <a16:creationId xmlns:a16="http://schemas.microsoft.com/office/drawing/2014/main" id="{7A1B9AB0-22C0-4AC6-9330-A562A8292DA5}"/>
              </a:ext>
            </a:extLst>
          </p:cNvPr>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dirty="0"/>
          </a:p>
        </p:txBody>
      </p:sp>
      <p:pic>
        <p:nvPicPr>
          <p:cNvPr id="7" name="Grafik 6">
            <a:extLst>
              <a:ext uri="{FF2B5EF4-FFF2-40B4-BE49-F238E27FC236}">
                <a16:creationId xmlns:a16="http://schemas.microsoft.com/office/drawing/2014/main" id="{BD551F55-5EB5-478F-8CE1-B20EEA798EA3}"/>
              </a:ext>
            </a:extLst>
          </p:cNvPr>
          <p:cNvPicPr>
            <a:picLocks noChangeAspect="1"/>
          </p:cNvPicPr>
          <p:nvPr/>
        </p:nvPicPr>
        <p:blipFill>
          <a:blip r:embed="rId2"/>
          <a:stretch>
            <a:fillRect/>
          </a:stretch>
        </p:blipFill>
        <p:spPr>
          <a:xfrm>
            <a:off x="6517737" y="41488"/>
            <a:ext cx="2423840" cy="1189053"/>
          </a:xfrm>
          <a:prstGeom prst="rect">
            <a:avLst/>
          </a:prstGeom>
        </p:spPr>
      </p:pic>
    </p:spTree>
    <p:extLst>
      <p:ext uri="{BB962C8B-B14F-4D97-AF65-F5344CB8AC3E}">
        <p14:creationId xmlns:p14="http://schemas.microsoft.com/office/powerpoint/2010/main" val="26053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a:bodyPr>
          <a:lstStyle/>
          <a:p>
            <a:r>
              <a:rPr lang="de-DE" dirty="0"/>
              <a:t>2. </a:t>
            </a:r>
            <a:r>
              <a:rPr lang="de-DE" dirty="0" err="1"/>
              <a:t>How</a:t>
            </a:r>
            <a:r>
              <a:rPr lang="de-DE" dirty="0"/>
              <a:t> do environmental SSI </a:t>
            </a:r>
            <a:r>
              <a:rPr lang="de-DE" dirty="0" err="1"/>
              <a:t>connect</a:t>
            </a:r>
            <a:r>
              <a:rPr lang="de-DE" dirty="0"/>
              <a:t> </a:t>
            </a:r>
            <a:r>
              <a:rPr lang="de-DE" dirty="0" err="1"/>
              <a:t>to</a:t>
            </a:r>
            <a:r>
              <a:rPr lang="de-DE" dirty="0"/>
              <a:t> </a:t>
            </a:r>
            <a:r>
              <a:rPr lang="de-DE" dirty="0" err="1"/>
              <a:t>mathematics</a:t>
            </a:r>
            <a:r>
              <a:rPr lang="de-DE" dirty="0"/>
              <a:t> and </a:t>
            </a:r>
            <a:r>
              <a:rPr lang="de-DE" dirty="0" err="1"/>
              <a:t>science</a:t>
            </a:r>
            <a:r>
              <a:rPr lang="de-DE" dirty="0"/>
              <a:t> </a:t>
            </a:r>
            <a:r>
              <a:rPr lang="de-DE" dirty="0" err="1"/>
              <a:t>education</a:t>
            </a:r>
            <a:r>
              <a:rPr lang="de-DE" dirty="0"/>
              <a:t>?</a:t>
            </a:r>
          </a:p>
        </p:txBody>
      </p:sp>
      <p:sp>
        <p:nvSpPr>
          <p:cNvPr id="5" name="Foliennummernplatzhalter 4"/>
          <p:cNvSpPr>
            <a:spLocks noGrp="1"/>
          </p:cNvSpPr>
          <p:nvPr>
            <p:ph type="sldNum" sz="quarter" idx="4294967295"/>
          </p:nvPr>
        </p:nvSpPr>
        <p:spPr>
          <a:xfrm>
            <a:off x="8555038" y="41275"/>
            <a:ext cx="588962" cy="274638"/>
          </a:xfrm>
        </p:spPr>
        <p:txBody>
          <a:bodyPr/>
          <a:lstStyle/>
          <a:p>
            <a:r>
              <a:rPr lang="es-ES_tradnl" sz="1200"/>
              <a:t>|  </a:t>
            </a:r>
            <a:fld id="{9DD0088F-7E4A-9C4B-9ED2-72FAF1293163}" type="slidenum">
              <a:rPr lang="es-ES_tradnl" smtClean="0"/>
              <a:pPr/>
              <a:t>16</a:t>
            </a:fld>
            <a:endParaRPr lang="es-ES_tradnl" dirty="0"/>
          </a:p>
        </p:txBody>
      </p:sp>
      <p:pic>
        <p:nvPicPr>
          <p:cNvPr id="10" name="Grafik 9">
            <a:extLst>
              <a:ext uri="{FF2B5EF4-FFF2-40B4-BE49-F238E27FC236}">
                <a16:creationId xmlns:a16="http://schemas.microsoft.com/office/drawing/2014/main" id="{6F52A4E8-404B-44A8-AB75-BAD51E2D712D}"/>
              </a:ext>
            </a:extLst>
          </p:cNvPr>
          <p:cNvPicPr>
            <a:picLocks noChangeAspect="1"/>
          </p:cNvPicPr>
          <p:nvPr/>
        </p:nvPicPr>
        <p:blipFill>
          <a:blip r:embed="rId2"/>
          <a:stretch>
            <a:fillRect/>
          </a:stretch>
        </p:blipFill>
        <p:spPr>
          <a:xfrm>
            <a:off x="3709307" y="3055257"/>
            <a:ext cx="1725386" cy="1725386"/>
          </a:xfrm>
          <a:prstGeom prst="rect">
            <a:avLst/>
          </a:prstGeom>
        </p:spPr>
      </p:pic>
    </p:spTree>
    <p:extLst>
      <p:ext uri="{BB962C8B-B14F-4D97-AF65-F5344CB8AC3E}">
        <p14:creationId xmlns:p14="http://schemas.microsoft.com/office/powerpoint/2010/main" val="240230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2.1: </a:t>
            </a:r>
            <a:r>
              <a:rPr lang="de-DE" dirty="0" err="1"/>
              <a:t>What</a:t>
            </a:r>
            <a:r>
              <a:rPr lang="de-DE" dirty="0"/>
              <a:t> </a:t>
            </a:r>
            <a:r>
              <a:rPr lang="de-DE" dirty="0" err="1"/>
              <a:t>are</a:t>
            </a:r>
            <a:r>
              <a:rPr lang="de-DE" dirty="0"/>
              <a:t> </a:t>
            </a:r>
            <a:r>
              <a:rPr lang="de-DE" dirty="0" err="1"/>
              <a:t>the</a:t>
            </a:r>
            <a:r>
              <a:rPr lang="de-DE" dirty="0"/>
              <a:t> </a:t>
            </a:r>
            <a:r>
              <a:rPr lang="de-DE" dirty="0" err="1"/>
              <a:t>aims</a:t>
            </a:r>
            <a:r>
              <a:rPr lang="de-DE" dirty="0"/>
              <a:t> of </a:t>
            </a:r>
            <a:r>
              <a:rPr lang="de-DE" dirty="0" err="1"/>
              <a:t>mathematics</a:t>
            </a:r>
            <a:r>
              <a:rPr lang="de-DE" dirty="0"/>
              <a:t> and </a:t>
            </a:r>
            <a:r>
              <a:rPr lang="de-DE" dirty="0" err="1"/>
              <a:t>science</a:t>
            </a:r>
            <a:r>
              <a:rPr lang="de-DE" dirty="0"/>
              <a:t> </a:t>
            </a:r>
            <a:r>
              <a:rPr lang="de-DE" dirty="0" err="1"/>
              <a:t>education</a:t>
            </a:r>
            <a:r>
              <a:rPr lang="de-DE" dirty="0"/>
              <a:t>?</a:t>
            </a:r>
          </a:p>
        </p:txBody>
      </p:sp>
      <p:sp>
        <p:nvSpPr>
          <p:cNvPr id="3" name="Inhaltsplatzhalter 2"/>
          <p:cNvSpPr>
            <a:spLocks noGrp="1"/>
          </p:cNvSpPr>
          <p:nvPr>
            <p:ph idx="1"/>
          </p:nvPr>
        </p:nvSpPr>
        <p:spPr>
          <a:xfrm>
            <a:off x="1040732" y="1570445"/>
            <a:ext cx="7064053" cy="2855251"/>
          </a:xfrm>
        </p:spPr>
        <p:txBody>
          <a:bodyPr>
            <a:normAutofit/>
          </a:bodyPr>
          <a:lstStyle/>
          <a:p>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are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objectives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of</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mathematics</a:t>
            </a:r>
            <a:r>
              <a:rPr lang="de-DE" dirty="0">
                <a:latin typeface="Calibri Light" panose="020F0302020204030204" pitchFamily="34" charset="0"/>
                <a:cs typeface="Calibri Light" panose="020F0302020204030204" pitchFamily="34" charset="0"/>
              </a:rPr>
              <a:t> &amp; </a:t>
            </a:r>
            <a:r>
              <a:rPr lang="de-DE" dirty="0" err="1">
                <a:latin typeface="Calibri Light" panose="020F0302020204030204" pitchFamily="34" charset="0"/>
                <a:cs typeface="Calibri Light" panose="020F0302020204030204" pitchFamily="34" charset="0"/>
              </a:rPr>
              <a:t>science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education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from</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your</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perspective</a:t>
            </a:r>
            <a:r>
              <a:rPr lang="de-DE" dirty="0">
                <a:latin typeface="Calibri Light" panose="020F0302020204030204" pitchFamily="34" charset="0"/>
                <a:cs typeface="Calibri Light" panose="020F0302020204030204" pitchFamily="34" charset="0"/>
              </a:rPr>
              <a:t>?</a:t>
            </a:r>
          </a:p>
          <a:p>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do </a:t>
            </a:r>
            <a:r>
              <a:rPr lang="de-DE" dirty="0" err="1">
                <a:latin typeface="Calibri Light" panose="020F0302020204030204" pitchFamily="34" charset="0"/>
                <a:cs typeface="Calibri Light" panose="020F0302020204030204" pitchFamily="34" charset="0"/>
              </a:rPr>
              <a:t>students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learn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when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dealing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with</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tasks</a:t>
            </a:r>
            <a:r>
              <a:rPr lang="de-DE" dirty="0">
                <a:latin typeface="Calibri Light" panose="020F0302020204030204" pitchFamily="34" charset="0"/>
                <a:cs typeface="Calibri Light" panose="020F0302020204030204" pitchFamily="34" charset="0"/>
              </a:rPr>
              <a:t> like </a:t>
            </a:r>
            <a:r>
              <a:rPr lang="de-DE" dirty="0" err="1">
                <a:latin typeface="Calibri Light" panose="020F0302020204030204" pitchFamily="34" charset="0"/>
                <a:cs typeface="Calibri Light" panose="020F0302020204030204" pitchFamily="34" charset="0"/>
              </a:rPr>
              <a:t>example</a:t>
            </a:r>
            <a:r>
              <a:rPr lang="de-DE" dirty="0">
                <a:latin typeface="Calibri Light" panose="020F0302020204030204" pitchFamily="34" charset="0"/>
                <a:cs typeface="Calibri Light" panose="020F0302020204030204" pitchFamily="34" charset="0"/>
              </a:rPr>
              <a:t> 1 and </a:t>
            </a:r>
            <a:r>
              <a:rPr lang="de-DE" dirty="0" err="1">
                <a:latin typeface="Calibri Light" panose="020F0302020204030204" pitchFamily="34" charset="0"/>
                <a:cs typeface="Calibri Light" panose="020F0302020204030204" pitchFamily="34" charset="0"/>
              </a:rPr>
              <a:t>example</a:t>
            </a:r>
            <a:r>
              <a:rPr lang="de-DE" dirty="0">
                <a:latin typeface="Calibri Light" panose="020F0302020204030204" pitchFamily="34" charset="0"/>
                <a:cs typeface="Calibri Light" panose="020F0302020204030204" pitchFamily="34" charset="0"/>
              </a:rPr>
              <a:t> 2?</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pic>
        <p:nvPicPr>
          <p:cNvPr id="6" name="Grafik 5">
            <a:extLst>
              <a:ext uri="{FF2B5EF4-FFF2-40B4-BE49-F238E27FC236}">
                <a16:creationId xmlns:a16="http://schemas.microsoft.com/office/drawing/2014/main" id="{18A65EA0-1EC4-4C88-940C-07BBE9F265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616" y="1732547"/>
            <a:ext cx="631658" cy="631658"/>
          </a:xfrm>
          <a:prstGeom prst="rect">
            <a:avLst/>
          </a:prstGeom>
          <a:noFill/>
          <a:ln>
            <a:noFill/>
          </a:ln>
        </p:spPr>
      </p:pic>
      <p:pic>
        <p:nvPicPr>
          <p:cNvPr id="8" name="Imagen 42">
            <a:extLst>
              <a:ext uri="{FF2B5EF4-FFF2-40B4-BE49-F238E27FC236}">
                <a16:creationId xmlns:a16="http://schemas.microsoft.com/office/drawing/2014/main" id="{09AA85BC-FBDC-EDE9-FB4A-B1FC61BA9B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616" y="2572415"/>
            <a:ext cx="631658" cy="631658"/>
          </a:xfrm>
          <a:prstGeom prst="rect">
            <a:avLst/>
          </a:prstGeom>
          <a:noFill/>
          <a:ln>
            <a:noFill/>
          </a:ln>
        </p:spPr>
      </p:pic>
    </p:spTree>
    <p:extLst>
      <p:ext uri="{BB962C8B-B14F-4D97-AF65-F5344CB8AC3E}">
        <p14:creationId xmlns:p14="http://schemas.microsoft.com/office/powerpoint/2010/main" val="359079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Key Competence Framework of </a:t>
            </a:r>
            <a:r>
              <a:rPr lang="de-DE" dirty="0" err="1"/>
              <a:t>the</a:t>
            </a:r>
            <a:r>
              <a:rPr lang="de-DE" dirty="0"/>
              <a:t> EU</a:t>
            </a:r>
          </a:p>
        </p:txBody>
      </p:sp>
      <p:sp>
        <p:nvSpPr>
          <p:cNvPr id="3" name="Inhaltsplatzhalter 2"/>
          <p:cNvSpPr>
            <a:spLocks noGrp="1"/>
          </p:cNvSpPr>
          <p:nvPr>
            <p:ph idx="1"/>
          </p:nvPr>
        </p:nvSpPr>
        <p:spPr>
          <a:xfrm>
            <a:off x="457200" y="1200151"/>
            <a:ext cx="5920929" cy="3394472"/>
          </a:xfrm>
        </p:spPr>
        <p:txBody>
          <a:bodyPr>
            <a:normAutofit fontScale="77500" lnSpcReduction="20000"/>
          </a:bodyPr>
          <a:lstStyle/>
          <a:p>
            <a:r>
              <a:rPr lang="en-US" dirty="0"/>
              <a:t>Literacy competence</a:t>
            </a:r>
          </a:p>
          <a:p>
            <a:r>
              <a:rPr lang="en-US" dirty="0"/>
              <a:t>Multilingual competence</a:t>
            </a:r>
          </a:p>
          <a:p>
            <a:r>
              <a:rPr lang="en-US" dirty="0">
                <a:solidFill>
                  <a:srgbClr val="FF0000"/>
                </a:solidFill>
              </a:rPr>
              <a:t>Mathematical competence and competence in science, technology and engineering</a:t>
            </a:r>
          </a:p>
          <a:p>
            <a:r>
              <a:rPr lang="en-US" dirty="0"/>
              <a:t>Digital competence</a:t>
            </a:r>
          </a:p>
          <a:p>
            <a:r>
              <a:rPr lang="en-US" dirty="0"/>
              <a:t>Personal, social and learning to learn competence</a:t>
            </a:r>
          </a:p>
          <a:p>
            <a:r>
              <a:rPr lang="en-US" dirty="0">
                <a:solidFill>
                  <a:srgbClr val="FF0000"/>
                </a:solidFill>
              </a:rPr>
              <a:t>Citizenship competence</a:t>
            </a:r>
          </a:p>
          <a:p>
            <a:r>
              <a:rPr lang="en-US" dirty="0"/>
              <a:t>Entrepreneurship competence</a:t>
            </a:r>
          </a:p>
          <a:p>
            <a:r>
              <a:rPr lang="en-US" dirty="0"/>
              <a:t>Cultural awareness and expression competence</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67" t="19715" r="15178" b="6803"/>
          <a:stretch/>
        </p:blipFill>
        <p:spPr bwMode="auto">
          <a:xfrm>
            <a:off x="457200" y="1032148"/>
            <a:ext cx="5841580" cy="398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740866" y="1299808"/>
            <a:ext cx="2078182" cy="923330"/>
          </a:xfrm>
          <a:prstGeom prst="rect">
            <a:avLst/>
          </a:prstGeom>
          <a:noFill/>
        </p:spPr>
        <p:txBody>
          <a:bodyPr wrap="square" rtlCol="0">
            <a:spAutoFit/>
          </a:bodyPr>
          <a:lstStyle/>
          <a:p>
            <a:r>
              <a:rPr lang="de-DE" dirty="0"/>
              <a:t>COM (2019). Key </a:t>
            </a:r>
            <a:r>
              <a:rPr lang="de-DE" dirty="0" err="1"/>
              <a:t>competences</a:t>
            </a:r>
            <a:r>
              <a:rPr lang="de-DE" dirty="0"/>
              <a:t> </a:t>
            </a:r>
            <a:r>
              <a:rPr lang="de-DE" dirty="0" err="1"/>
              <a:t>for</a:t>
            </a:r>
            <a:r>
              <a:rPr lang="de-DE" dirty="0"/>
              <a:t> </a:t>
            </a:r>
            <a:r>
              <a:rPr lang="de-DE" dirty="0" err="1"/>
              <a:t>lifelong</a:t>
            </a:r>
            <a:r>
              <a:rPr lang="de-DE" dirty="0"/>
              <a:t> </a:t>
            </a:r>
            <a:r>
              <a:rPr lang="de-DE" dirty="0" err="1"/>
              <a:t>learning</a:t>
            </a:r>
            <a:endParaRPr lang="de-DE" dirty="0"/>
          </a:p>
        </p:txBody>
      </p:sp>
    </p:spTree>
    <p:extLst>
      <p:ext uri="{BB962C8B-B14F-4D97-AF65-F5344CB8AC3E}">
        <p14:creationId xmlns:p14="http://schemas.microsoft.com/office/powerpoint/2010/main" val="260754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Mathematical</a:t>
            </a:r>
            <a:r>
              <a:rPr lang="de-DE" dirty="0"/>
              <a:t> </a:t>
            </a:r>
            <a:r>
              <a:rPr lang="de-DE" dirty="0" err="1"/>
              <a:t>competence</a:t>
            </a:r>
            <a:endParaRPr lang="de-DE" dirty="0"/>
          </a:p>
        </p:txBody>
      </p:sp>
      <p:sp>
        <p:nvSpPr>
          <p:cNvPr id="3" name="Inhaltsplatzhalter 2"/>
          <p:cNvSpPr>
            <a:spLocks noGrp="1"/>
          </p:cNvSpPr>
          <p:nvPr>
            <p:ph idx="1"/>
          </p:nvPr>
        </p:nvSpPr>
        <p:spPr>
          <a:xfrm>
            <a:off x="457200" y="1200151"/>
            <a:ext cx="6357257" cy="3394472"/>
          </a:xfrm>
        </p:spPr>
        <p:txBody>
          <a:bodyPr>
            <a:normAutofit fontScale="85000" lnSpcReduction="20000"/>
          </a:bodyPr>
          <a:lstStyle/>
          <a:p>
            <a:pPr marL="0" indent="0">
              <a:buNone/>
            </a:pPr>
            <a:r>
              <a:rPr lang="en-US" dirty="0">
                <a:latin typeface="Calibri Light" panose="020F0302020204030204" pitchFamily="34" charset="0"/>
                <a:cs typeface="Calibri Light" panose="020F0302020204030204" pitchFamily="34" charset="0"/>
              </a:rPr>
              <a:t>Mathematical competence is the ability to develop and </a:t>
            </a:r>
            <a:r>
              <a:rPr lang="en-US" i="1" dirty="0">
                <a:latin typeface="Calibri Light" panose="020F0302020204030204" pitchFamily="34" charset="0"/>
                <a:cs typeface="Calibri Light" panose="020F0302020204030204" pitchFamily="34" charset="0"/>
              </a:rPr>
              <a:t>apply </a:t>
            </a:r>
            <a:r>
              <a:rPr lang="en-US" i="1" dirty="0">
                <a:solidFill>
                  <a:srgbClr val="CC023B"/>
                </a:solidFill>
                <a:latin typeface="Calibri Light" panose="020F0302020204030204" pitchFamily="34" charset="0"/>
                <a:cs typeface="Calibri Light" panose="020F0302020204030204" pitchFamily="34" charset="0"/>
              </a:rPr>
              <a:t>mathematical thinking and insight in order to solve a range of problems in everyday situations</a:t>
            </a:r>
            <a:r>
              <a:rPr lang="en-US" dirty="0">
                <a:latin typeface="Calibri Light" panose="020F0302020204030204" pitchFamily="34" charset="0"/>
                <a:cs typeface="Calibri Light" panose="020F0302020204030204" pitchFamily="34" charset="0"/>
              </a:rPr>
              <a:t>.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Mathematical competence </a:t>
            </a:r>
            <a:r>
              <a:rPr lang="en-US" dirty="0">
                <a:solidFill>
                  <a:srgbClr val="CC023B"/>
                </a:solidFill>
                <a:latin typeface="Calibri Light" panose="020F0302020204030204" pitchFamily="34" charset="0"/>
                <a:cs typeface="Calibri Light" panose="020F0302020204030204" pitchFamily="34" charset="0"/>
              </a:rPr>
              <a:t>involves the ability and willingness to use mathematical modes of thought and presentation </a:t>
            </a:r>
            <a:r>
              <a:rPr lang="en-US" dirty="0">
                <a:latin typeface="Calibri Light" panose="020F0302020204030204" pitchFamily="34" charset="0"/>
                <a:cs typeface="Calibri Light" panose="020F0302020204030204" pitchFamily="34" charset="0"/>
              </a:rPr>
              <a:t>(formulas, models, constructs, graphs, charts). </a:t>
            </a:r>
          </a:p>
          <a:p>
            <a:pPr marL="0" indent="0">
              <a:buNone/>
            </a:pPr>
            <a:r>
              <a:rPr lang="en-US" i="1" dirty="0"/>
              <a:t>(COM, 2019)</a:t>
            </a:r>
            <a:endParaRPr lang="de-DE" i="1"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dirty="0"/>
          </a:p>
        </p:txBody>
      </p:sp>
    </p:spTree>
    <p:extLst>
      <p:ext uri="{BB962C8B-B14F-4D97-AF65-F5344CB8AC3E}">
        <p14:creationId xmlns:p14="http://schemas.microsoft.com/office/powerpoint/2010/main" val="324085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Structure</a:t>
            </a:r>
            <a:r>
              <a:rPr lang="de-DE" dirty="0"/>
              <a:t> of </a:t>
            </a:r>
            <a:r>
              <a:rPr lang="de-DE" dirty="0" err="1"/>
              <a:t>session</a:t>
            </a:r>
            <a:endParaRPr lang="de-DE" dirty="0"/>
          </a:p>
        </p:txBody>
      </p:sp>
      <p:sp>
        <p:nvSpPr>
          <p:cNvPr id="3" name="Inhaltsplatzhalter 2"/>
          <p:cNvSpPr>
            <a:spLocks noGrp="1"/>
          </p:cNvSpPr>
          <p:nvPr>
            <p:ph idx="1"/>
          </p:nvPr>
        </p:nvSpPr>
        <p:spPr>
          <a:xfrm>
            <a:off x="457200" y="1200151"/>
            <a:ext cx="8229600" cy="3672638"/>
          </a:xfrm>
        </p:spPr>
        <p:txBody>
          <a:bodyPr>
            <a:normAutofit fontScale="55000" lnSpcReduction="20000"/>
          </a:bodyPr>
          <a:lstStyle/>
          <a:p>
            <a:pPr marL="514350"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are</a:t>
            </a:r>
            <a:r>
              <a:rPr lang="de-DE" dirty="0">
                <a:latin typeface="Calibri Light" panose="020F0302020204030204" pitchFamily="34" charset="0"/>
                <a:cs typeface="Calibri Light" panose="020F0302020204030204" pitchFamily="34" charset="0"/>
              </a:rPr>
              <a:t> environmental </a:t>
            </a:r>
            <a:r>
              <a:rPr lang="de-DE" dirty="0" err="1">
                <a:latin typeface="Calibri Light" panose="020F0302020204030204" pitchFamily="34" charset="0"/>
                <a:cs typeface="Calibri Light" panose="020F0302020204030204" pitchFamily="34" charset="0"/>
              </a:rPr>
              <a:t>socio-scientific</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issues</a:t>
            </a:r>
            <a:r>
              <a:rPr lang="de-DE" dirty="0">
                <a:latin typeface="Calibri Light" panose="020F0302020204030204" pitchFamily="34" charset="0"/>
                <a:cs typeface="Calibri Light" panose="020F0302020204030204" pitchFamily="34" charset="0"/>
              </a:rPr>
              <a:t>?</a:t>
            </a:r>
          </a:p>
          <a:p>
            <a:pPr marL="914400" lvl="1"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Two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introductinal</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examples</a:t>
            </a:r>
            <a:endParaRPr lang="de-DE" dirty="0">
              <a:latin typeface="Calibri Light" panose="020F0302020204030204" pitchFamily="34" charset="0"/>
              <a:cs typeface="Calibri Light" panose="020F0302020204030204" pitchFamily="34" charset="0"/>
            </a:endParaRPr>
          </a:p>
          <a:p>
            <a:pPr marL="914400" lvl="1" indent="-514350">
              <a:spcAft>
                <a:spcPts val="600"/>
              </a:spcAft>
              <a:buFont typeface="+mj-lt"/>
              <a:buAutoNum type="arabicPeriod"/>
            </a:pPr>
            <a:r>
              <a:rPr lang="de-DE" dirty="0">
                <a:latin typeface="Calibri Light" panose="020F0302020204030204" pitchFamily="34" charset="0"/>
                <a:cs typeface="Calibri Light" panose="020F0302020204030204" pitchFamily="34" charset="0"/>
              </a:rPr>
              <a:t>Definition of environmental SSI</a:t>
            </a:r>
          </a:p>
          <a:p>
            <a:pPr marL="914400" lvl="1"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How</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deal </a:t>
            </a:r>
            <a:r>
              <a:rPr lang="de-DE" dirty="0" err="1">
                <a:latin typeface="Calibri Light" panose="020F0302020204030204" pitchFamily="34" charset="0"/>
                <a:cs typeface="Calibri Light" panose="020F0302020204030204" pitchFamily="34" charset="0"/>
              </a:rPr>
              <a:t>with</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enviromental</a:t>
            </a:r>
            <a:r>
              <a:rPr lang="de-DE" dirty="0">
                <a:latin typeface="Calibri Light" panose="020F0302020204030204" pitchFamily="34" charset="0"/>
                <a:cs typeface="Calibri Light" panose="020F0302020204030204" pitchFamily="34" charset="0"/>
              </a:rPr>
              <a:t> SSI?</a:t>
            </a:r>
          </a:p>
          <a:p>
            <a:pPr marL="514350"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How</a:t>
            </a:r>
            <a:r>
              <a:rPr lang="de-DE" dirty="0">
                <a:latin typeface="Calibri Light" panose="020F0302020204030204" pitchFamily="34" charset="0"/>
                <a:cs typeface="Calibri Light" panose="020F0302020204030204" pitchFamily="34" charset="0"/>
              </a:rPr>
              <a:t> do environmental </a:t>
            </a:r>
            <a:r>
              <a:rPr lang="de-DE" dirty="0" err="1">
                <a:latin typeface="Calibri Light" panose="020F0302020204030204" pitchFamily="34" charset="0"/>
                <a:cs typeface="Calibri Light" panose="020F0302020204030204" pitchFamily="34" charset="0"/>
              </a:rPr>
              <a:t>socio-scientific</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issues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connect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mathematics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science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education</a:t>
            </a:r>
            <a:r>
              <a:rPr lang="de-DE" dirty="0">
                <a:latin typeface="Calibri Light" panose="020F0302020204030204" pitchFamily="34" charset="0"/>
                <a:cs typeface="Calibri Light" panose="020F0302020204030204" pitchFamily="34" charset="0"/>
              </a:rPr>
              <a:t>?</a:t>
            </a:r>
          </a:p>
          <a:p>
            <a:pPr marL="914400" lvl="1"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Reflection</a:t>
            </a:r>
            <a:r>
              <a:rPr lang="de-DE" dirty="0">
                <a:latin typeface="Calibri Light" panose="020F0302020204030204" pitchFamily="34" charset="0"/>
                <a:cs typeface="Calibri Light" panose="020F0302020204030204" pitchFamily="34" charset="0"/>
              </a:rPr>
              <a:t> on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aims</a:t>
            </a:r>
            <a:r>
              <a:rPr lang="de-DE" dirty="0">
                <a:latin typeface="Calibri Light" panose="020F0302020204030204" pitchFamily="34" charset="0"/>
                <a:cs typeface="Calibri Light" panose="020F0302020204030204" pitchFamily="34" charset="0"/>
              </a:rPr>
              <a:t> of </a:t>
            </a:r>
            <a:r>
              <a:rPr lang="de-DE" dirty="0" err="1">
                <a:latin typeface="Calibri Light" panose="020F0302020204030204" pitchFamily="34" charset="0"/>
                <a:cs typeface="Calibri Light" panose="020F0302020204030204" pitchFamily="34" charset="0"/>
              </a:rPr>
              <a:t>mathematics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science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education</a:t>
            </a:r>
            <a:endParaRPr lang="de-DE" dirty="0">
              <a:latin typeface="Calibri Light" panose="020F0302020204030204" pitchFamily="34" charset="0"/>
              <a:cs typeface="Calibri Light" panose="020F0302020204030204" pitchFamily="34" charset="0"/>
            </a:endParaRPr>
          </a:p>
          <a:p>
            <a:pPr marL="914400" lvl="1" indent="-514350">
              <a:spcAft>
                <a:spcPts val="600"/>
              </a:spcAft>
              <a:buFont typeface="+mj-lt"/>
              <a:buAutoNum type="arabicPeriod"/>
            </a:pPr>
            <a:r>
              <a:rPr lang="de-DE" dirty="0">
                <a:latin typeface="Calibri Light" panose="020F0302020204030204" pitchFamily="34" charset="0"/>
                <a:cs typeface="Calibri Light" panose="020F0302020204030204" pitchFamily="34" charset="0"/>
              </a:rPr>
              <a:t>Linking SSI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key</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competence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framework</a:t>
            </a:r>
            <a:endParaRPr lang="de-DE" dirty="0">
              <a:latin typeface="Calibri Light" panose="020F0302020204030204" pitchFamily="34" charset="0"/>
              <a:cs typeface="Calibri Light" panose="020F0302020204030204" pitchFamily="34" charset="0"/>
            </a:endParaRPr>
          </a:p>
          <a:p>
            <a:pPr marL="914400" lvl="1"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does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citizenship</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education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mean</a:t>
            </a:r>
            <a:r>
              <a:rPr lang="de-DE" dirty="0">
                <a:latin typeface="Calibri Light" panose="020F0302020204030204" pitchFamily="34" charset="0"/>
                <a:cs typeface="Calibri Light" panose="020F0302020204030204" pitchFamily="34" charset="0"/>
              </a:rPr>
              <a:t> for </a:t>
            </a:r>
            <a:r>
              <a:rPr lang="de-DE" dirty="0" err="1">
                <a:latin typeface="Calibri Light" panose="020F0302020204030204" pitchFamily="34" charset="0"/>
                <a:cs typeface="Calibri Light" panose="020F0302020204030204" pitchFamily="34" charset="0"/>
              </a:rPr>
              <a:t>maths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science</a:t>
            </a:r>
            <a:r>
              <a:rPr lang="de-DE" dirty="0">
                <a:latin typeface="Calibri Light" panose="020F0302020204030204" pitchFamily="34" charset="0"/>
                <a:cs typeface="Calibri Light" panose="020F0302020204030204" pitchFamily="34" charset="0"/>
              </a:rPr>
              <a:t>?</a:t>
            </a:r>
          </a:p>
          <a:p>
            <a:pPr marL="914400" lvl="1"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Reflecting</a:t>
            </a:r>
            <a:r>
              <a:rPr lang="de-DE" dirty="0">
                <a:latin typeface="Calibri Light" panose="020F0302020204030204" pitchFamily="34" charset="0"/>
                <a:cs typeface="Calibri Light" panose="020F0302020204030204" pitchFamily="34" charset="0"/>
              </a:rPr>
              <a:t> on </a:t>
            </a:r>
            <a:r>
              <a:rPr lang="de-DE" dirty="0" err="1">
                <a:latin typeface="Calibri Light" panose="020F0302020204030204" pitchFamily="34" charset="0"/>
                <a:cs typeface="Calibri Light" panose="020F0302020204030204" pitchFamily="34" charset="0"/>
              </a:rPr>
              <a:t>possibilities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limitations</a:t>
            </a:r>
            <a:r>
              <a:rPr lang="de-DE" dirty="0">
                <a:latin typeface="Calibri Light" panose="020F0302020204030204" pitchFamily="34" charset="0"/>
                <a:cs typeface="Calibri Light" panose="020F0302020204030204" pitchFamily="34" charset="0"/>
              </a:rPr>
              <a:t> of </a:t>
            </a:r>
            <a:r>
              <a:rPr lang="de-DE" dirty="0" err="1">
                <a:latin typeface="Calibri Light" panose="020F0302020204030204" pitchFamily="34" charset="0"/>
                <a:cs typeface="Calibri Light" panose="020F0302020204030204" pitchFamily="34" charset="0"/>
              </a:rPr>
              <a:t>maths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science</a:t>
            </a:r>
            <a:endParaRPr lang="de-DE" dirty="0">
              <a:latin typeface="Calibri Light" panose="020F0302020204030204" pitchFamily="34" charset="0"/>
              <a:cs typeface="Calibri Light" panose="020F0302020204030204" pitchFamily="34" charset="0"/>
            </a:endParaRPr>
          </a:p>
          <a:p>
            <a:pPr marL="514350"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How</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include</a:t>
            </a:r>
            <a:r>
              <a:rPr lang="de-DE" dirty="0">
                <a:latin typeface="Calibri Light" panose="020F0302020204030204" pitchFamily="34" charset="0"/>
                <a:cs typeface="Calibri Light" panose="020F0302020204030204" pitchFamily="34" charset="0"/>
              </a:rPr>
              <a:t> environmental </a:t>
            </a:r>
            <a:r>
              <a:rPr lang="de-DE" dirty="0" err="1">
                <a:latin typeface="Calibri Light" panose="020F0302020204030204" pitchFamily="34" charset="0"/>
                <a:cs typeface="Calibri Light" panose="020F0302020204030204" pitchFamily="34" charset="0"/>
              </a:rPr>
              <a:t>socio-scientific</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issues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into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teaching</a:t>
            </a:r>
            <a:r>
              <a:rPr lang="de-DE" dirty="0">
                <a:latin typeface="Calibri Light" panose="020F0302020204030204" pitchFamily="34" charset="0"/>
                <a:cs typeface="Calibri Light" panose="020F0302020204030204" pitchFamily="34" charset="0"/>
              </a:rPr>
              <a:t>?</a:t>
            </a:r>
          </a:p>
          <a:p>
            <a:pPr marL="914400" lvl="1"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Example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tasks</a:t>
            </a:r>
            <a:r>
              <a:rPr lang="de-DE" dirty="0">
                <a:latin typeface="Calibri Light" panose="020F0302020204030204" pitchFamily="34" charset="0"/>
                <a:cs typeface="Calibri Light" panose="020F0302020204030204" pitchFamily="34" charset="0"/>
              </a:rPr>
              <a:t> for </a:t>
            </a:r>
            <a:r>
              <a:rPr lang="de-DE" dirty="0" err="1">
                <a:latin typeface="Calibri Light" panose="020F0302020204030204" pitchFamily="34" charset="0"/>
                <a:cs typeface="Calibri Light" panose="020F0302020204030204" pitchFamily="34" charset="0"/>
              </a:rPr>
              <a:t>secondary</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level</a:t>
            </a:r>
            <a:r>
              <a:rPr lang="de-DE" dirty="0">
                <a:latin typeface="Calibri Light" panose="020F0302020204030204" pitchFamily="34" charset="0"/>
                <a:cs typeface="Calibri Light" panose="020F0302020204030204" pitchFamily="34" charset="0"/>
              </a:rPr>
              <a:t> – </a:t>
            </a:r>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do </a:t>
            </a:r>
            <a:r>
              <a:rPr lang="de-DE" dirty="0" err="1">
                <a:latin typeface="Calibri Light" panose="020F0302020204030204" pitchFamily="34" charset="0"/>
                <a:cs typeface="Calibri Light" panose="020F0302020204030204" pitchFamily="34" charset="0"/>
              </a:rPr>
              <a:t>students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learn</a:t>
            </a:r>
            <a:r>
              <a:rPr lang="de-DE" dirty="0">
                <a:latin typeface="Calibri Light" panose="020F0302020204030204" pitchFamily="34" charset="0"/>
                <a:cs typeface="Calibri Light" panose="020F0302020204030204" pitchFamily="34" charset="0"/>
              </a:rPr>
              <a:t>?</a:t>
            </a:r>
          </a:p>
          <a:p>
            <a:pPr marL="914400" lvl="1" indent="-514350">
              <a:spcAft>
                <a:spcPts val="600"/>
              </a:spcAft>
              <a:buFont typeface="+mj-lt"/>
              <a:buAutoNum type="arabicPeriod"/>
            </a:pPr>
            <a:r>
              <a:rPr lang="de-DE" dirty="0" err="1">
                <a:latin typeface="Calibri Light" panose="020F0302020204030204" pitchFamily="34" charset="0"/>
                <a:cs typeface="Calibri Light" panose="020F0302020204030204" pitchFamily="34" charset="0"/>
              </a:rPr>
              <a:t>Designing</a:t>
            </a:r>
            <a:r>
              <a:rPr lang="de-DE" dirty="0">
                <a:latin typeface="Calibri Light" panose="020F0302020204030204" pitchFamily="34" charset="0"/>
                <a:cs typeface="Calibri Light" panose="020F0302020204030204" pitchFamily="34" charset="0"/>
              </a:rPr>
              <a:t> a </a:t>
            </a:r>
            <a:r>
              <a:rPr lang="de-DE" dirty="0" err="1">
                <a:latin typeface="Calibri Light" panose="020F0302020204030204" pitchFamily="34" charset="0"/>
                <a:cs typeface="Calibri Light" panose="020F0302020204030204" pitchFamily="34" charset="0"/>
              </a:rPr>
              <a:t>lesson</a:t>
            </a:r>
            <a:endParaRPr lang="de-DE" dirty="0">
              <a:latin typeface="Calibri Light" panose="020F0302020204030204" pitchFamily="34" charset="0"/>
              <a:cs typeface="Calibri Light" panose="020F0302020204030204" pitchFamily="34" charset="0"/>
            </a:endParaRPr>
          </a:p>
          <a:p>
            <a:endParaRPr lang="de-DE" dirty="0"/>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a:t>
            </a:fld>
            <a:endParaRPr lang="es-ES_tradnl" dirty="0"/>
          </a:p>
        </p:txBody>
      </p:sp>
    </p:spTree>
    <p:extLst>
      <p:ext uri="{BB962C8B-B14F-4D97-AF65-F5344CB8AC3E}">
        <p14:creationId xmlns:p14="http://schemas.microsoft.com/office/powerpoint/2010/main" val="279182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Mathematical</a:t>
            </a:r>
            <a:r>
              <a:rPr lang="de-DE" dirty="0"/>
              <a:t> </a:t>
            </a:r>
            <a:r>
              <a:rPr lang="de-DE" dirty="0" err="1"/>
              <a:t>competence</a:t>
            </a:r>
            <a:r>
              <a:rPr lang="de-DE" dirty="0"/>
              <a:t>: Knowledge, </a:t>
            </a:r>
            <a:r>
              <a:rPr lang="de-DE" dirty="0" err="1"/>
              <a:t>skills</a:t>
            </a:r>
            <a:r>
              <a:rPr lang="de-DE" dirty="0"/>
              <a:t> and </a:t>
            </a:r>
            <a:r>
              <a:rPr lang="de-DE" dirty="0" err="1"/>
              <a:t>attitudes</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a:latin typeface="Calibri Light" panose="020F0302020204030204" pitchFamily="34" charset="0"/>
                <a:cs typeface="Calibri Light" panose="020F0302020204030204" pitchFamily="34" charset="0"/>
              </a:rPr>
              <a:t>Skills:</a:t>
            </a:r>
          </a:p>
          <a:p>
            <a:r>
              <a:rPr lang="en-US" dirty="0">
                <a:latin typeface="Calibri Light" panose="020F0302020204030204" pitchFamily="34" charset="0"/>
                <a:cs typeface="Calibri Light" panose="020F0302020204030204" pitchFamily="34" charset="0"/>
              </a:rPr>
              <a:t>An individual should have the skills </a:t>
            </a:r>
          </a:p>
          <a:p>
            <a:pPr lvl="1"/>
            <a:r>
              <a:rPr lang="en-US" dirty="0">
                <a:latin typeface="Calibri Light" panose="020F0302020204030204" pitchFamily="34" charset="0"/>
                <a:cs typeface="Calibri Light" panose="020F0302020204030204" pitchFamily="34" charset="0"/>
              </a:rPr>
              <a:t>to apply basic mathematical principles and processes </a:t>
            </a:r>
            <a:r>
              <a:rPr lang="en-US" i="1" dirty="0">
                <a:latin typeface="Calibri Light" panose="020F0302020204030204" pitchFamily="34" charset="0"/>
                <a:cs typeface="Calibri Light" panose="020F0302020204030204" pitchFamily="34" charset="0"/>
              </a:rPr>
              <a:t>in everyday contexts </a:t>
            </a:r>
            <a:r>
              <a:rPr lang="en-US" dirty="0">
                <a:latin typeface="Calibri Light" panose="020F0302020204030204" pitchFamily="34" charset="0"/>
                <a:cs typeface="Calibri Light" panose="020F0302020204030204" pitchFamily="34" charset="0"/>
              </a:rPr>
              <a:t>at home and work (e.g. financial skills), </a:t>
            </a:r>
          </a:p>
          <a:p>
            <a:pPr lvl="1"/>
            <a:r>
              <a:rPr lang="en-US" dirty="0">
                <a:latin typeface="Calibri Light" panose="020F0302020204030204" pitchFamily="34" charset="0"/>
                <a:cs typeface="Calibri Light" panose="020F0302020204030204" pitchFamily="34" charset="0"/>
              </a:rPr>
              <a:t>and to follow and assess chains of arguments. </a:t>
            </a:r>
          </a:p>
          <a:p>
            <a:r>
              <a:rPr lang="en-US" dirty="0">
                <a:latin typeface="Calibri Light" panose="020F0302020204030204" pitchFamily="34" charset="0"/>
                <a:cs typeface="Calibri Light" panose="020F0302020204030204" pitchFamily="34" charset="0"/>
              </a:rPr>
              <a:t>An individual should be able </a:t>
            </a:r>
          </a:p>
          <a:p>
            <a:pPr lvl="1"/>
            <a:r>
              <a:rPr lang="en-US" i="1" dirty="0">
                <a:latin typeface="Calibri Light" panose="020F0302020204030204" pitchFamily="34" charset="0"/>
                <a:cs typeface="Calibri Light" panose="020F0302020204030204" pitchFamily="34" charset="0"/>
              </a:rPr>
              <a:t>to </a:t>
            </a:r>
            <a:r>
              <a:rPr lang="en-US" i="1" dirty="0">
                <a:solidFill>
                  <a:srgbClr val="CC023B"/>
                </a:solidFill>
                <a:latin typeface="Calibri Light" panose="020F0302020204030204" pitchFamily="34" charset="0"/>
                <a:cs typeface="Calibri Light" panose="020F0302020204030204" pitchFamily="34" charset="0"/>
              </a:rPr>
              <a:t>reason mathematically</a:t>
            </a:r>
            <a:r>
              <a:rPr lang="en-US" dirty="0">
                <a:latin typeface="Calibri Light" panose="020F0302020204030204" pitchFamily="34" charset="0"/>
                <a:cs typeface="Calibri Light" panose="020F0302020204030204" pitchFamily="34" charset="0"/>
              </a:rPr>
              <a:t>, understand mathematical proof and communicate in mathematical language, </a:t>
            </a:r>
          </a:p>
          <a:p>
            <a:pPr lvl="1"/>
            <a:r>
              <a:rPr lang="en-US" dirty="0">
                <a:latin typeface="Calibri Light" panose="020F0302020204030204" pitchFamily="34" charset="0"/>
                <a:cs typeface="Calibri Light" panose="020F0302020204030204" pitchFamily="34" charset="0"/>
              </a:rPr>
              <a:t>to </a:t>
            </a:r>
            <a:r>
              <a:rPr lang="en-US" dirty="0">
                <a:solidFill>
                  <a:srgbClr val="CC023B"/>
                </a:solidFill>
                <a:latin typeface="Calibri Light" panose="020F0302020204030204" pitchFamily="34" charset="0"/>
                <a:cs typeface="Calibri Light" panose="020F0302020204030204" pitchFamily="34" charset="0"/>
              </a:rPr>
              <a:t>use appropriate aids </a:t>
            </a:r>
            <a:r>
              <a:rPr lang="en-US" dirty="0">
                <a:latin typeface="Calibri Light" panose="020F0302020204030204" pitchFamily="34" charset="0"/>
                <a:cs typeface="Calibri Light" panose="020F0302020204030204" pitchFamily="34" charset="0"/>
              </a:rPr>
              <a:t>including statistical data and graphs and understand the mathematical aspects of digitalization.</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spTree>
    <p:extLst>
      <p:ext uri="{BB962C8B-B14F-4D97-AF65-F5344CB8AC3E}">
        <p14:creationId xmlns:p14="http://schemas.microsoft.com/office/powerpoint/2010/main" val="64024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Competence in Science: Knowledge, Skills and </a:t>
            </a:r>
            <a:r>
              <a:rPr lang="de-DE" dirty="0" err="1"/>
              <a:t>Attitudes</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en-US" dirty="0">
                <a:latin typeface="Calibri Light" panose="020F0302020204030204" pitchFamily="34" charset="0"/>
                <a:cs typeface="Calibri Light" panose="020F0302020204030204" pitchFamily="34" charset="0"/>
              </a:rPr>
              <a:t>Competence in science refers to… </a:t>
            </a:r>
          </a:p>
          <a:p>
            <a:r>
              <a:rPr lang="en-US" dirty="0">
                <a:latin typeface="Calibri Light" panose="020F0302020204030204" pitchFamily="34" charset="0"/>
                <a:cs typeface="Calibri Light" panose="020F0302020204030204" pitchFamily="34" charset="0"/>
              </a:rPr>
              <a:t>The ability and willingness </a:t>
            </a:r>
            <a:r>
              <a:rPr lang="en-US" dirty="0">
                <a:solidFill>
                  <a:srgbClr val="CC023B"/>
                </a:solidFill>
                <a:latin typeface="Calibri Light" panose="020F0302020204030204" pitchFamily="34" charset="0"/>
                <a:cs typeface="Calibri Light" panose="020F0302020204030204" pitchFamily="34" charset="0"/>
              </a:rPr>
              <a:t>to </a:t>
            </a:r>
            <a:r>
              <a:rPr lang="en-US" i="1" dirty="0">
                <a:solidFill>
                  <a:srgbClr val="CC023B"/>
                </a:solidFill>
                <a:latin typeface="Calibri Light" panose="020F0302020204030204" pitchFamily="34" charset="0"/>
                <a:cs typeface="Calibri Light" panose="020F0302020204030204" pitchFamily="34" charset="0"/>
              </a:rPr>
              <a:t>explain the natural world</a:t>
            </a:r>
            <a:r>
              <a:rPr lang="en-US" dirty="0">
                <a:solidFill>
                  <a:srgbClr val="CC023B"/>
                </a:solidFill>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by making use of </a:t>
            </a:r>
          </a:p>
          <a:p>
            <a:pPr lvl="1"/>
            <a:r>
              <a:rPr lang="en-US" dirty="0">
                <a:latin typeface="Calibri Light" panose="020F0302020204030204" pitchFamily="34" charset="0"/>
                <a:cs typeface="Calibri Light" panose="020F0302020204030204" pitchFamily="34" charset="0"/>
              </a:rPr>
              <a:t>knowledge and methodology </a:t>
            </a:r>
          </a:p>
          <a:p>
            <a:pPr lvl="1"/>
            <a:r>
              <a:rPr lang="en-US" dirty="0">
                <a:latin typeface="Calibri Light" panose="020F0302020204030204" pitchFamily="34" charset="0"/>
                <a:cs typeface="Calibri Light" panose="020F0302020204030204" pitchFamily="34" charset="0"/>
              </a:rPr>
              <a:t>observation and experimentation.</a:t>
            </a:r>
          </a:p>
          <a:p>
            <a:r>
              <a:rPr lang="en-US" dirty="0">
                <a:latin typeface="Calibri Light" panose="020F0302020204030204" pitchFamily="34" charset="0"/>
                <a:cs typeface="Calibri Light" panose="020F0302020204030204" pitchFamily="34" charset="0"/>
              </a:rPr>
              <a:t>The ability to identify questions and to draw evidence-based conclusions. </a:t>
            </a:r>
          </a:p>
          <a:p>
            <a:r>
              <a:rPr lang="en-US" dirty="0">
                <a:latin typeface="Calibri Light" panose="020F0302020204030204" pitchFamily="34" charset="0"/>
                <a:cs typeface="Calibri Light" panose="020F0302020204030204" pitchFamily="34" charset="0"/>
              </a:rPr>
              <a:t>The</a:t>
            </a:r>
            <a:r>
              <a:rPr lang="en-US" i="1" dirty="0">
                <a:latin typeface="Calibri Light" panose="020F0302020204030204" pitchFamily="34" charset="0"/>
                <a:cs typeface="Calibri Light" panose="020F0302020204030204" pitchFamily="34" charset="0"/>
              </a:rPr>
              <a:t> </a:t>
            </a:r>
            <a:r>
              <a:rPr lang="en-US" i="1" dirty="0">
                <a:solidFill>
                  <a:srgbClr val="CC023B"/>
                </a:solidFill>
                <a:latin typeface="Calibri Light" panose="020F0302020204030204" pitchFamily="34" charset="0"/>
                <a:cs typeface="Calibri Light" panose="020F0302020204030204" pitchFamily="34" charset="0"/>
              </a:rPr>
              <a:t>understanding of the changes caused by human activity and responsibility </a:t>
            </a:r>
            <a:r>
              <a:rPr lang="en-US" dirty="0">
                <a:latin typeface="Calibri Light" panose="020F0302020204030204" pitchFamily="34" charset="0"/>
                <a:cs typeface="Calibri Light" panose="020F0302020204030204" pitchFamily="34" charset="0"/>
              </a:rPr>
              <a:t>as an individual citizen.</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21</a:t>
            </a:fld>
            <a:endParaRPr lang="es-ES_tradnl" dirty="0"/>
          </a:p>
        </p:txBody>
      </p:sp>
    </p:spTree>
    <p:extLst>
      <p:ext uri="{BB962C8B-B14F-4D97-AF65-F5344CB8AC3E}">
        <p14:creationId xmlns:p14="http://schemas.microsoft.com/office/powerpoint/2010/main" val="199480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Competence in Science: Knowledge, Skills and </a:t>
            </a:r>
            <a:r>
              <a:rPr lang="de-DE" dirty="0" err="1"/>
              <a:t>Attitudes</a:t>
            </a:r>
            <a:endParaRPr lang="de-DE" dirty="0"/>
          </a:p>
        </p:txBody>
      </p:sp>
      <p:sp>
        <p:nvSpPr>
          <p:cNvPr id="3" name="Inhaltsplatzhalter 2"/>
          <p:cNvSpPr>
            <a:spLocks noGrp="1"/>
          </p:cNvSpPr>
          <p:nvPr>
            <p:ph idx="1"/>
          </p:nvPr>
        </p:nvSpPr>
        <p:spPr/>
        <p:txBody>
          <a:bodyPr>
            <a:normAutofit fontScale="70000" lnSpcReduction="20000"/>
          </a:bodyPr>
          <a:lstStyle/>
          <a:p>
            <a:pPr marL="0" indent="0">
              <a:buNone/>
            </a:pPr>
            <a:r>
              <a:rPr lang="en-US" dirty="0">
                <a:latin typeface="Calibri Light" panose="020F0302020204030204" pitchFamily="34" charset="0"/>
                <a:cs typeface="Calibri Light" panose="020F0302020204030204" pitchFamily="34" charset="0"/>
              </a:rPr>
              <a:t>Skills include </a:t>
            </a:r>
          </a:p>
          <a:p>
            <a:r>
              <a:rPr lang="en-US" dirty="0">
                <a:latin typeface="Calibri Light" panose="020F0302020204030204" pitchFamily="34" charset="0"/>
                <a:cs typeface="Calibri Light" panose="020F0302020204030204" pitchFamily="34" charset="0"/>
              </a:rPr>
              <a:t>the </a:t>
            </a:r>
            <a:r>
              <a:rPr lang="en-US" dirty="0">
                <a:solidFill>
                  <a:srgbClr val="CC023B"/>
                </a:solidFill>
                <a:latin typeface="Calibri Light" panose="020F0302020204030204" pitchFamily="34" charset="0"/>
                <a:cs typeface="Calibri Light" panose="020F0302020204030204" pitchFamily="34" charset="0"/>
              </a:rPr>
              <a:t>understanding of science as a process for the investigation</a:t>
            </a:r>
            <a:r>
              <a:rPr lang="en-US" dirty="0">
                <a:latin typeface="Calibri Light" panose="020F0302020204030204" pitchFamily="34" charset="0"/>
                <a:cs typeface="Calibri Light" panose="020F0302020204030204" pitchFamily="34" charset="0"/>
              </a:rPr>
              <a:t> through specific methodologies, including observations and controlled experiments, </a:t>
            </a:r>
          </a:p>
          <a:p>
            <a:r>
              <a:rPr lang="en-US" dirty="0">
                <a:latin typeface="Calibri Light" panose="020F0302020204030204" pitchFamily="34" charset="0"/>
                <a:cs typeface="Calibri Light" panose="020F0302020204030204" pitchFamily="34" charset="0"/>
              </a:rPr>
              <a:t>the ability to use logical and rational thought to verify a hypothesis and the readiness to discard one’s own convictions when they contradict new experimental findings. </a:t>
            </a:r>
          </a:p>
          <a:p>
            <a:r>
              <a:rPr lang="en-US" dirty="0">
                <a:latin typeface="Calibri Light" panose="020F0302020204030204" pitchFamily="34" charset="0"/>
                <a:cs typeface="Calibri Light" panose="020F0302020204030204" pitchFamily="34" charset="0"/>
              </a:rPr>
              <a:t>the ability to use and handle technological tools and machines as well as scientific data to achieve a goal or to reach an evidence-based decision or conclusion. </a:t>
            </a:r>
          </a:p>
          <a:p>
            <a:r>
              <a:rPr lang="en-US" dirty="0">
                <a:latin typeface="Calibri Light" panose="020F0302020204030204" pitchFamily="34" charset="0"/>
                <a:cs typeface="Calibri Light" panose="020F0302020204030204" pitchFamily="34" charset="0"/>
              </a:rPr>
              <a:t>the ability to recognize the essential features of scientific inquiry </a:t>
            </a:r>
          </a:p>
          <a:p>
            <a:r>
              <a:rPr lang="en-US" dirty="0">
                <a:latin typeface="Calibri Light" panose="020F0302020204030204" pitchFamily="34" charset="0"/>
                <a:cs typeface="Calibri Light" panose="020F0302020204030204" pitchFamily="34" charset="0"/>
              </a:rPr>
              <a:t>the ability to communicate the conclusions and reasoning that led to them.</a:t>
            </a:r>
          </a:p>
          <a:p>
            <a:pPr marL="0" indent="0">
              <a:buNone/>
            </a:pPr>
            <a:r>
              <a:rPr lang="en-US" i="1" dirty="0"/>
              <a:t>Source: (COM, 2019)</a:t>
            </a:r>
            <a:endParaRPr lang="de-DE" i="1"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22</a:t>
            </a:fld>
            <a:endParaRPr lang="es-ES_tradnl" dirty="0"/>
          </a:p>
        </p:txBody>
      </p:sp>
    </p:spTree>
    <p:extLst>
      <p:ext uri="{BB962C8B-B14F-4D97-AF65-F5344CB8AC3E}">
        <p14:creationId xmlns:p14="http://schemas.microsoft.com/office/powerpoint/2010/main" val="184990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Citizenship Competence</a:t>
            </a:r>
          </a:p>
        </p:txBody>
      </p:sp>
      <p:sp>
        <p:nvSpPr>
          <p:cNvPr id="3" name="Inhaltsplatzhalter 2"/>
          <p:cNvSpPr>
            <a:spLocks noGrp="1"/>
          </p:cNvSpPr>
          <p:nvPr>
            <p:ph idx="1"/>
          </p:nvPr>
        </p:nvSpPr>
        <p:spPr/>
        <p:txBody>
          <a:bodyPr/>
          <a:lstStyle/>
          <a:p>
            <a:pPr marL="0" indent="0">
              <a:buNone/>
            </a:pPr>
            <a:r>
              <a:rPr lang="en-US" dirty="0">
                <a:latin typeface="Calibri Light" panose="020F0302020204030204" pitchFamily="34" charset="0"/>
                <a:cs typeface="Calibri Light" panose="020F0302020204030204" pitchFamily="34" charset="0"/>
              </a:rPr>
              <a:t>Citizenship competence is the ability </a:t>
            </a:r>
          </a:p>
          <a:p>
            <a:r>
              <a:rPr lang="en-US" dirty="0">
                <a:latin typeface="Calibri Light" panose="020F0302020204030204" pitchFamily="34" charset="0"/>
                <a:cs typeface="Calibri Light" panose="020F0302020204030204" pitchFamily="34" charset="0"/>
              </a:rPr>
              <a:t>to act as responsible citizens and to </a:t>
            </a:r>
            <a:endParaRPr lang="en-US" i="1" dirty="0">
              <a:latin typeface="Calibri Light" panose="020F0302020204030204" pitchFamily="34" charset="0"/>
              <a:cs typeface="Calibri Light" panose="020F0302020204030204" pitchFamily="34" charset="0"/>
            </a:endParaRPr>
          </a:p>
          <a:p>
            <a:r>
              <a:rPr lang="en-US" i="1" dirty="0">
                <a:latin typeface="Calibri Light" panose="020F0302020204030204" pitchFamily="34" charset="0"/>
                <a:cs typeface="Calibri Light" panose="020F0302020204030204" pitchFamily="34" charset="0"/>
              </a:rPr>
              <a:t>to </a:t>
            </a:r>
            <a:r>
              <a:rPr lang="en-US" i="1" dirty="0">
                <a:solidFill>
                  <a:srgbClr val="CC023B"/>
                </a:solidFill>
                <a:latin typeface="Calibri Light" panose="020F0302020204030204" pitchFamily="34" charset="0"/>
                <a:cs typeface="Calibri Light" panose="020F0302020204030204" pitchFamily="34" charset="0"/>
              </a:rPr>
              <a:t>fully participate in civic and social life</a:t>
            </a:r>
            <a:r>
              <a:rPr lang="en-US" i="1" dirty="0">
                <a:latin typeface="Calibri Light" panose="020F0302020204030204" pitchFamily="34" charset="0"/>
                <a:cs typeface="Calibri Light" panose="020F0302020204030204" pitchFamily="34" charset="0"/>
              </a:rPr>
              <a:t>, based on understanding of social, economic, legal and political concepts and structures, as well as global developments and sustainability.</a:t>
            </a:r>
            <a:endParaRPr lang="de-DE" i="1" dirty="0">
              <a:latin typeface="Calibri Light" panose="020F0302020204030204" pitchFamily="34" charset="0"/>
              <a:cs typeface="Calibri Light" panose="020F0302020204030204" pitchFamily="34" charset="0"/>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23</a:t>
            </a:fld>
            <a:endParaRPr lang="es-ES_tradnl" dirty="0"/>
          </a:p>
        </p:txBody>
      </p:sp>
    </p:spTree>
    <p:extLst>
      <p:ext uri="{BB962C8B-B14F-4D97-AF65-F5344CB8AC3E}">
        <p14:creationId xmlns:p14="http://schemas.microsoft.com/office/powerpoint/2010/main" val="1233219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Citizenship Competence</a:t>
            </a:r>
          </a:p>
        </p:txBody>
      </p:sp>
      <p:sp>
        <p:nvSpPr>
          <p:cNvPr id="3" name="Inhaltsplatzhalter 2"/>
          <p:cNvSpPr>
            <a:spLocks noGrp="1"/>
          </p:cNvSpPr>
          <p:nvPr>
            <p:ph idx="1"/>
          </p:nvPr>
        </p:nvSpPr>
        <p:spPr/>
        <p:txBody>
          <a:bodyPr>
            <a:normAutofit fontScale="77500" lnSpcReduction="20000"/>
          </a:bodyPr>
          <a:lstStyle/>
          <a:p>
            <a:r>
              <a:rPr lang="en-US" dirty="0">
                <a:latin typeface="Calibri Light" panose="020F0302020204030204" pitchFamily="34" charset="0"/>
                <a:cs typeface="Calibri Light" panose="020F0302020204030204" pitchFamily="34" charset="0"/>
              </a:rPr>
              <a:t>Skills for citizenship competence relate to the ability to engage effectively with others in common or public interest, including the </a:t>
            </a:r>
            <a:r>
              <a:rPr lang="en-US" i="1" dirty="0">
                <a:latin typeface="Calibri Light" panose="020F0302020204030204" pitchFamily="34" charset="0"/>
                <a:cs typeface="Calibri Light" panose="020F0302020204030204" pitchFamily="34" charset="0"/>
              </a:rPr>
              <a:t>sustainable development of society</a:t>
            </a:r>
            <a:r>
              <a:rPr lang="en-US" dirty="0">
                <a:latin typeface="Calibri Light" panose="020F0302020204030204" pitchFamily="34" charset="0"/>
                <a:cs typeface="Calibri Light" panose="020F0302020204030204" pitchFamily="34" charset="0"/>
              </a:rPr>
              <a:t>. </a:t>
            </a:r>
          </a:p>
          <a:p>
            <a:r>
              <a:rPr lang="en-US" dirty="0">
                <a:latin typeface="Calibri Light" panose="020F0302020204030204" pitchFamily="34" charset="0"/>
                <a:cs typeface="Calibri Light" panose="020F0302020204030204" pitchFamily="34" charset="0"/>
              </a:rPr>
              <a:t>This involves </a:t>
            </a:r>
            <a:r>
              <a:rPr lang="en-US" i="1" dirty="0">
                <a:solidFill>
                  <a:srgbClr val="CC023B"/>
                </a:solidFill>
                <a:latin typeface="Calibri Light" panose="020F0302020204030204" pitchFamily="34" charset="0"/>
                <a:cs typeface="Calibri Light" panose="020F0302020204030204" pitchFamily="34" charset="0"/>
              </a:rPr>
              <a:t>critical thinking and integrated problem solving skills</a:t>
            </a:r>
            <a:r>
              <a:rPr lang="en-US" dirty="0">
                <a:latin typeface="Calibri Light" panose="020F0302020204030204" pitchFamily="34" charset="0"/>
                <a:cs typeface="Calibri Light" panose="020F0302020204030204" pitchFamily="34" charset="0"/>
              </a:rPr>
              <a:t>, as well as skills to develop arguments and constructive participation in community activities, as well as </a:t>
            </a:r>
            <a:r>
              <a:rPr lang="en-US" i="1" dirty="0">
                <a:latin typeface="Calibri Light" panose="020F0302020204030204" pitchFamily="34" charset="0"/>
                <a:cs typeface="Calibri Light" panose="020F0302020204030204" pitchFamily="34" charset="0"/>
              </a:rPr>
              <a:t>in decision-making at all levels</a:t>
            </a:r>
            <a:r>
              <a:rPr lang="en-US" dirty="0">
                <a:latin typeface="Calibri Light" panose="020F0302020204030204" pitchFamily="34" charset="0"/>
                <a:cs typeface="Calibri Light" panose="020F0302020204030204" pitchFamily="34" charset="0"/>
              </a:rPr>
              <a:t>, from local and national to the European and International level. </a:t>
            </a:r>
          </a:p>
          <a:p>
            <a:r>
              <a:rPr lang="en-US" dirty="0">
                <a:latin typeface="Calibri Light" panose="020F0302020204030204" pitchFamily="34" charset="0"/>
                <a:cs typeface="Calibri Light" panose="020F0302020204030204" pitchFamily="34" charset="0"/>
              </a:rPr>
              <a:t>This also involves the ability to access, have a critical understanding of, and interact with both traditional and new forms of media and understand the role and functions of media in democratic societies</a:t>
            </a:r>
            <a:r>
              <a:rPr lang="en-US" dirty="0"/>
              <a:t>.</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24</a:t>
            </a:fld>
            <a:endParaRPr lang="es-ES_tradnl" dirty="0"/>
          </a:p>
        </p:txBody>
      </p:sp>
    </p:spTree>
    <p:extLst>
      <p:ext uri="{BB962C8B-B14F-4D97-AF65-F5344CB8AC3E}">
        <p14:creationId xmlns:p14="http://schemas.microsoft.com/office/powerpoint/2010/main" val="21680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2.2: </a:t>
            </a:r>
            <a:r>
              <a:rPr lang="de-DE" dirty="0" err="1"/>
              <a:t>What</a:t>
            </a:r>
            <a:r>
              <a:rPr lang="de-DE" dirty="0"/>
              <a:t> </a:t>
            </a:r>
            <a:r>
              <a:rPr lang="de-DE" dirty="0" err="1"/>
              <a:t>does</a:t>
            </a:r>
            <a:r>
              <a:rPr lang="de-DE" dirty="0"/>
              <a:t> </a:t>
            </a:r>
            <a:r>
              <a:rPr lang="de-DE" dirty="0" err="1"/>
              <a:t>citizenship</a:t>
            </a:r>
            <a:r>
              <a:rPr lang="de-DE" dirty="0"/>
              <a:t> </a:t>
            </a:r>
            <a:r>
              <a:rPr lang="de-DE" dirty="0" err="1"/>
              <a:t>education</a:t>
            </a:r>
            <a:r>
              <a:rPr lang="de-DE" dirty="0"/>
              <a:t> </a:t>
            </a:r>
            <a:r>
              <a:rPr lang="de-DE" dirty="0" err="1"/>
              <a:t>mean</a:t>
            </a:r>
            <a:r>
              <a:rPr lang="de-DE" dirty="0"/>
              <a:t> in </a:t>
            </a:r>
            <a:r>
              <a:rPr lang="de-DE" dirty="0" err="1"/>
              <a:t>relation</a:t>
            </a:r>
            <a:r>
              <a:rPr lang="de-DE" dirty="0"/>
              <a:t> </a:t>
            </a:r>
            <a:r>
              <a:rPr lang="de-DE" dirty="0" err="1"/>
              <a:t>to</a:t>
            </a:r>
            <a:r>
              <a:rPr lang="de-DE" dirty="0"/>
              <a:t> </a:t>
            </a:r>
            <a:r>
              <a:rPr lang="de-DE" dirty="0" err="1"/>
              <a:t>science</a:t>
            </a:r>
            <a:r>
              <a:rPr lang="de-DE" dirty="0"/>
              <a:t> and </a:t>
            </a:r>
            <a:r>
              <a:rPr lang="de-DE" dirty="0" err="1"/>
              <a:t>mathematics</a:t>
            </a:r>
            <a:r>
              <a:rPr lang="de-DE" dirty="0"/>
              <a:t> </a:t>
            </a:r>
            <a:r>
              <a:rPr lang="de-DE" dirty="0" err="1"/>
              <a:t>education</a:t>
            </a:r>
            <a:r>
              <a:rPr lang="de-DE" dirty="0"/>
              <a:t>?</a:t>
            </a:r>
          </a:p>
        </p:txBody>
      </p:sp>
      <p:sp>
        <p:nvSpPr>
          <p:cNvPr id="3" name="Inhaltsplatzhalter 2"/>
          <p:cNvSpPr>
            <a:spLocks noGrp="1"/>
          </p:cNvSpPr>
          <p:nvPr>
            <p:ph idx="1"/>
          </p:nvPr>
        </p:nvSpPr>
        <p:spPr>
          <a:xfrm>
            <a:off x="998620" y="1443789"/>
            <a:ext cx="7688179" cy="3080085"/>
          </a:xfrm>
        </p:spPr>
        <p:txBody>
          <a:bodyPr>
            <a:normAutofit/>
          </a:bodyPr>
          <a:lstStyle/>
          <a:p>
            <a:r>
              <a:rPr lang="en-US" dirty="0"/>
              <a:t>What could citizenship education in relation to science and mathematics mean? </a:t>
            </a:r>
          </a:p>
          <a:p>
            <a:r>
              <a:rPr lang="en-US" dirty="0"/>
              <a:t>Is something like citizenship competence included in the syllabus? If so: Where and how?</a:t>
            </a:r>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25</a:t>
            </a:fld>
            <a:endParaRPr lang="es-ES_tradnl" dirty="0"/>
          </a:p>
        </p:txBody>
      </p:sp>
      <p:pic>
        <p:nvPicPr>
          <p:cNvPr id="6" name="Bild 24" descr="C:\Users\Sophia\AppData\Local\Microsoft\Windows\Temporary Internet Files\Content.Word\4-3_group_work3_.png.png"/>
          <p:cNvPicPr/>
          <p:nvPr/>
        </p:nvPicPr>
        <p:blipFill>
          <a:blip r:embed="rId2" cstate="print"/>
          <a:srcRect/>
          <a:stretch>
            <a:fillRect/>
          </a:stretch>
        </p:blipFill>
        <p:spPr bwMode="auto">
          <a:xfrm>
            <a:off x="328981" y="1569953"/>
            <a:ext cx="475248" cy="450679"/>
          </a:xfrm>
          <a:prstGeom prst="rect">
            <a:avLst/>
          </a:prstGeom>
          <a:noFill/>
          <a:ln w="9525">
            <a:noFill/>
            <a:miter lim="800000"/>
            <a:headEnd/>
            <a:tailEnd/>
          </a:ln>
        </p:spPr>
      </p:pic>
      <p:pic>
        <p:nvPicPr>
          <p:cNvPr id="8" name="Imagen 43">
            <a:extLst>
              <a:ext uri="{FF2B5EF4-FFF2-40B4-BE49-F238E27FC236}">
                <a16:creationId xmlns:a16="http://schemas.microsoft.com/office/drawing/2014/main" id="{47DE3B7A-AC34-3B94-322E-2E011272CD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53" y="2241320"/>
            <a:ext cx="526829" cy="526829"/>
          </a:xfrm>
          <a:prstGeom prst="rect">
            <a:avLst/>
          </a:prstGeom>
          <a:noFill/>
          <a:ln>
            <a:noFill/>
          </a:ln>
        </p:spPr>
      </p:pic>
      <p:pic>
        <p:nvPicPr>
          <p:cNvPr id="9" name="Imagen 44">
            <a:extLst>
              <a:ext uri="{FF2B5EF4-FFF2-40B4-BE49-F238E27FC236}">
                <a16:creationId xmlns:a16="http://schemas.microsoft.com/office/drawing/2014/main" id="{44B32C27-B3A5-BA4A-6DA3-33723D1332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653" y="2883618"/>
            <a:ext cx="526830" cy="526830"/>
          </a:xfrm>
          <a:prstGeom prst="rect">
            <a:avLst/>
          </a:prstGeom>
          <a:noFill/>
          <a:ln>
            <a:noFill/>
          </a:ln>
        </p:spPr>
      </p:pic>
    </p:spTree>
    <p:extLst>
      <p:ext uri="{BB962C8B-B14F-4D97-AF65-F5344CB8AC3E}">
        <p14:creationId xmlns:p14="http://schemas.microsoft.com/office/powerpoint/2010/main" val="1876728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600004"/>
            <a:ext cx="8361947" cy="485846"/>
          </a:xfrm>
        </p:spPr>
        <p:txBody>
          <a:bodyPr>
            <a:normAutofit fontScale="90000"/>
          </a:bodyPr>
          <a:lstStyle/>
          <a:p>
            <a:r>
              <a:rPr lang="de-DE" dirty="0" err="1"/>
              <a:t>Activity</a:t>
            </a:r>
            <a:r>
              <a:rPr lang="de-DE" dirty="0"/>
              <a:t> 2.3: </a:t>
            </a:r>
            <a:r>
              <a:rPr lang="de-DE" dirty="0" err="1"/>
              <a:t>What</a:t>
            </a:r>
            <a:r>
              <a:rPr lang="de-DE" dirty="0"/>
              <a:t> </a:t>
            </a:r>
            <a:r>
              <a:rPr lang="de-DE" dirty="0" err="1"/>
              <a:t>are</a:t>
            </a:r>
            <a:r>
              <a:rPr lang="de-DE" dirty="0"/>
              <a:t> </a:t>
            </a:r>
            <a:r>
              <a:rPr lang="de-DE" dirty="0" err="1"/>
              <a:t>possibilities</a:t>
            </a:r>
            <a:r>
              <a:rPr lang="de-DE" dirty="0"/>
              <a:t> and </a:t>
            </a:r>
            <a:r>
              <a:rPr lang="de-DE" dirty="0" err="1"/>
              <a:t>limitations</a:t>
            </a:r>
            <a:r>
              <a:rPr lang="de-DE" dirty="0"/>
              <a:t> of </a:t>
            </a:r>
            <a:r>
              <a:rPr lang="de-DE" dirty="0" err="1"/>
              <a:t>maths</a:t>
            </a:r>
            <a:r>
              <a:rPr lang="de-DE" dirty="0"/>
              <a:t> and </a:t>
            </a:r>
            <a:r>
              <a:rPr lang="de-DE" dirty="0" err="1"/>
              <a:t>science</a:t>
            </a:r>
            <a:r>
              <a:rPr lang="de-DE" dirty="0"/>
              <a:t>?</a:t>
            </a:r>
          </a:p>
        </p:txBody>
      </p:sp>
      <p:sp>
        <p:nvSpPr>
          <p:cNvPr id="3" name="Inhaltsplatzhalter 2"/>
          <p:cNvSpPr>
            <a:spLocks noGrp="1"/>
          </p:cNvSpPr>
          <p:nvPr>
            <p:ph idx="1"/>
          </p:nvPr>
        </p:nvSpPr>
        <p:spPr>
          <a:xfrm>
            <a:off x="980574" y="1200151"/>
            <a:ext cx="7706226" cy="3394472"/>
          </a:xfrm>
        </p:spPr>
        <p:txBody>
          <a:bodyPr/>
          <a:lstStyle/>
          <a:p>
            <a:r>
              <a:rPr lang="de-DE" dirty="0" err="1"/>
              <a:t>What</a:t>
            </a:r>
            <a:r>
              <a:rPr lang="de-DE" dirty="0"/>
              <a:t> </a:t>
            </a:r>
            <a:r>
              <a:rPr lang="de-DE" dirty="0" err="1"/>
              <a:t>can</a:t>
            </a:r>
            <a:r>
              <a:rPr lang="de-DE" dirty="0"/>
              <a:t> </a:t>
            </a:r>
            <a:r>
              <a:rPr lang="de-DE" dirty="0" err="1"/>
              <a:t>mathematics</a:t>
            </a:r>
            <a:r>
              <a:rPr lang="de-DE" dirty="0"/>
              <a:t> and </a:t>
            </a:r>
            <a:r>
              <a:rPr lang="de-DE" dirty="0" err="1"/>
              <a:t>science</a:t>
            </a:r>
            <a:r>
              <a:rPr lang="de-DE" dirty="0"/>
              <a:t> </a:t>
            </a:r>
            <a:r>
              <a:rPr lang="de-DE" dirty="0" err="1"/>
              <a:t>offer</a:t>
            </a:r>
            <a:r>
              <a:rPr lang="de-DE" dirty="0"/>
              <a:t> </a:t>
            </a:r>
            <a:r>
              <a:rPr lang="de-DE" dirty="0" err="1"/>
              <a:t>to</a:t>
            </a:r>
            <a:r>
              <a:rPr lang="de-DE" dirty="0"/>
              <a:t> find </a:t>
            </a:r>
            <a:r>
              <a:rPr lang="de-DE" dirty="0" err="1"/>
              <a:t>solutions</a:t>
            </a:r>
            <a:r>
              <a:rPr lang="de-DE" dirty="0"/>
              <a:t> </a:t>
            </a:r>
            <a:r>
              <a:rPr lang="de-DE" dirty="0" err="1"/>
              <a:t>to</a:t>
            </a:r>
            <a:r>
              <a:rPr lang="de-DE" dirty="0"/>
              <a:t> global </a:t>
            </a:r>
            <a:r>
              <a:rPr lang="de-DE" dirty="0" err="1"/>
              <a:t>challenges</a:t>
            </a:r>
            <a:r>
              <a:rPr lang="de-DE" dirty="0"/>
              <a:t>? </a:t>
            </a:r>
          </a:p>
          <a:p>
            <a:r>
              <a:rPr lang="de-DE" dirty="0" err="1"/>
              <a:t>What</a:t>
            </a:r>
            <a:r>
              <a:rPr lang="de-DE" dirty="0"/>
              <a:t> </a:t>
            </a:r>
            <a:r>
              <a:rPr lang="de-DE" dirty="0" err="1"/>
              <a:t>can</a:t>
            </a:r>
            <a:r>
              <a:rPr lang="de-DE" dirty="0"/>
              <a:t> </a:t>
            </a:r>
            <a:r>
              <a:rPr lang="de-DE" dirty="0" err="1"/>
              <a:t>mathematics</a:t>
            </a:r>
            <a:r>
              <a:rPr lang="de-DE" dirty="0"/>
              <a:t> and </a:t>
            </a:r>
            <a:r>
              <a:rPr lang="de-DE" dirty="0" err="1"/>
              <a:t>science</a:t>
            </a:r>
            <a:r>
              <a:rPr lang="de-DE" dirty="0"/>
              <a:t> not </a:t>
            </a:r>
            <a:r>
              <a:rPr lang="de-DE" dirty="0" err="1"/>
              <a:t>offer</a:t>
            </a:r>
            <a:r>
              <a:rPr lang="de-DE" dirty="0"/>
              <a:t> </a:t>
            </a:r>
            <a:r>
              <a:rPr lang="de-DE" dirty="0" err="1"/>
              <a:t>to</a:t>
            </a:r>
            <a:r>
              <a:rPr lang="de-DE" dirty="0"/>
              <a:t> </a:t>
            </a:r>
            <a:r>
              <a:rPr lang="de-DE" dirty="0" err="1"/>
              <a:t>solve</a:t>
            </a:r>
            <a:r>
              <a:rPr lang="de-DE" dirty="0"/>
              <a:t> global </a:t>
            </a:r>
            <a:r>
              <a:rPr lang="de-DE" dirty="0" err="1"/>
              <a:t>challenges</a:t>
            </a:r>
            <a:r>
              <a:rPr lang="de-DE" dirty="0"/>
              <a:t>?</a:t>
            </a:r>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26</a:t>
            </a:fld>
            <a:endParaRPr lang="es-ES_tradnl" dirty="0"/>
          </a:p>
        </p:txBody>
      </p:sp>
      <p:pic>
        <p:nvPicPr>
          <p:cNvPr id="7" name="Imagen 46">
            <a:extLst>
              <a:ext uri="{FF2B5EF4-FFF2-40B4-BE49-F238E27FC236}">
                <a16:creationId xmlns:a16="http://schemas.microsoft.com/office/drawing/2014/main" id="{18C373A7-7ED0-A1F7-A9E5-535A7A0348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739" y="1925677"/>
            <a:ext cx="576226" cy="576226"/>
          </a:xfrm>
          <a:prstGeom prst="rect">
            <a:avLst/>
          </a:prstGeom>
          <a:noFill/>
          <a:ln>
            <a:noFill/>
          </a:ln>
        </p:spPr>
      </p:pic>
      <p:pic>
        <p:nvPicPr>
          <p:cNvPr id="9" name="Imagen 51">
            <a:extLst>
              <a:ext uri="{FF2B5EF4-FFF2-40B4-BE49-F238E27FC236}">
                <a16:creationId xmlns:a16="http://schemas.microsoft.com/office/drawing/2014/main" id="{73F620F2-10E0-8BA7-505C-9ECB25C21F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39" y="1292280"/>
            <a:ext cx="522111" cy="522111"/>
          </a:xfrm>
          <a:prstGeom prst="rect">
            <a:avLst/>
          </a:prstGeom>
          <a:noFill/>
          <a:ln>
            <a:noFill/>
          </a:ln>
        </p:spPr>
      </p:pic>
    </p:spTree>
    <p:extLst>
      <p:ext uri="{BB962C8B-B14F-4D97-AF65-F5344CB8AC3E}">
        <p14:creationId xmlns:p14="http://schemas.microsoft.com/office/powerpoint/2010/main" val="408186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629" y="229710"/>
            <a:ext cx="8229600" cy="485846"/>
          </a:xfrm>
        </p:spPr>
        <p:txBody>
          <a:bodyPr>
            <a:normAutofit fontScale="90000"/>
          </a:bodyPr>
          <a:lstStyle/>
          <a:p>
            <a:r>
              <a:rPr lang="de-DE" dirty="0" err="1"/>
              <a:t>Activity</a:t>
            </a:r>
            <a:r>
              <a:rPr lang="de-DE" dirty="0"/>
              <a:t> 2.3: </a:t>
            </a:r>
            <a:r>
              <a:rPr lang="de-DE" dirty="0" err="1"/>
              <a:t>What</a:t>
            </a:r>
            <a:r>
              <a:rPr lang="de-DE" dirty="0"/>
              <a:t> </a:t>
            </a:r>
            <a:r>
              <a:rPr lang="de-DE" dirty="0" err="1"/>
              <a:t>are</a:t>
            </a:r>
            <a:r>
              <a:rPr lang="de-DE" dirty="0"/>
              <a:t> </a:t>
            </a:r>
            <a:r>
              <a:rPr lang="de-DE" dirty="0" err="1"/>
              <a:t>possibilities</a:t>
            </a:r>
            <a:r>
              <a:rPr lang="de-DE" dirty="0"/>
              <a:t> and </a:t>
            </a:r>
            <a:r>
              <a:rPr lang="de-DE" dirty="0" err="1"/>
              <a:t>limitations</a:t>
            </a:r>
            <a:r>
              <a:rPr lang="de-DE" dirty="0"/>
              <a:t> </a:t>
            </a:r>
            <a:r>
              <a:rPr lang="de-DE" dirty="0" err="1"/>
              <a:t>of</a:t>
            </a:r>
            <a:r>
              <a:rPr lang="de-DE" dirty="0"/>
              <a:t> </a:t>
            </a:r>
            <a:r>
              <a:rPr lang="de-DE" dirty="0" err="1"/>
              <a:t>science</a:t>
            </a:r>
            <a:r>
              <a:rPr lang="de-DE" dirty="0"/>
              <a:t>?</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27</a:t>
            </a:fld>
            <a:endParaRPr lang="es-ES_tradnl" dirty="0"/>
          </a:p>
        </p:txBody>
      </p:sp>
      <p:graphicFrame>
        <p:nvGraphicFramePr>
          <p:cNvPr id="4" name="Inhaltsplatzhalter 3">
            <a:extLst>
              <a:ext uri="{FF2B5EF4-FFF2-40B4-BE49-F238E27FC236}">
                <a16:creationId xmlns:a16="http://schemas.microsoft.com/office/drawing/2014/main" id="{CBC21E07-5825-4941-9382-D7700E9A903F}"/>
              </a:ext>
            </a:extLst>
          </p:cNvPr>
          <p:cNvGraphicFramePr>
            <a:graphicFrameLocks noGrp="1"/>
          </p:cNvGraphicFramePr>
          <p:nvPr>
            <p:ph idx="1"/>
            <p:extLst>
              <p:ext uri="{D42A27DB-BD31-4B8C-83A1-F6EECF244321}">
                <p14:modId xmlns:p14="http://schemas.microsoft.com/office/powerpoint/2010/main" val="4235660270"/>
              </p:ext>
            </p:extLst>
          </p:nvPr>
        </p:nvGraphicFramePr>
        <p:xfrm>
          <a:off x="4378254" y="885001"/>
          <a:ext cx="4714946" cy="2630862"/>
        </p:xfrm>
        <a:graphic>
          <a:graphicData uri="http://schemas.openxmlformats.org/drawingml/2006/table">
            <a:tbl>
              <a:tblPr firstRow="1" bandRow="1">
                <a:tableStyleId>{5C22544A-7EE6-4342-B048-85BDC9FD1C3A}</a:tableStyleId>
              </a:tblPr>
              <a:tblGrid>
                <a:gridCol w="4714946">
                  <a:extLst>
                    <a:ext uri="{9D8B030D-6E8A-4147-A177-3AD203B41FA5}">
                      <a16:colId xmlns:a16="http://schemas.microsoft.com/office/drawing/2014/main" val="2357781105"/>
                    </a:ext>
                  </a:extLst>
                </a:gridCol>
              </a:tblGrid>
              <a:tr h="325573">
                <a:tc>
                  <a:txBody>
                    <a:bodyPr/>
                    <a:lstStyle/>
                    <a:p>
                      <a:r>
                        <a:rPr lang="de-DE" sz="1200" dirty="0" err="1">
                          <a:solidFill>
                            <a:schemeClr val="bg1"/>
                          </a:solidFill>
                        </a:rPr>
                        <a:t>Myths</a:t>
                      </a:r>
                      <a:endParaRPr lang="de-DE" sz="1200" dirty="0">
                        <a:solidFill>
                          <a:schemeClr val="bg1"/>
                        </a:solidFill>
                      </a:endParaRPr>
                    </a:p>
                  </a:txBody>
                  <a:tcPr/>
                </a:tc>
                <a:extLst>
                  <a:ext uri="{0D108BD9-81ED-4DB2-BD59-A6C34878D82A}">
                    <a16:rowId xmlns:a16="http://schemas.microsoft.com/office/drawing/2014/main" val="4045702933"/>
                  </a:ext>
                </a:extLst>
              </a:tr>
              <a:tr h="329327">
                <a:tc>
                  <a:txBody>
                    <a:bodyPr/>
                    <a:lstStyle/>
                    <a:p>
                      <a:r>
                        <a:rPr lang="de-DE" sz="1400" dirty="0" err="1">
                          <a:solidFill>
                            <a:schemeClr val="tx1"/>
                          </a:solidFill>
                          <a:latin typeface="Calibri" panose="020F0502020204030204" pitchFamily="34" charset="0"/>
                        </a:rPr>
                        <a:t>Hypotheses</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become</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theories</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which</a:t>
                      </a:r>
                      <a:r>
                        <a:rPr lang="de-DE" sz="1400" dirty="0">
                          <a:solidFill>
                            <a:schemeClr val="tx1"/>
                          </a:solidFill>
                          <a:latin typeface="Calibri" panose="020F0502020204030204" pitchFamily="34" charset="0"/>
                        </a:rPr>
                        <a:t> in turn </a:t>
                      </a:r>
                      <a:r>
                        <a:rPr lang="de-DE" sz="1400" dirty="0" err="1">
                          <a:solidFill>
                            <a:schemeClr val="tx1"/>
                          </a:solidFill>
                          <a:latin typeface="Calibri" panose="020F0502020204030204" pitchFamily="34" charset="0"/>
                        </a:rPr>
                        <a:t>become</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laws</a:t>
                      </a:r>
                      <a:r>
                        <a:rPr lang="de-DE" sz="1400" dirty="0">
                          <a:solidFill>
                            <a:schemeClr val="tx1"/>
                          </a:solidFill>
                          <a:latin typeface="Calibri" panose="020F0502020204030204" pitchFamily="34" charset="0"/>
                        </a:rPr>
                        <a:t>. </a:t>
                      </a:r>
                      <a:endParaRPr lang="de-DE" sz="1400" dirty="0">
                        <a:solidFill>
                          <a:schemeClr val="tx1"/>
                        </a:solidFill>
                      </a:endParaRPr>
                    </a:p>
                  </a:txBody>
                  <a:tcPr/>
                </a:tc>
                <a:extLst>
                  <a:ext uri="{0D108BD9-81ED-4DB2-BD59-A6C34878D82A}">
                    <a16:rowId xmlns:a16="http://schemas.microsoft.com/office/drawing/2014/main" val="254546594"/>
                  </a:ext>
                </a:extLst>
              </a:tr>
              <a:tr h="329327">
                <a:tc>
                  <a:txBody>
                    <a:bodyPr/>
                    <a:lstStyle/>
                    <a:p>
                      <a:r>
                        <a:rPr lang="de-DE" sz="1400" dirty="0">
                          <a:solidFill>
                            <a:schemeClr val="tx1"/>
                          </a:solidFill>
                          <a:latin typeface="Calibri" panose="020F0502020204030204" pitchFamily="34" charset="0"/>
                        </a:rPr>
                        <a:t>Scientific </a:t>
                      </a:r>
                      <a:r>
                        <a:rPr lang="de-DE" sz="1400" dirty="0" err="1">
                          <a:solidFill>
                            <a:schemeClr val="tx1"/>
                          </a:solidFill>
                          <a:latin typeface="Calibri" panose="020F0502020204030204" pitchFamily="34" charset="0"/>
                        </a:rPr>
                        <a:t>laws</a:t>
                      </a:r>
                      <a:r>
                        <a:rPr lang="de-DE" sz="1400" dirty="0">
                          <a:solidFill>
                            <a:schemeClr val="tx1"/>
                          </a:solidFill>
                          <a:latin typeface="Calibri" panose="020F0502020204030204" pitchFamily="34" charset="0"/>
                        </a:rPr>
                        <a:t> and </a:t>
                      </a:r>
                      <a:r>
                        <a:rPr lang="de-DE" sz="1400" dirty="0" err="1">
                          <a:solidFill>
                            <a:schemeClr val="tx1"/>
                          </a:solidFill>
                          <a:latin typeface="Calibri" panose="020F0502020204030204" pitchFamily="34" charset="0"/>
                        </a:rPr>
                        <a:t>other</a:t>
                      </a:r>
                      <a:r>
                        <a:rPr lang="de-DE" sz="1400" dirty="0">
                          <a:solidFill>
                            <a:schemeClr val="tx1"/>
                          </a:solidFill>
                          <a:latin typeface="Calibri" panose="020F0502020204030204" pitchFamily="34" charset="0"/>
                        </a:rPr>
                        <a:t> such </a:t>
                      </a:r>
                      <a:r>
                        <a:rPr lang="de-DE" sz="1400" dirty="0" err="1">
                          <a:solidFill>
                            <a:schemeClr val="tx1"/>
                          </a:solidFill>
                          <a:latin typeface="Calibri" panose="020F0502020204030204" pitchFamily="34" charset="0"/>
                        </a:rPr>
                        <a:t>ideas</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are</a:t>
                      </a:r>
                      <a:r>
                        <a:rPr lang="de-DE" sz="1400" dirty="0">
                          <a:solidFill>
                            <a:schemeClr val="tx1"/>
                          </a:solidFill>
                          <a:latin typeface="Calibri" panose="020F0502020204030204" pitchFamily="34" charset="0"/>
                        </a:rPr>
                        <a:t> absolute. </a:t>
                      </a:r>
                      <a:endParaRPr lang="de-DE" sz="1400" dirty="0">
                        <a:solidFill>
                          <a:schemeClr val="tx1"/>
                        </a:solidFill>
                      </a:endParaRPr>
                    </a:p>
                  </a:txBody>
                  <a:tcPr/>
                </a:tc>
                <a:extLst>
                  <a:ext uri="{0D108BD9-81ED-4DB2-BD59-A6C34878D82A}">
                    <a16:rowId xmlns:a16="http://schemas.microsoft.com/office/drawing/2014/main" val="2508984151"/>
                  </a:ext>
                </a:extLst>
              </a:tr>
              <a:tr h="329327">
                <a:tc>
                  <a:txBody>
                    <a:bodyPr/>
                    <a:lstStyle/>
                    <a:p>
                      <a:r>
                        <a:rPr lang="de-DE" sz="1400" dirty="0">
                          <a:solidFill>
                            <a:schemeClr val="tx1"/>
                          </a:solidFill>
                          <a:latin typeface="Calibri" panose="020F0502020204030204" pitchFamily="34" charset="0"/>
                        </a:rPr>
                        <a:t>A </a:t>
                      </a:r>
                      <a:r>
                        <a:rPr lang="de-DE" sz="1400" dirty="0" err="1">
                          <a:solidFill>
                            <a:schemeClr val="tx1"/>
                          </a:solidFill>
                          <a:latin typeface="Calibri" panose="020F0502020204030204" pitchFamily="34" charset="0"/>
                        </a:rPr>
                        <a:t>hypothesis</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is</a:t>
                      </a:r>
                      <a:r>
                        <a:rPr lang="de-DE" sz="1400" dirty="0">
                          <a:solidFill>
                            <a:schemeClr val="tx1"/>
                          </a:solidFill>
                          <a:latin typeface="Calibri" panose="020F0502020204030204" pitchFamily="34" charset="0"/>
                        </a:rPr>
                        <a:t> an </a:t>
                      </a:r>
                      <a:r>
                        <a:rPr lang="de-DE" sz="1400" dirty="0" err="1">
                          <a:solidFill>
                            <a:schemeClr val="tx1"/>
                          </a:solidFill>
                          <a:latin typeface="Calibri" panose="020F0502020204030204" pitchFamily="34" charset="0"/>
                        </a:rPr>
                        <a:t>educated</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guess</a:t>
                      </a:r>
                      <a:r>
                        <a:rPr lang="de-DE" sz="1400" dirty="0">
                          <a:solidFill>
                            <a:schemeClr val="tx1"/>
                          </a:solidFill>
                          <a:latin typeface="Calibri" panose="020F0502020204030204" pitchFamily="34" charset="0"/>
                        </a:rPr>
                        <a:t>.</a:t>
                      </a:r>
                      <a:endParaRPr lang="de-DE" sz="1400" dirty="0">
                        <a:solidFill>
                          <a:schemeClr val="tx1"/>
                        </a:solidFill>
                      </a:endParaRPr>
                    </a:p>
                  </a:txBody>
                  <a:tcPr/>
                </a:tc>
                <a:extLst>
                  <a:ext uri="{0D108BD9-81ED-4DB2-BD59-A6C34878D82A}">
                    <a16:rowId xmlns:a16="http://schemas.microsoft.com/office/drawing/2014/main" val="3770196650"/>
                  </a:ext>
                </a:extLst>
              </a:tr>
              <a:tr h="329327">
                <a:tc>
                  <a:txBody>
                    <a:bodyPr/>
                    <a:lstStyle/>
                    <a:p>
                      <a:r>
                        <a:rPr lang="de-DE" sz="1400" dirty="0">
                          <a:solidFill>
                            <a:schemeClr val="tx1"/>
                          </a:solidFill>
                          <a:latin typeface="Calibri" panose="020F0502020204030204" pitchFamily="34" charset="0"/>
                        </a:rPr>
                        <a:t>A </a:t>
                      </a:r>
                      <a:r>
                        <a:rPr lang="de-DE" sz="1400" dirty="0" err="1">
                          <a:solidFill>
                            <a:schemeClr val="tx1"/>
                          </a:solidFill>
                          <a:latin typeface="Calibri" panose="020F0502020204030204" pitchFamily="34" charset="0"/>
                        </a:rPr>
                        <a:t>general</a:t>
                      </a:r>
                      <a:r>
                        <a:rPr lang="de-DE" sz="1400" dirty="0">
                          <a:solidFill>
                            <a:schemeClr val="tx1"/>
                          </a:solidFill>
                          <a:latin typeface="Calibri" panose="020F0502020204030204" pitchFamily="34" charset="0"/>
                        </a:rPr>
                        <a:t> and universal </a:t>
                      </a:r>
                      <a:r>
                        <a:rPr lang="de-DE" sz="1400" dirty="0" err="1">
                          <a:solidFill>
                            <a:schemeClr val="tx1"/>
                          </a:solidFill>
                          <a:latin typeface="Calibri" panose="020F0502020204030204" pitchFamily="34" charset="0"/>
                        </a:rPr>
                        <a:t>scientific</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method</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exists</a:t>
                      </a:r>
                      <a:r>
                        <a:rPr lang="de-DE" sz="1400" dirty="0">
                          <a:solidFill>
                            <a:schemeClr val="tx1"/>
                          </a:solidFill>
                          <a:latin typeface="Calibri" panose="020F0502020204030204" pitchFamily="34" charset="0"/>
                        </a:rPr>
                        <a:t>. </a:t>
                      </a:r>
                      <a:endParaRPr lang="de-DE" sz="1400" dirty="0">
                        <a:solidFill>
                          <a:schemeClr val="tx1"/>
                        </a:solidFill>
                      </a:endParaRPr>
                    </a:p>
                  </a:txBody>
                  <a:tcPr/>
                </a:tc>
                <a:extLst>
                  <a:ext uri="{0D108BD9-81ED-4DB2-BD59-A6C34878D82A}">
                    <a16:rowId xmlns:a16="http://schemas.microsoft.com/office/drawing/2014/main" val="2131203676"/>
                  </a:ext>
                </a:extLst>
              </a:tr>
              <a:tr h="329327">
                <a:tc>
                  <a:txBody>
                    <a:bodyPr/>
                    <a:lstStyle/>
                    <a:p>
                      <a:r>
                        <a:rPr lang="de-DE" sz="1400" dirty="0" err="1">
                          <a:solidFill>
                            <a:schemeClr val="tx1"/>
                          </a:solidFill>
                          <a:latin typeface="Calibri" panose="020F0502020204030204" pitchFamily="34" charset="0"/>
                        </a:rPr>
                        <a:t>Evidence</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accumulated</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carefully</a:t>
                      </a:r>
                      <a:r>
                        <a:rPr lang="de-DE" sz="1400" dirty="0">
                          <a:solidFill>
                            <a:schemeClr val="tx1"/>
                          </a:solidFill>
                          <a:latin typeface="Calibri" panose="020F0502020204030204" pitchFamily="34" charset="0"/>
                        </a:rPr>
                        <a:t> will </a:t>
                      </a:r>
                      <a:r>
                        <a:rPr lang="de-DE" sz="1400" dirty="0" err="1">
                          <a:solidFill>
                            <a:schemeClr val="tx1"/>
                          </a:solidFill>
                          <a:latin typeface="Calibri" panose="020F0502020204030204" pitchFamily="34" charset="0"/>
                        </a:rPr>
                        <a:t>result</a:t>
                      </a:r>
                      <a:r>
                        <a:rPr lang="de-DE" sz="1400" dirty="0">
                          <a:solidFill>
                            <a:schemeClr val="tx1"/>
                          </a:solidFill>
                          <a:latin typeface="Calibri" panose="020F0502020204030204" pitchFamily="34" charset="0"/>
                        </a:rPr>
                        <a:t> in </a:t>
                      </a:r>
                      <a:r>
                        <a:rPr lang="de-DE" sz="1400" dirty="0" err="1">
                          <a:solidFill>
                            <a:schemeClr val="tx1"/>
                          </a:solidFill>
                          <a:latin typeface="Calibri" panose="020F0502020204030204" pitchFamily="34" charset="0"/>
                        </a:rPr>
                        <a:t>sure</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knowledge</a:t>
                      </a:r>
                      <a:r>
                        <a:rPr lang="de-DE" sz="1400" dirty="0">
                          <a:solidFill>
                            <a:schemeClr val="tx1"/>
                          </a:solidFill>
                          <a:latin typeface="Calibri" panose="020F0502020204030204" pitchFamily="34" charset="0"/>
                        </a:rPr>
                        <a:t>. </a:t>
                      </a:r>
                      <a:endParaRPr lang="de-DE" sz="1400" dirty="0">
                        <a:solidFill>
                          <a:schemeClr val="tx1"/>
                        </a:solidFill>
                      </a:endParaRPr>
                    </a:p>
                  </a:txBody>
                  <a:tcPr/>
                </a:tc>
                <a:extLst>
                  <a:ext uri="{0D108BD9-81ED-4DB2-BD59-A6C34878D82A}">
                    <a16:rowId xmlns:a16="http://schemas.microsoft.com/office/drawing/2014/main" val="533065558"/>
                  </a:ext>
                </a:extLst>
              </a:tr>
              <a:tr h="329327">
                <a:tc>
                  <a:txBody>
                    <a:bodyPr/>
                    <a:lstStyle/>
                    <a:p>
                      <a:r>
                        <a:rPr lang="de-DE" sz="1400" dirty="0">
                          <a:solidFill>
                            <a:schemeClr val="tx1"/>
                          </a:solidFill>
                          <a:latin typeface="Calibri" panose="020F0502020204030204" pitchFamily="34" charset="0"/>
                        </a:rPr>
                        <a:t>Science and </a:t>
                      </a:r>
                      <a:r>
                        <a:rPr lang="de-DE" sz="1400" dirty="0" err="1">
                          <a:solidFill>
                            <a:schemeClr val="tx1"/>
                          </a:solidFill>
                          <a:latin typeface="Calibri" panose="020F0502020204030204" pitchFamily="34" charset="0"/>
                        </a:rPr>
                        <a:t>its</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methods</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provide</a:t>
                      </a:r>
                      <a:r>
                        <a:rPr lang="de-DE" sz="1400" dirty="0">
                          <a:solidFill>
                            <a:schemeClr val="tx1"/>
                          </a:solidFill>
                          <a:latin typeface="Calibri" panose="020F0502020204030204" pitchFamily="34" charset="0"/>
                        </a:rPr>
                        <a:t> absolute </a:t>
                      </a:r>
                      <a:r>
                        <a:rPr lang="de-DE" sz="1400" dirty="0" err="1">
                          <a:solidFill>
                            <a:schemeClr val="tx1"/>
                          </a:solidFill>
                          <a:latin typeface="Calibri" panose="020F0502020204030204" pitchFamily="34" charset="0"/>
                        </a:rPr>
                        <a:t>proof</a:t>
                      </a:r>
                      <a:r>
                        <a:rPr lang="de-DE" sz="1400" dirty="0">
                          <a:solidFill>
                            <a:schemeClr val="tx1"/>
                          </a:solidFill>
                          <a:latin typeface="Calibri" panose="020F0502020204030204" pitchFamily="34" charset="0"/>
                        </a:rPr>
                        <a:t>. </a:t>
                      </a:r>
                      <a:endParaRPr lang="de-DE" sz="1400" dirty="0">
                        <a:solidFill>
                          <a:schemeClr val="tx1"/>
                        </a:solidFill>
                      </a:endParaRPr>
                    </a:p>
                  </a:txBody>
                  <a:tcPr/>
                </a:tc>
                <a:extLst>
                  <a:ext uri="{0D108BD9-81ED-4DB2-BD59-A6C34878D82A}">
                    <a16:rowId xmlns:a16="http://schemas.microsoft.com/office/drawing/2014/main" val="1399470065"/>
                  </a:ext>
                </a:extLst>
              </a:tr>
              <a:tr h="329327">
                <a:tc>
                  <a:txBody>
                    <a:bodyPr/>
                    <a:lstStyle/>
                    <a:p>
                      <a:r>
                        <a:rPr lang="de-DE" sz="1400" dirty="0">
                          <a:solidFill>
                            <a:schemeClr val="tx1"/>
                          </a:solidFill>
                          <a:latin typeface="Calibri" panose="020F0502020204030204" pitchFamily="34" charset="0"/>
                        </a:rPr>
                        <a:t>Science </a:t>
                      </a:r>
                      <a:r>
                        <a:rPr lang="de-DE" sz="1400" dirty="0" err="1">
                          <a:solidFill>
                            <a:schemeClr val="tx1"/>
                          </a:solidFill>
                          <a:latin typeface="Calibri" panose="020F0502020204030204" pitchFamily="34" charset="0"/>
                        </a:rPr>
                        <a:t>is</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procedural</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more</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than</a:t>
                      </a:r>
                      <a:r>
                        <a:rPr lang="de-DE" sz="1400" dirty="0">
                          <a:solidFill>
                            <a:schemeClr val="tx1"/>
                          </a:solidFill>
                          <a:latin typeface="Calibri" panose="020F0502020204030204" pitchFamily="34" charset="0"/>
                        </a:rPr>
                        <a:t> </a:t>
                      </a:r>
                      <a:r>
                        <a:rPr lang="de-DE" sz="1400" dirty="0" err="1">
                          <a:solidFill>
                            <a:schemeClr val="tx1"/>
                          </a:solidFill>
                          <a:latin typeface="Calibri" panose="020F0502020204030204" pitchFamily="34" charset="0"/>
                        </a:rPr>
                        <a:t>creative</a:t>
                      </a:r>
                      <a:r>
                        <a:rPr lang="de-DE" sz="1400" dirty="0">
                          <a:solidFill>
                            <a:schemeClr val="tx1"/>
                          </a:solidFill>
                          <a:latin typeface="Calibri" panose="020F0502020204030204" pitchFamily="34" charset="0"/>
                        </a:rPr>
                        <a:t>.</a:t>
                      </a:r>
                      <a:endParaRPr lang="de-DE" sz="1400" dirty="0">
                        <a:solidFill>
                          <a:schemeClr val="tx1"/>
                        </a:solidFill>
                      </a:endParaRPr>
                    </a:p>
                  </a:txBody>
                  <a:tcPr/>
                </a:tc>
                <a:extLst>
                  <a:ext uri="{0D108BD9-81ED-4DB2-BD59-A6C34878D82A}">
                    <a16:rowId xmlns:a16="http://schemas.microsoft.com/office/drawing/2014/main" val="294488325"/>
                  </a:ext>
                </a:extLst>
              </a:tr>
            </a:tbl>
          </a:graphicData>
        </a:graphic>
      </p:graphicFrame>
      <p:sp>
        <p:nvSpPr>
          <p:cNvPr id="9" name="Rechteck 8">
            <a:extLst>
              <a:ext uri="{FF2B5EF4-FFF2-40B4-BE49-F238E27FC236}">
                <a16:creationId xmlns:a16="http://schemas.microsoft.com/office/drawing/2014/main" id="{A5E559B2-403B-47DB-BA0F-F2D09E6AD6BE}"/>
              </a:ext>
            </a:extLst>
          </p:cNvPr>
          <p:cNvSpPr/>
          <p:nvPr/>
        </p:nvSpPr>
        <p:spPr>
          <a:xfrm>
            <a:off x="1067925" y="988293"/>
            <a:ext cx="2843675" cy="2862322"/>
          </a:xfrm>
          <a:prstGeom prst="rect">
            <a:avLst/>
          </a:prstGeom>
        </p:spPr>
        <p:txBody>
          <a:bodyPr wrap="square">
            <a:spAutoFit/>
          </a:bodyPr>
          <a:lstStyle/>
          <a:p>
            <a:r>
              <a:rPr lang="de-DE" dirty="0" err="1"/>
              <a:t>Consider</a:t>
            </a:r>
            <a:r>
              <a:rPr lang="de-DE" dirty="0"/>
              <a:t> </a:t>
            </a:r>
            <a:r>
              <a:rPr lang="de-DE" dirty="0" err="1"/>
              <a:t>the</a:t>
            </a:r>
            <a:r>
              <a:rPr lang="de-DE" dirty="0"/>
              <a:t> </a:t>
            </a:r>
            <a:r>
              <a:rPr lang="de-DE" dirty="0" err="1"/>
              <a:t>following</a:t>
            </a:r>
            <a:r>
              <a:rPr lang="de-DE" dirty="0"/>
              <a:t> </a:t>
            </a:r>
            <a:r>
              <a:rPr lang="de-DE" dirty="0" err="1"/>
              <a:t>list</a:t>
            </a:r>
            <a:r>
              <a:rPr lang="de-DE" dirty="0"/>
              <a:t> </a:t>
            </a:r>
            <a:r>
              <a:rPr lang="de-DE" dirty="0" err="1"/>
              <a:t>of</a:t>
            </a:r>
            <a:r>
              <a:rPr lang="de-DE" dirty="0"/>
              <a:t> </a:t>
            </a:r>
            <a:r>
              <a:rPr lang="de-DE" dirty="0" err="1"/>
              <a:t>myths</a:t>
            </a:r>
            <a:r>
              <a:rPr lang="de-DE" dirty="0"/>
              <a:t> </a:t>
            </a:r>
            <a:r>
              <a:rPr lang="de-DE" dirty="0" err="1"/>
              <a:t>about</a:t>
            </a:r>
            <a:r>
              <a:rPr lang="de-DE" dirty="0"/>
              <a:t> </a:t>
            </a:r>
            <a:r>
              <a:rPr lang="de-DE" dirty="0" err="1"/>
              <a:t>mathematics</a:t>
            </a:r>
            <a:r>
              <a:rPr lang="de-DE" dirty="0"/>
              <a:t> and </a:t>
            </a:r>
            <a:r>
              <a:rPr lang="de-DE" dirty="0" err="1"/>
              <a:t>science</a:t>
            </a:r>
            <a:r>
              <a:rPr lang="de-DE" dirty="0"/>
              <a:t>. </a:t>
            </a:r>
          </a:p>
          <a:p>
            <a:pPr marL="285750" indent="-285750">
              <a:buFont typeface="Arial" panose="020B0604020202020204" pitchFamily="34" charset="0"/>
              <a:buChar char="•"/>
            </a:pPr>
            <a:r>
              <a:rPr lang="de-DE" dirty="0" err="1"/>
              <a:t>How</a:t>
            </a:r>
            <a:r>
              <a:rPr lang="de-DE" dirty="0"/>
              <a:t> do </a:t>
            </a:r>
            <a:r>
              <a:rPr lang="de-DE" dirty="0" err="1"/>
              <a:t>they</a:t>
            </a:r>
            <a:r>
              <a:rPr lang="de-DE" dirty="0"/>
              <a:t> </a:t>
            </a:r>
            <a:r>
              <a:rPr lang="de-DE" dirty="0" err="1"/>
              <a:t>reflect</a:t>
            </a:r>
            <a:r>
              <a:rPr lang="de-DE" dirty="0"/>
              <a:t> </a:t>
            </a:r>
            <a:r>
              <a:rPr lang="de-DE" dirty="0" err="1"/>
              <a:t>reality</a:t>
            </a:r>
            <a:r>
              <a:rPr lang="de-DE" dirty="0"/>
              <a:t>? </a:t>
            </a:r>
          </a:p>
          <a:p>
            <a:pPr marL="285750" indent="-285750">
              <a:buFont typeface="Arial" panose="020B0604020202020204" pitchFamily="34" charset="0"/>
              <a:buChar char="•"/>
            </a:pPr>
            <a:r>
              <a:rPr lang="de-DE" dirty="0" err="1"/>
              <a:t>If</a:t>
            </a:r>
            <a:r>
              <a:rPr lang="de-DE" dirty="0"/>
              <a:t> </a:t>
            </a:r>
            <a:r>
              <a:rPr lang="de-DE" dirty="0" err="1"/>
              <a:t>you</a:t>
            </a:r>
            <a:r>
              <a:rPr lang="de-DE" dirty="0"/>
              <a:t> </a:t>
            </a:r>
            <a:r>
              <a:rPr lang="de-DE" dirty="0" err="1"/>
              <a:t>consider</a:t>
            </a:r>
            <a:r>
              <a:rPr lang="de-DE" dirty="0"/>
              <a:t> </a:t>
            </a:r>
            <a:r>
              <a:rPr lang="de-DE" dirty="0" err="1"/>
              <a:t>them</a:t>
            </a:r>
            <a:r>
              <a:rPr lang="de-DE" dirty="0"/>
              <a:t> </a:t>
            </a:r>
            <a:r>
              <a:rPr lang="de-DE" dirty="0" err="1"/>
              <a:t>to</a:t>
            </a:r>
            <a:r>
              <a:rPr lang="de-DE" dirty="0"/>
              <a:t> </a:t>
            </a:r>
            <a:r>
              <a:rPr lang="de-DE" dirty="0" err="1"/>
              <a:t>be</a:t>
            </a:r>
            <a:r>
              <a:rPr lang="de-DE" dirty="0"/>
              <a:t> </a:t>
            </a:r>
            <a:r>
              <a:rPr lang="de-DE" dirty="0" err="1"/>
              <a:t>wrong</a:t>
            </a:r>
            <a:r>
              <a:rPr lang="de-DE" dirty="0"/>
              <a:t>, </a:t>
            </a:r>
            <a:r>
              <a:rPr lang="de-DE" dirty="0" err="1"/>
              <a:t>correct</a:t>
            </a:r>
            <a:r>
              <a:rPr lang="de-DE" dirty="0"/>
              <a:t> </a:t>
            </a:r>
            <a:r>
              <a:rPr lang="de-DE" dirty="0" err="1"/>
              <a:t>them</a:t>
            </a:r>
            <a:r>
              <a:rPr lang="de-DE" dirty="0"/>
              <a:t>.</a:t>
            </a:r>
          </a:p>
          <a:p>
            <a:endParaRPr lang="de-DE" dirty="0"/>
          </a:p>
          <a:p>
            <a:r>
              <a:rPr lang="de-DE" dirty="0" err="1"/>
              <a:t>We</a:t>
            </a:r>
            <a:r>
              <a:rPr lang="de-DE" dirty="0"/>
              <a:t> will </a:t>
            </a:r>
            <a:r>
              <a:rPr lang="de-DE" dirty="0" err="1"/>
              <a:t>later</a:t>
            </a:r>
            <a:r>
              <a:rPr lang="de-DE" dirty="0"/>
              <a:t> </a:t>
            </a:r>
            <a:r>
              <a:rPr lang="de-DE" dirty="0" err="1"/>
              <a:t>discuss</a:t>
            </a:r>
            <a:r>
              <a:rPr lang="de-DE" dirty="0"/>
              <a:t> </a:t>
            </a:r>
            <a:r>
              <a:rPr lang="de-DE" dirty="0" err="1"/>
              <a:t>your</a:t>
            </a:r>
            <a:r>
              <a:rPr lang="de-DE" dirty="0"/>
              <a:t> </a:t>
            </a:r>
            <a:r>
              <a:rPr lang="de-DE" dirty="0" err="1"/>
              <a:t>ideas</a:t>
            </a:r>
            <a:r>
              <a:rPr lang="de-DE" dirty="0"/>
              <a:t> </a:t>
            </a:r>
            <a:r>
              <a:rPr lang="de-DE" dirty="0" err="1"/>
              <a:t>jointly</a:t>
            </a:r>
            <a:r>
              <a:rPr lang="de-DE" dirty="0"/>
              <a:t>.</a:t>
            </a:r>
          </a:p>
        </p:txBody>
      </p:sp>
      <p:pic>
        <p:nvPicPr>
          <p:cNvPr id="10" name="Grafik 9">
            <a:extLst>
              <a:ext uri="{FF2B5EF4-FFF2-40B4-BE49-F238E27FC236}">
                <a16:creationId xmlns:a16="http://schemas.microsoft.com/office/drawing/2014/main" id="{02CED49B-28D7-4B79-9D68-2E157AF4927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629" y="1091150"/>
            <a:ext cx="541252" cy="587290"/>
          </a:xfrm>
          <a:prstGeom prst="rect">
            <a:avLst/>
          </a:prstGeom>
          <a:noFill/>
          <a:ln>
            <a:noFill/>
          </a:ln>
        </p:spPr>
      </p:pic>
      <p:pic>
        <p:nvPicPr>
          <p:cNvPr id="7" name="Bild 7" descr="C:\Users\Sophia\AppData\Local\Microsoft\Windows\Temporary Internet Files\Content.Word\3-1_5min_.png.png"/>
          <p:cNvPicPr/>
          <p:nvPr/>
        </p:nvPicPr>
        <p:blipFill>
          <a:blip r:embed="rId3" cstate="print"/>
          <a:stretch>
            <a:fillRect/>
          </a:stretch>
        </p:blipFill>
        <p:spPr bwMode="auto">
          <a:xfrm>
            <a:off x="405171" y="1678440"/>
            <a:ext cx="481330" cy="478790"/>
          </a:xfrm>
          <a:prstGeom prst="rect">
            <a:avLst/>
          </a:prstGeom>
          <a:noFill/>
          <a:ln w="9525">
            <a:noFill/>
            <a:miter lim="800000"/>
            <a:headEnd/>
            <a:tailEnd/>
          </a:ln>
        </p:spPr>
      </p:pic>
    </p:spTree>
    <p:extLst>
      <p:ext uri="{BB962C8B-B14F-4D97-AF65-F5344CB8AC3E}">
        <p14:creationId xmlns:p14="http://schemas.microsoft.com/office/powerpoint/2010/main" val="2077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058779" y="229710"/>
            <a:ext cx="7552450" cy="485846"/>
          </a:xfrm>
        </p:spPr>
        <p:txBody>
          <a:bodyPr>
            <a:normAutofit fontScale="90000"/>
          </a:bodyPr>
          <a:lstStyle/>
          <a:p>
            <a:r>
              <a:rPr lang="de-DE" dirty="0"/>
              <a:t>Solution</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28</a:t>
            </a:fld>
            <a:endParaRPr lang="es-ES_tradnl" dirty="0"/>
          </a:p>
        </p:txBody>
      </p:sp>
      <p:graphicFrame>
        <p:nvGraphicFramePr>
          <p:cNvPr id="4" name="Inhaltsplatzhalter 3">
            <a:extLst>
              <a:ext uri="{FF2B5EF4-FFF2-40B4-BE49-F238E27FC236}">
                <a16:creationId xmlns:a16="http://schemas.microsoft.com/office/drawing/2014/main" id="{CBC21E07-5825-4941-9382-D7700E9A903F}"/>
              </a:ext>
            </a:extLst>
          </p:cNvPr>
          <p:cNvGraphicFramePr>
            <a:graphicFrameLocks noGrp="1"/>
          </p:cNvGraphicFramePr>
          <p:nvPr>
            <p:ph idx="1"/>
            <p:extLst>
              <p:ext uri="{D42A27DB-BD31-4B8C-83A1-F6EECF244321}">
                <p14:modId xmlns:p14="http://schemas.microsoft.com/office/powerpoint/2010/main" val="3141331898"/>
              </p:ext>
            </p:extLst>
          </p:nvPr>
        </p:nvGraphicFramePr>
        <p:xfrm>
          <a:off x="381629" y="737870"/>
          <a:ext cx="8229600" cy="3754120"/>
        </p:xfrm>
        <a:graphic>
          <a:graphicData uri="http://schemas.openxmlformats.org/drawingml/2006/table">
            <a:tbl>
              <a:tblPr firstRow="1" bandRow="1">
                <a:tableStyleId>{5C22544A-7EE6-4342-B048-85BDC9FD1C3A}</a:tableStyleId>
              </a:tblPr>
              <a:tblGrid>
                <a:gridCol w="3205296">
                  <a:extLst>
                    <a:ext uri="{9D8B030D-6E8A-4147-A177-3AD203B41FA5}">
                      <a16:colId xmlns:a16="http://schemas.microsoft.com/office/drawing/2014/main" val="2357781105"/>
                    </a:ext>
                  </a:extLst>
                </a:gridCol>
                <a:gridCol w="5024304">
                  <a:extLst>
                    <a:ext uri="{9D8B030D-6E8A-4147-A177-3AD203B41FA5}">
                      <a16:colId xmlns:a16="http://schemas.microsoft.com/office/drawing/2014/main" val="1701020148"/>
                    </a:ext>
                  </a:extLst>
                </a:gridCol>
              </a:tblGrid>
              <a:tr h="370840">
                <a:tc>
                  <a:txBody>
                    <a:bodyPr/>
                    <a:lstStyle/>
                    <a:p>
                      <a:r>
                        <a:rPr lang="de-DE" sz="1200" dirty="0" err="1"/>
                        <a:t>Myth</a:t>
                      </a:r>
                      <a:endParaRPr lang="de-DE" sz="1200" dirty="0"/>
                    </a:p>
                  </a:txBody>
                  <a:tcPr/>
                </a:tc>
                <a:tc>
                  <a:txBody>
                    <a:bodyPr/>
                    <a:lstStyle/>
                    <a:p>
                      <a:r>
                        <a:rPr lang="de-DE" sz="1200" dirty="0" err="1"/>
                        <a:t>Corrections</a:t>
                      </a:r>
                      <a:endParaRPr lang="de-DE" sz="1200" dirty="0"/>
                    </a:p>
                  </a:txBody>
                  <a:tcPr/>
                </a:tc>
                <a:extLst>
                  <a:ext uri="{0D108BD9-81ED-4DB2-BD59-A6C34878D82A}">
                    <a16:rowId xmlns:a16="http://schemas.microsoft.com/office/drawing/2014/main" val="4045702933"/>
                  </a:ext>
                </a:extLst>
              </a:tr>
              <a:tr h="370840">
                <a:tc>
                  <a:txBody>
                    <a:bodyPr/>
                    <a:lstStyle/>
                    <a:p>
                      <a:r>
                        <a:rPr lang="de-DE" sz="1200" dirty="0" err="1">
                          <a:solidFill>
                            <a:schemeClr val="tx1"/>
                          </a:solidFill>
                          <a:latin typeface="Calibri" panose="020F0502020204030204" pitchFamily="34" charset="0"/>
                        </a:rPr>
                        <a:t>Hypotheses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become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theories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which</a:t>
                      </a:r>
                      <a:r>
                        <a:rPr lang="de-DE" sz="1200" dirty="0">
                          <a:solidFill>
                            <a:schemeClr val="tx1"/>
                          </a:solidFill>
                          <a:latin typeface="Calibri" panose="020F0502020204030204" pitchFamily="34" charset="0"/>
                        </a:rPr>
                        <a:t> in </a:t>
                      </a:r>
                      <a:r>
                        <a:rPr lang="de-DE" sz="1200" dirty="0" err="1">
                          <a:solidFill>
                            <a:schemeClr val="tx1"/>
                          </a:solidFill>
                          <a:latin typeface="Calibri" panose="020F0502020204030204" pitchFamily="34" charset="0"/>
                        </a:rPr>
                        <a:t>tum</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become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laws</a:t>
                      </a:r>
                      <a:r>
                        <a:rPr lang="de-DE" sz="1200" dirty="0">
                          <a:solidFill>
                            <a:schemeClr val="tx1"/>
                          </a:solidFill>
                          <a:latin typeface="Calibri" panose="020F0502020204030204" pitchFamily="34" charset="0"/>
                        </a:rPr>
                        <a:t>. </a:t>
                      </a:r>
                      <a:endParaRPr lang="de-DE" sz="1200" dirty="0">
                        <a:solidFill>
                          <a:schemeClr val="tx1"/>
                        </a:solidFill>
                      </a:endParaRPr>
                    </a:p>
                  </a:txBody>
                  <a:tcPr/>
                </a:tc>
                <a:tc>
                  <a:txBody>
                    <a:bodyPr/>
                    <a:lstStyle/>
                    <a:p>
                      <a:r>
                        <a:rPr lang="de-DE" sz="1200" dirty="0">
                          <a:solidFill>
                            <a:schemeClr val="tx1"/>
                          </a:solidFill>
                          <a:latin typeface="Calibri" panose="020F0502020204030204" pitchFamily="34" charset="0"/>
                        </a:rPr>
                        <a:t>Laws </a:t>
                      </a:r>
                      <a:r>
                        <a:rPr lang="de-DE" sz="1200" dirty="0" err="1">
                          <a:solidFill>
                            <a:schemeClr val="tx1"/>
                          </a:solidFill>
                          <a:latin typeface="Calibri" panose="020F0502020204030204" pitchFamily="34" charset="0"/>
                        </a:rPr>
                        <a:t>are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generalizations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or</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pattems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Theories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are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explanations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of</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those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generalizations</a:t>
                      </a:r>
                      <a:r>
                        <a:rPr lang="de-DE" sz="1200" dirty="0">
                          <a:solidFill>
                            <a:schemeClr val="tx1"/>
                          </a:solidFill>
                          <a:latin typeface="Calibri" panose="020F0502020204030204" pitchFamily="34" charset="0"/>
                        </a:rPr>
                        <a:t> .</a:t>
                      </a:r>
                      <a:endParaRPr lang="de-DE" sz="1200" dirty="0">
                        <a:solidFill>
                          <a:schemeClr val="tx1"/>
                        </a:solidFill>
                      </a:endParaRPr>
                    </a:p>
                  </a:txBody>
                  <a:tcPr/>
                </a:tc>
                <a:extLst>
                  <a:ext uri="{0D108BD9-81ED-4DB2-BD59-A6C34878D82A}">
                    <a16:rowId xmlns:a16="http://schemas.microsoft.com/office/drawing/2014/main" val="254546594"/>
                  </a:ext>
                </a:extLst>
              </a:tr>
              <a:tr h="370840">
                <a:tc>
                  <a:txBody>
                    <a:bodyPr/>
                    <a:lstStyle/>
                    <a:p>
                      <a:r>
                        <a:rPr lang="de-DE" sz="1200" dirty="0">
                          <a:solidFill>
                            <a:schemeClr val="tx1"/>
                          </a:solidFill>
                          <a:latin typeface="Calibri" panose="020F0502020204030204" pitchFamily="34" charset="0"/>
                        </a:rPr>
                        <a:t>Scientific </a:t>
                      </a:r>
                      <a:r>
                        <a:rPr lang="de-DE" sz="1200" dirty="0" err="1">
                          <a:solidFill>
                            <a:schemeClr val="tx1"/>
                          </a:solidFill>
                          <a:latin typeface="Calibri" panose="020F0502020204030204" pitchFamily="34" charset="0"/>
                        </a:rPr>
                        <a:t>laws</a:t>
                      </a:r>
                      <a:r>
                        <a:rPr lang="de-DE" sz="1200" dirty="0">
                          <a:solidFill>
                            <a:schemeClr val="tx1"/>
                          </a:solidFill>
                          <a:latin typeface="Calibri" panose="020F0502020204030204" pitchFamily="34" charset="0"/>
                        </a:rPr>
                        <a:t> and Other such </a:t>
                      </a:r>
                      <a:r>
                        <a:rPr lang="de-DE" sz="1200" dirty="0" err="1">
                          <a:solidFill>
                            <a:schemeClr val="tx1"/>
                          </a:solidFill>
                          <a:latin typeface="Calibri" panose="020F0502020204030204" pitchFamily="34" charset="0"/>
                        </a:rPr>
                        <a:t>ideas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are</a:t>
                      </a:r>
                      <a:r>
                        <a:rPr lang="de-DE" sz="1200" dirty="0">
                          <a:solidFill>
                            <a:schemeClr val="tx1"/>
                          </a:solidFill>
                          <a:latin typeface="Calibri" panose="020F0502020204030204" pitchFamily="34" charset="0"/>
                        </a:rPr>
                        <a:t> absolute. </a:t>
                      </a:r>
                      <a:endParaRPr lang="de-DE"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Calibri" panose="020F0502020204030204" pitchFamily="34" charset="0"/>
                        </a:rPr>
                        <a:t>Scientific </a:t>
                      </a:r>
                      <a:r>
                        <a:rPr lang="de-DE" sz="1200" dirty="0" err="1">
                          <a:solidFill>
                            <a:schemeClr val="tx1"/>
                          </a:solidFill>
                          <a:latin typeface="Calibri" panose="020F0502020204030204" pitchFamily="34" charset="0"/>
                        </a:rPr>
                        <a:t>laws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have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limitations</a:t>
                      </a:r>
                      <a:r>
                        <a:rPr lang="de-DE" sz="1200" dirty="0">
                          <a:solidFill>
                            <a:schemeClr val="tx1"/>
                          </a:solidFill>
                          <a:latin typeface="Calibri" panose="020F0502020204030204" pitchFamily="34" charset="0"/>
                        </a:rPr>
                        <a:t> and </a:t>
                      </a:r>
                      <a:r>
                        <a:rPr lang="de-DE" sz="1200" dirty="0" err="1">
                          <a:solidFill>
                            <a:schemeClr val="tx1"/>
                          </a:solidFill>
                          <a:latin typeface="Calibri" panose="020F0502020204030204" pitchFamily="34" charset="0"/>
                        </a:rPr>
                        <a:t>can</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be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subject</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to</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revision</a:t>
                      </a:r>
                      <a:r>
                        <a:rPr lang="de-DE" sz="1200" dirty="0">
                          <a:solidFill>
                            <a:schemeClr val="tx1"/>
                          </a:solidFill>
                          <a:latin typeface="Calibri" panose="020F0502020204030204" pitchFamily="34" charset="0"/>
                        </a:rPr>
                        <a:t>. </a:t>
                      </a:r>
                      <a:endParaRPr lang="de-DE" sz="1200" dirty="0">
                        <a:solidFill>
                          <a:schemeClr val="tx1"/>
                        </a:solidFill>
                      </a:endParaRPr>
                    </a:p>
                  </a:txBody>
                  <a:tcPr/>
                </a:tc>
                <a:extLst>
                  <a:ext uri="{0D108BD9-81ED-4DB2-BD59-A6C34878D82A}">
                    <a16:rowId xmlns:a16="http://schemas.microsoft.com/office/drawing/2014/main" val="2508984151"/>
                  </a:ext>
                </a:extLst>
              </a:tr>
              <a:tr h="370840">
                <a:tc>
                  <a:txBody>
                    <a:bodyPr/>
                    <a:lstStyle/>
                    <a:p>
                      <a:r>
                        <a:rPr lang="de-DE" sz="1200" dirty="0">
                          <a:solidFill>
                            <a:schemeClr val="tx1"/>
                          </a:solidFill>
                          <a:latin typeface="Calibri" panose="020F0502020204030204" pitchFamily="34" charset="0"/>
                        </a:rPr>
                        <a:t>A </a:t>
                      </a:r>
                      <a:r>
                        <a:rPr lang="de-DE" sz="1200" dirty="0" err="1">
                          <a:solidFill>
                            <a:schemeClr val="tx1"/>
                          </a:solidFill>
                          <a:latin typeface="Calibri" panose="020F0502020204030204" pitchFamily="34" charset="0"/>
                        </a:rPr>
                        <a:t>hypothesis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is</a:t>
                      </a:r>
                      <a:r>
                        <a:rPr lang="de-DE" sz="1200" dirty="0">
                          <a:solidFill>
                            <a:schemeClr val="tx1"/>
                          </a:solidFill>
                          <a:latin typeface="Calibri" panose="020F0502020204030204" pitchFamily="34" charset="0"/>
                        </a:rPr>
                        <a:t> an </a:t>
                      </a:r>
                      <a:r>
                        <a:rPr lang="de-DE" sz="1200" dirty="0" err="1">
                          <a:solidFill>
                            <a:schemeClr val="tx1"/>
                          </a:solidFill>
                          <a:latin typeface="Calibri" panose="020F0502020204030204" pitchFamily="34" charset="0"/>
                        </a:rPr>
                        <a:t>educated</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guess</a:t>
                      </a:r>
                      <a:r>
                        <a:rPr lang="de-DE" sz="1200" dirty="0">
                          <a:solidFill>
                            <a:schemeClr val="tx1"/>
                          </a:solidFill>
                          <a:latin typeface="Calibri" panose="020F0502020204030204" pitchFamily="34" charset="0"/>
                        </a:rPr>
                        <a:t>. </a:t>
                      </a:r>
                      <a:endParaRPr lang="de-DE" sz="1200" dirty="0">
                        <a:solidFill>
                          <a:schemeClr val="tx1"/>
                        </a:solidFill>
                      </a:endParaRPr>
                    </a:p>
                  </a:txBody>
                  <a:tcPr/>
                </a:tc>
                <a:tc>
                  <a:txBody>
                    <a:bodyPr/>
                    <a:lstStyle/>
                    <a:p>
                      <a:r>
                        <a:rPr lang="de-DE" sz="1200" dirty="0">
                          <a:solidFill>
                            <a:schemeClr val="tx1"/>
                          </a:solidFill>
                          <a:latin typeface="Calibri" panose="020F0502020204030204" pitchFamily="34" charset="0"/>
                        </a:rPr>
                        <a:t>Hypothesis </a:t>
                      </a:r>
                      <a:r>
                        <a:rPr lang="de-DE" sz="1200" dirty="0" err="1">
                          <a:solidFill>
                            <a:schemeClr val="tx1"/>
                          </a:solidFill>
                          <a:latin typeface="Calibri" panose="020F0502020204030204" pitchFamily="34" charset="0"/>
                        </a:rPr>
                        <a:t>could</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mean</a:t>
                      </a:r>
                      <a:r>
                        <a:rPr lang="de-DE" sz="1200" dirty="0">
                          <a:solidFill>
                            <a:schemeClr val="tx1"/>
                          </a:solidFill>
                          <a:latin typeface="Calibri" panose="020F0502020204030204" pitchFamily="34" charset="0"/>
                        </a:rPr>
                        <a:t> (i) a </a:t>
                      </a:r>
                      <a:r>
                        <a:rPr lang="de-DE" sz="1200" i="1" dirty="0" err="1">
                          <a:solidFill>
                            <a:schemeClr val="tx1"/>
                          </a:solidFill>
                          <a:latin typeface="Calibri" panose="020F0502020204030204" pitchFamily="34" charset="0"/>
                        </a:rPr>
                        <a:t>generalizing</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hypothesis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which</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might</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become</a:t>
                      </a:r>
                      <a:r>
                        <a:rPr lang="de-DE" sz="1200" dirty="0">
                          <a:solidFill>
                            <a:schemeClr val="tx1"/>
                          </a:solidFill>
                          <a:latin typeface="Calibri" panose="020F0502020204030204" pitchFamily="34" charset="0"/>
                        </a:rPr>
                        <a:t> a </a:t>
                      </a:r>
                      <a:r>
                        <a:rPr lang="de-DE" sz="1200" dirty="0" err="1">
                          <a:solidFill>
                            <a:schemeClr val="tx1"/>
                          </a:solidFill>
                          <a:latin typeface="Calibri" panose="020F0502020204030204" pitchFamily="34" charset="0"/>
                        </a:rPr>
                        <a:t>law</a:t>
                      </a:r>
                      <a:r>
                        <a:rPr lang="de-DE" sz="1200" dirty="0">
                          <a:solidFill>
                            <a:schemeClr val="tx1"/>
                          </a:solidFill>
                          <a:latin typeface="Calibri" panose="020F0502020204030204" pitchFamily="34" charset="0"/>
                        </a:rPr>
                        <a:t>); (ii) an </a:t>
                      </a:r>
                      <a:r>
                        <a:rPr lang="de-DE" sz="1200" i="1" dirty="0" err="1">
                          <a:solidFill>
                            <a:schemeClr val="tx1"/>
                          </a:solidFill>
                          <a:latin typeface="Calibri" panose="020F0502020204030204" pitchFamily="34" charset="0"/>
                        </a:rPr>
                        <a:t>explanatory</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hypothesis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which</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might</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become</a:t>
                      </a:r>
                      <a:r>
                        <a:rPr lang="de-DE" sz="1200" dirty="0">
                          <a:solidFill>
                            <a:schemeClr val="tx1"/>
                          </a:solidFill>
                          <a:latin typeface="Calibri" panose="020F0502020204030204" pitchFamily="34" charset="0"/>
                        </a:rPr>
                        <a:t> a </a:t>
                      </a:r>
                      <a:r>
                        <a:rPr lang="de-DE" sz="1200" dirty="0" err="1">
                          <a:solidFill>
                            <a:schemeClr val="tx1"/>
                          </a:solidFill>
                          <a:latin typeface="Calibri" panose="020F0502020204030204" pitchFamily="34" charset="0"/>
                        </a:rPr>
                        <a:t>theory</a:t>
                      </a:r>
                      <a:r>
                        <a:rPr lang="de-DE" sz="1200" dirty="0">
                          <a:solidFill>
                            <a:schemeClr val="tx1"/>
                          </a:solidFill>
                          <a:latin typeface="Calibri" panose="020F0502020204030204" pitchFamily="34" charset="0"/>
                        </a:rPr>
                        <a:t>); (iii) a </a:t>
                      </a:r>
                      <a:r>
                        <a:rPr lang="de-DE" sz="1200" dirty="0" err="1">
                          <a:solidFill>
                            <a:schemeClr val="tx1"/>
                          </a:solidFill>
                          <a:latin typeface="Calibri" panose="020F0502020204030204" pitchFamily="34" charset="0"/>
                        </a:rPr>
                        <a:t>prediction</a:t>
                      </a:r>
                      <a:r>
                        <a:rPr lang="de-DE" sz="1200" dirty="0">
                          <a:solidFill>
                            <a:schemeClr val="tx1"/>
                          </a:solidFill>
                          <a:latin typeface="Calibri" panose="020F0502020204030204" pitchFamily="34" charset="0"/>
                        </a:rPr>
                        <a:t>.</a:t>
                      </a:r>
                      <a:endParaRPr lang="de-DE" sz="1200" dirty="0">
                        <a:solidFill>
                          <a:schemeClr val="tx1"/>
                        </a:solidFill>
                      </a:endParaRPr>
                    </a:p>
                  </a:txBody>
                  <a:tcPr/>
                </a:tc>
                <a:extLst>
                  <a:ext uri="{0D108BD9-81ED-4DB2-BD59-A6C34878D82A}">
                    <a16:rowId xmlns:a16="http://schemas.microsoft.com/office/drawing/2014/main" val="3770196650"/>
                  </a:ext>
                </a:extLst>
              </a:tr>
              <a:tr h="370840">
                <a:tc>
                  <a:txBody>
                    <a:bodyPr/>
                    <a:lstStyle/>
                    <a:p>
                      <a:r>
                        <a:rPr lang="de-DE" sz="1200" dirty="0">
                          <a:solidFill>
                            <a:schemeClr val="tx1"/>
                          </a:solidFill>
                          <a:latin typeface="Calibri" panose="020F0502020204030204" pitchFamily="34" charset="0"/>
                        </a:rPr>
                        <a:t>A </a:t>
                      </a:r>
                      <a:r>
                        <a:rPr lang="de-DE" sz="1200" dirty="0" err="1">
                          <a:solidFill>
                            <a:schemeClr val="tx1"/>
                          </a:solidFill>
                          <a:latin typeface="Calibri" panose="020F0502020204030204" pitchFamily="34" charset="0"/>
                        </a:rPr>
                        <a:t>general</a:t>
                      </a:r>
                      <a:r>
                        <a:rPr lang="de-DE" sz="1200" dirty="0">
                          <a:solidFill>
                            <a:schemeClr val="tx1"/>
                          </a:solidFill>
                          <a:latin typeface="Calibri" panose="020F0502020204030204" pitchFamily="34" charset="0"/>
                        </a:rPr>
                        <a:t> and universal </a:t>
                      </a:r>
                      <a:r>
                        <a:rPr lang="de-DE" sz="1200" dirty="0" err="1">
                          <a:solidFill>
                            <a:schemeClr val="tx1"/>
                          </a:solidFill>
                          <a:latin typeface="Calibri" panose="020F0502020204030204" pitchFamily="34" charset="0"/>
                        </a:rPr>
                        <a:t>scientific</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method</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exists</a:t>
                      </a:r>
                      <a:r>
                        <a:rPr lang="de-DE" sz="1200" dirty="0">
                          <a:solidFill>
                            <a:schemeClr val="tx1"/>
                          </a:solidFill>
                          <a:latin typeface="Calibri" panose="020F0502020204030204" pitchFamily="34" charset="0"/>
                        </a:rPr>
                        <a:t>. </a:t>
                      </a:r>
                      <a:endParaRPr lang="de-DE" sz="1200" dirty="0">
                        <a:solidFill>
                          <a:schemeClr val="tx1"/>
                        </a:solidFill>
                      </a:endParaRPr>
                    </a:p>
                  </a:txBody>
                  <a:tcPr/>
                </a:tc>
                <a:tc>
                  <a:txBody>
                    <a:bodyPr/>
                    <a:lstStyle/>
                    <a:p>
                      <a:r>
                        <a:rPr lang="de-DE" sz="1200" dirty="0" err="1">
                          <a:solidFill>
                            <a:schemeClr val="tx1"/>
                          </a:solidFill>
                          <a:latin typeface="Calibri" panose="020F0502020204030204" pitchFamily="34" charset="0"/>
                        </a:rPr>
                        <a:t>No</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research</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method</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is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applied</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universally</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Scientists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approach</a:t>
                      </a:r>
                      <a:r>
                        <a:rPr lang="de-DE" sz="1200" dirty="0">
                          <a:solidFill>
                            <a:schemeClr val="tx1"/>
                          </a:solidFill>
                          <a:latin typeface="Calibri" panose="020F0502020204030204" pitchFamily="34" charset="0"/>
                        </a:rPr>
                        <a:t> and </a:t>
                      </a:r>
                      <a:r>
                        <a:rPr lang="de-DE" sz="1200" dirty="0" err="1">
                          <a:solidFill>
                            <a:schemeClr val="tx1"/>
                          </a:solidFill>
                          <a:latin typeface="Calibri" panose="020F0502020204030204" pitchFamily="34" charset="0"/>
                        </a:rPr>
                        <a:t>solve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problems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With</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imagination</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creativity</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prior</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knowledge</a:t>
                      </a:r>
                      <a:r>
                        <a:rPr lang="de-DE" sz="1200" dirty="0">
                          <a:solidFill>
                            <a:schemeClr val="tx1"/>
                          </a:solidFill>
                          <a:latin typeface="Calibri" panose="020F0502020204030204" pitchFamily="34" charset="0"/>
                        </a:rPr>
                        <a:t> and </a:t>
                      </a:r>
                      <a:r>
                        <a:rPr lang="de-DE" sz="1200" dirty="0" err="1">
                          <a:solidFill>
                            <a:schemeClr val="tx1"/>
                          </a:solidFill>
                          <a:latin typeface="Calibri" panose="020F0502020204030204" pitchFamily="34" charset="0"/>
                        </a:rPr>
                        <a:t>perseverance</a:t>
                      </a:r>
                      <a:r>
                        <a:rPr lang="de-DE" sz="1200" dirty="0">
                          <a:solidFill>
                            <a:schemeClr val="tx1"/>
                          </a:solidFill>
                          <a:latin typeface="Calibri" panose="020F0502020204030204" pitchFamily="34" charset="0"/>
                        </a:rPr>
                        <a:t>. </a:t>
                      </a:r>
                      <a:endParaRPr lang="de-DE" sz="1200" dirty="0">
                        <a:solidFill>
                          <a:schemeClr val="tx1"/>
                        </a:solidFill>
                      </a:endParaRPr>
                    </a:p>
                  </a:txBody>
                  <a:tcPr/>
                </a:tc>
                <a:extLst>
                  <a:ext uri="{0D108BD9-81ED-4DB2-BD59-A6C34878D82A}">
                    <a16:rowId xmlns:a16="http://schemas.microsoft.com/office/drawing/2014/main" val="2131203676"/>
                  </a:ext>
                </a:extLst>
              </a:tr>
              <a:tr h="370840">
                <a:tc>
                  <a:txBody>
                    <a:bodyPr/>
                    <a:lstStyle/>
                    <a:p>
                      <a:r>
                        <a:rPr lang="de-DE" sz="1200" dirty="0" err="1">
                          <a:solidFill>
                            <a:schemeClr val="tx1"/>
                          </a:solidFill>
                          <a:latin typeface="Calibri" panose="020F0502020204030204" pitchFamily="34" charset="0"/>
                        </a:rPr>
                        <a:t>Evidence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accumulated</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carefully</a:t>
                      </a:r>
                      <a:r>
                        <a:rPr lang="de-DE" sz="1200" dirty="0">
                          <a:solidFill>
                            <a:schemeClr val="tx1"/>
                          </a:solidFill>
                          <a:latin typeface="Calibri" panose="020F0502020204030204" pitchFamily="34" charset="0"/>
                        </a:rPr>
                        <a:t> will </a:t>
                      </a:r>
                      <a:r>
                        <a:rPr lang="de-DE" sz="1200" dirty="0" err="1">
                          <a:solidFill>
                            <a:schemeClr val="tx1"/>
                          </a:solidFill>
                          <a:latin typeface="Calibri" panose="020F0502020204030204" pitchFamily="34" charset="0"/>
                        </a:rPr>
                        <a:t>result</a:t>
                      </a:r>
                      <a:r>
                        <a:rPr lang="de-DE" sz="1200" dirty="0">
                          <a:solidFill>
                            <a:schemeClr val="tx1"/>
                          </a:solidFill>
                          <a:latin typeface="Calibri" panose="020F0502020204030204" pitchFamily="34" charset="0"/>
                        </a:rPr>
                        <a:t> in </a:t>
                      </a:r>
                      <a:r>
                        <a:rPr lang="de-DE" sz="1200" dirty="0" err="1">
                          <a:solidFill>
                            <a:schemeClr val="tx1"/>
                          </a:solidFill>
                          <a:latin typeface="Calibri" panose="020F0502020204030204" pitchFamily="34" charset="0"/>
                        </a:rPr>
                        <a:t>sure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knowledge</a:t>
                      </a:r>
                      <a:r>
                        <a:rPr lang="de-DE" sz="1200" dirty="0">
                          <a:solidFill>
                            <a:schemeClr val="tx1"/>
                          </a:solidFill>
                          <a:latin typeface="Calibri" panose="020F0502020204030204" pitchFamily="34" charset="0"/>
                        </a:rPr>
                        <a:t>. </a:t>
                      </a:r>
                      <a:endParaRPr lang="de-DE" sz="1200" dirty="0">
                        <a:solidFill>
                          <a:schemeClr val="tx1"/>
                        </a:solidFill>
                      </a:endParaRPr>
                    </a:p>
                  </a:txBody>
                  <a:tcPr/>
                </a:tc>
                <a:tc>
                  <a:txBody>
                    <a:bodyPr/>
                    <a:lstStyle/>
                    <a:p>
                      <a:r>
                        <a:rPr lang="de-DE" sz="1200" dirty="0" err="1">
                          <a:solidFill>
                            <a:schemeClr val="tx1"/>
                          </a:solidFill>
                          <a:latin typeface="Calibri" panose="020F0502020204030204" pitchFamily="34" charset="0"/>
                        </a:rPr>
                        <a:t>lt</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is</a:t>
                      </a:r>
                      <a:r>
                        <a:rPr lang="de-DE" sz="1200" dirty="0">
                          <a:solidFill>
                            <a:schemeClr val="tx1"/>
                          </a:solidFill>
                          <a:latin typeface="Calibri" panose="020F0502020204030204" pitchFamily="34" charset="0"/>
                        </a:rPr>
                        <a:t> impossible </a:t>
                      </a:r>
                      <a:r>
                        <a:rPr lang="de-DE" sz="1200" dirty="0" err="1">
                          <a:solidFill>
                            <a:schemeClr val="tx1"/>
                          </a:solidFill>
                          <a:latin typeface="Calibri" panose="020F0502020204030204" pitchFamily="34" charset="0"/>
                        </a:rPr>
                        <a:t>to</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make</a:t>
                      </a:r>
                      <a:r>
                        <a:rPr lang="de-DE" sz="1200" dirty="0">
                          <a:solidFill>
                            <a:schemeClr val="tx1"/>
                          </a:solidFill>
                          <a:latin typeface="Calibri" panose="020F0502020204030204" pitchFamily="34" charset="0"/>
                        </a:rPr>
                        <a:t> all possible </a:t>
                      </a:r>
                      <a:r>
                        <a:rPr lang="de-DE" sz="1200" dirty="0" err="1">
                          <a:solidFill>
                            <a:schemeClr val="tx1"/>
                          </a:solidFill>
                          <a:latin typeface="Calibri" panose="020F0502020204030204" pitchFamily="34" charset="0"/>
                        </a:rPr>
                        <a:t>observations</a:t>
                      </a:r>
                      <a:r>
                        <a:rPr lang="de-DE" sz="1200" dirty="0">
                          <a:solidFill>
                            <a:schemeClr val="tx1"/>
                          </a:solidFill>
                          <a:latin typeface="Calibri" panose="020F0502020204030204" pitchFamily="34" charset="0"/>
                        </a:rPr>
                        <a:t> and </a:t>
                      </a:r>
                      <a:r>
                        <a:rPr lang="de-DE" sz="1200" dirty="0" err="1">
                          <a:solidFill>
                            <a:schemeClr val="tx1"/>
                          </a:solidFill>
                          <a:latin typeface="Calibri" panose="020F0502020204030204" pitchFamily="34" charset="0"/>
                        </a:rPr>
                        <a:t>to</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secure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facts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for</a:t>
                      </a:r>
                      <a:r>
                        <a:rPr lang="de-DE" sz="1200" dirty="0">
                          <a:solidFill>
                            <a:schemeClr val="tx1"/>
                          </a:solidFill>
                          <a:latin typeface="Calibri" panose="020F0502020204030204" pitchFamily="34" charset="0"/>
                        </a:rPr>
                        <a:t> all time. </a:t>
                      </a:r>
                      <a:endParaRPr lang="de-DE" sz="1200" dirty="0">
                        <a:solidFill>
                          <a:schemeClr val="tx1"/>
                        </a:solidFill>
                      </a:endParaRPr>
                    </a:p>
                  </a:txBody>
                  <a:tcPr/>
                </a:tc>
                <a:extLst>
                  <a:ext uri="{0D108BD9-81ED-4DB2-BD59-A6C34878D82A}">
                    <a16:rowId xmlns:a16="http://schemas.microsoft.com/office/drawing/2014/main" val="533065558"/>
                  </a:ext>
                </a:extLst>
              </a:tr>
              <a:tr h="370840">
                <a:tc>
                  <a:txBody>
                    <a:bodyPr/>
                    <a:lstStyle/>
                    <a:p>
                      <a:r>
                        <a:rPr lang="de-DE" sz="1200" dirty="0">
                          <a:solidFill>
                            <a:schemeClr val="tx1"/>
                          </a:solidFill>
                          <a:latin typeface="Calibri" panose="020F0502020204030204" pitchFamily="34" charset="0"/>
                        </a:rPr>
                        <a:t>Science and </a:t>
                      </a:r>
                      <a:r>
                        <a:rPr lang="de-DE" sz="1200" dirty="0" err="1">
                          <a:solidFill>
                            <a:schemeClr val="tx1"/>
                          </a:solidFill>
                          <a:latin typeface="Calibri" panose="020F0502020204030204" pitchFamily="34" charset="0"/>
                        </a:rPr>
                        <a:t>its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methods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provide</a:t>
                      </a:r>
                      <a:r>
                        <a:rPr lang="de-DE" sz="1200" dirty="0">
                          <a:solidFill>
                            <a:schemeClr val="tx1"/>
                          </a:solidFill>
                          <a:latin typeface="Calibri" panose="020F0502020204030204" pitchFamily="34" charset="0"/>
                        </a:rPr>
                        <a:t> absolute </a:t>
                      </a:r>
                      <a:r>
                        <a:rPr lang="de-DE" sz="1200" dirty="0" err="1">
                          <a:solidFill>
                            <a:schemeClr val="tx1"/>
                          </a:solidFill>
                          <a:latin typeface="Calibri" panose="020F0502020204030204" pitchFamily="34" charset="0"/>
                        </a:rPr>
                        <a:t>proof</a:t>
                      </a:r>
                      <a:r>
                        <a:rPr lang="de-DE" sz="1200" dirty="0">
                          <a:solidFill>
                            <a:schemeClr val="tx1"/>
                          </a:solidFill>
                          <a:latin typeface="Calibri" panose="020F0502020204030204" pitchFamily="34" charset="0"/>
                        </a:rPr>
                        <a:t>. </a:t>
                      </a:r>
                      <a:endParaRPr lang="de-DE" sz="1200" dirty="0">
                        <a:solidFill>
                          <a:schemeClr val="tx1"/>
                        </a:solidFill>
                      </a:endParaRPr>
                    </a:p>
                  </a:txBody>
                  <a:tcPr/>
                </a:tc>
                <a:tc>
                  <a:txBody>
                    <a:bodyPr/>
                    <a:lstStyle/>
                    <a:p>
                      <a:r>
                        <a:rPr lang="de-DE" sz="1200" dirty="0" err="1">
                          <a:solidFill>
                            <a:schemeClr val="tx1"/>
                          </a:solidFill>
                          <a:latin typeface="Calibri" panose="020F0502020204030204" pitchFamily="34" charset="0"/>
                        </a:rPr>
                        <a:t>Accumulated</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evidence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can</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provide</a:t>
                      </a:r>
                      <a:r>
                        <a:rPr lang="de-DE" sz="1200" dirty="0">
                          <a:solidFill>
                            <a:schemeClr val="tx1"/>
                          </a:solidFill>
                          <a:latin typeface="Calibri" panose="020F0502020204030204" pitchFamily="34" charset="0"/>
                        </a:rPr>
                        <a:t> support </a:t>
                      </a:r>
                      <a:r>
                        <a:rPr lang="de-DE" sz="1200" dirty="0" err="1">
                          <a:solidFill>
                            <a:schemeClr val="tx1"/>
                          </a:solidFill>
                          <a:latin typeface="Calibri" panose="020F0502020204030204" pitchFamily="34" charset="0"/>
                        </a:rPr>
                        <a:t>for</a:t>
                      </a:r>
                      <a:r>
                        <a:rPr lang="de-DE" sz="1200" dirty="0">
                          <a:solidFill>
                            <a:schemeClr val="tx1"/>
                          </a:solidFill>
                          <a:latin typeface="Calibri" panose="020F0502020204030204" pitchFamily="34" charset="0"/>
                        </a:rPr>
                        <a:t> a </a:t>
                      </a:r>
                      <a:r>
                        <a:rPr lang="de-DE" sz="1200" dirty="0" err="1">
                          <a:solidFill>
                            <a:schemeClr val="tx1"/>
                          </a:solidFill>
                          <a:latin typeface="Calibri" panose="020F0502020204030204" pitchFamily="34" charset="0"/>
                        </a:rPr>
                        <a:t>law</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or</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theory</a:t>
                      </a:r>
                      <a:r>
                        <a:rPr lang="de-DE" sz="1200" dirty="0">
                          <a:solidFill>
                            <a:schemeClr val="tx1"/>
                          </a:solidFill>
                          <a:latin typeface="Calibri" panose="020F0502020204030204" pitchFamily="34" charset="0"/>
                        </a:rPr>
                        <a:t> but </a:t>
                      </a:r>
                      <a:r>
                        <a:rPr lang="de-DE" sz="1200" dirty="0" err="1">
                          <a:solidFill>
                            <a:schemeClr val="tx1"/>
                          </a:solidFill>
                          <a:latin typeface="Calibri" panose="020F0502020204030204" pitchFamily="34" charset="0"/>
                        </a:rPr>
                        <a:t>never</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prcwe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them</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to</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be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true</a:t>
                      </a:r>
                      <a:r>
                        <a:rPr lang="de-DE" sz="1200" dirty="0">
                          <a:solidFill>
                            <a:schemeClr val="tx1"/>
                          </a:solidFill>
                          <a:latin typeface="Calibri" panose="020F0502020204030204" pitchFamily="34" charset="0"/>
                        </a:rPr>
                        <a:t>. </a:t>
                      </a:r>
                    </a:p>
                  </a:txBody>
                  <a:tcPr/>
                </a:tc>
                <a:extLst>
                  <a:ext uri="{0D108BD9-81ED-4DB2-BD59-A6C34878D82A}">
                    <a16:rowId xmlns:a16="http://schemas.microsoft.com/office/drawing/2014/main" val="1399470065"/>
                  </a:ext>
                </a:extLst>
              </a:tr>
              <a:tr h="370840">
                <a:tc>
                  <a:txBody>
                    <a:bodyPr/>
                    <a:lstStyle/>
                    <a:p>
                      <a:r>
                        <a:rPr lang="de-DE" sz="1200" dirty="0">
                          <a:solidFill>
                            <a:schemeClr val="tx1"/>
                          </a:solidFill>
                          <a:latin typeface="Calibri" panose="020F0502020204030204" pitchFamily="34" charset="0"/>
                        </a:rPr>
                        <a:t>Science </a:t>
                      </a:r>
                      <a:r>
                        <a:rPr lang="de-DE" sz="1200" dirty="0" err="1">
                          <a:solidFill>
                            <a:schemeClr val="tx1"/>
                          </a:solidFill>
                          <a:latin typeface="Calibri" panose="020F0502020204030204" pitchFamily="34" charset="0"/>
                        </a:rPr>
                        <a:t>is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procedural</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more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than</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creative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Correction</a:t>
                      </a:r>
                      <a:r>
                        <a:rPr lang="de-DE" sz="1200" dirty="0">
                          <a:solidFill>
                            <a:schemeClr val="tx1"/>
                          </a:solidFill>
                          <a:latin typeface="Calibri" panose="020F0502020204030204" pitchFamily="34" charset="0"/>
                        </a:rPr>
                        <a:t>. </a:t>
                      </a:r>
                      <a:endParaRPr lang="de-DE" sz="1200" dirty="0">
                        <a:solidFill>
                          <a:schemeClr val="tx1"/>
                        </a:solidFill>
                      </a:endParaRPr>
                    </a:p>
                  </a:txBody>
                  <a:tcPr/>
                </a:tc>
                <a:tc>
                  <a:txBody>
                    <a:bodyPr/>
                    <a:lstStyle/>
                    <a:p>
                      <a:r>
                        <a:rPr lang="de-DE" sz="1200" dirty="0" err="1">
                          <a:solidFill>
                            <a:schemeClr val="tx1"/>
                          </a:solidFill>
                          <a:latin typeface="Calibri" panose="020F0502020204030204" pitchFamily="34" charset="0"/>
                        </a:rPr>
                        <a:t>lt</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is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creativity</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of</a:t>
                      </a:r>
                      <a:r>
                        <a:rPr lang="de-DE" sz="1200" dirty="0">
                          <a:solidFill>
                            <a:schemeClr val="tx1"/>
                          </a:solidFill>
                          <a:latin typeface="Calibri" panose="020F0502020204030204" pitchFamily="34" charset="0"/>
                        </a:rPr>
                        <a:t> individual </a:t>
                      </a:r>
                      <a:r>
                        <a:rPr lang="de-DE" sz="1200" dirty="0" err="1">
                          <a:solidFill>
                            <a:schemeClr val="tx1"/>
                          </a:solidFill>
                          <a:latin typeface="Calibri" panose="020F0502020204030204" pitchFamily="34" charset="0"/>
                        </a:rPr>
                        <a:t>scientists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which</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allows</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them</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to</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go</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beyond</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the</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evidence</a:t>
                      </a:r>
                      <a:r>
                        <a:rPr lang="de-DE" sz="1200" dirty="0">
                          <a:solidFill>
                            <a:schemeClr val="tx1"/>
                          </a:solidFill>
                          <a:latin typeface="Calibri" panose="020F0502020204030204" pitchFamily="34" charset="0"/>
                        </a:rPr>
                        <a:t> and </a:t>
                      </a:r>
                      <a:r>
                        <a:rPr lang="de-DE" sz="1200" dirty="0" err="1">
                          <a:solidFill>
                            <a:schemeClr val="tx1"/>
                          </a:solidFill>
                          <a:latin typeface="Calibri" panose="020F0502020204030204" pitchFamily="34" charset="0"/>
                        </a:rPr>
                        <a:t>develop</a:t>
                      </a:r>
                      <a:r>
                        <a:rPr lang="de-DE" sz="1200" dirty="0">
                          <a:solidFill>
                            <a:schemeClr val="tx1"/>
                          </a:solidFill>
                          <a:latin typeface="Calibri" panose="020F0502020204030204" pitchFamily="34" charset="0"/>
                        </a:rPr>
                        <a:t> </a:t>
                      </a:r>
                      <a:r>
                        <a:rPr lang="de-DE" sz="1200" dirty="0" err="1">
                          <a:solidFill>
                            <a:schemeClr val="tx1"/>
                          </a:solidFill>
                          <a:latin typeface="Calibri" panose="020F0502020204030204" pitchFamily="34" charset="0"/>
                        </a:rPr>
                        <a:t>laws</a:t>
                      </a:r>
                      <a:r>
                        <a:rPr lang="de-DE" sz="1200" dirty="0">
                          <a:solidFill>
                            <a:schemeClr val="tx1"/>
                          </a:solidFill>
                          <a:latin typeface="Calibri" panose="020F0502020204030204" pitchFamily="34" charset="0"/>
                        </a:rPr>
                        <a:t> and </a:t>
                      </a:r>
                      <a:r>
                        <a:rPr lang="de-DE" sz="1200" dirty="0" err="1">
                          <a:solidFill>
                            <a:schemeClr val="tx1"/>
                          </a:solidFill>
                          <a:latin typeface="Calibri" panose="020F0502020204030204" pitchFamily="34" charset="0"/>
                        </a:rPr>
                        <a:t>theories</a:t>
                      </a:r>
                      <a:r>
                        <a:rPr lang="de-DE" sz="1200" dirty="0">
                          <a:solidFill>
                            <a:schemeClr val="tx1"/>
                          </a:solidFill>
                          <a:latin typeface="Calibri" panose="020F0502020204030204" pitchFamily="34" charset="0"/>
                        </a:rPr>
                        <a:t>. </a:t>
                      </a:r>
                      <a:endParaRPr lang="de-DE" sz="1200" dirty="0">
                        <a:solidFill>
                          <a:schemeClr val="tx1"/>
                        </a:solidFill>
                      </a:endParaRPr>
                    </a:p>
                  </a:txBody>
                  <a:tcPr/>
                </a:tc>
                <a:extLst>
                  <a:ext uri="{0D108BD9-81ED-4DB2-BD59-A6C34878D82A}">
                    <a16:rowId xmlns:a16="http://schemas.microsoft.com/office/drawing/2014/main" val="294488325"/>
                  </a:ext>
                </a:extLst>
              </a:tr>
            </a:tbl>
          </a:graphicData>
        </a:graphic>
      </p:graphicFrame>
      <p:sp>
        <p:nvSpPr>
          <p:cNvPr id="3" name="&quot;Nein&quot;-Symbol 2"/>
          <p:cNvSpPr/>
          <p:nvPr/>
        </p:nvSpPr>
        <p:spPr>
          <a:xfrm>
            <a:off x="455509" y="214174"/>
            <a:ext cx="441787" cy="429573"/>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59385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629" y="229710"/>
            <a:ext cx="8229600" cy="485846"/>
          </a:xfrm>
        </p:spPr>
        <p:txBody>
          <a:bodyPr>
            <a:normAutofit fontScale="90000"/>
          </a:bodyPr>
          <a:lstStyle/>
          <a:p>
            <a:r>
              <a:rPr lang="de-DE" dirty="0" err="1"/>
              <a:t>Objective</a:t>
            </a:r>
            <a:r>
              <a:rPr lang="de-DE" dirty="0"/>
              <a:t>: </a:t>
            </a:r>
            <a:r>
              <a:rPr lang="de-DE" dirty="0" err="1"/>
              <a:t>Fighting</a:t>
            </a:r>
            <a:r>
              <a:rPr lang="de-DE" dirty="0"/>
              <a:t> </a:t>
            </a:r>
            <a:r>
              <a:rPr lang="de-DE" dirty="0" err="1"/>
              <a:t>against</a:t>
            </a:r>
            <a:r>
              <a:rPr lang="de-DE" dirty="0"/>
              <a:t> </a:t>
            </a:r>
            <a:r>
              <a:rPr lang="de-DE" dirty="0" err="1"/>
              <a:t>myth</a:t>
            </a:r>
            <a:r>
              <a:rPr lang="de-DE" dirty="0"/>
              <a:t> </a:t>
            </a:r>
            <a:r>
              <a:rPr lang="de-DE" dirty="0" err="1"/>
              <a:t>about</a:t>
            </a:r>
            <a:r>
              <a:rPr lang="de-DE" dirty="0"/>
              <a:t> </a:t>
            </a:r>
            <a:r>
              <a:rPr lang="de-DE" dirty="0" err="1"/>
              <a:t>science</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29</a:t>
            </a:fld>
            <a:endParaRPr lang="es-ES_tradnl" dirty="0"/>
          </a:p>
        </p:txBody>
      </p:sp>
      <p:sp>
        <p:nvSpPr>
          <p:cNvPr id="4" name="Rechteck 3"/>
          <p:cNvSpPr/>
          <p:nvPr/>
        </p:nvSpPr>
        <p:spPr>
          <a:xfrm>
            <a:off x="866274" y="846015"/>
            <a:ext cx="7063403" cy="646331"/>
          </a:xfrm>
          <a:prstGeom prst="rect">
            <a:avLst/>
          </a:prstGeom>
        </p:spPr>
        <p:txBody>
          <a:bodyPr wrap="square">
            <a:spAutoFit/>
          </a:bodyPr>
          <a:lstStyle/>
          <a:p>
            <a:r>
              <a:rPr lang="de-DE" dirty="0" err="1"/>
              <a:t>Consider</a:t>
            </a:r>
            <a:r>
              <a:rPr lang="de-DE" dirty="0"/>
              <a:t> </a:t>
            </a:r>
            <a:r>
              <a:rPr lang="de-DE" dirty="0" err="1"/>
              <a:t>the</a:t>
            </a:r>
            <a:r>
              <a:rPr lang="de-DE" dirty="0"/>
              <a:t> </a:t>
            </a:r>
            <a:r>
              <a:rPr lang="de-DE" dirty="0" err="1"/>
              <a:t>following</a:t>
            </a:r>
            <a:r>
              <a:rPr lang="de-DE" dirty="0"/>
              <a:t> </a:t>
            </a:r>
            <a:r>
              <a:rPr lang="de-DE" dirty="0" err="1"/>
              <a:t>list</a:t>
            </a:r>
            <a:r>
              <a:rPr lang="de-DE" dirty="0"/>
              <a:t> </a:t>
            </a:r>
            <a:r>
              <a:rPr lang="de-DE" dirty="0" err="1"/>
              <a:t>of</a:t>
            </a:r>
            <a:r>
              <a:rPr lang="de-DE" dirty="0"/>
              <a:t> </a:t>
            </a:r>
            <a:r>
              <a:rPr lang="de-DE" dirty="0" err="1"/>
              <a:t>myths</a:t>
            </a:r>
            <a:r>
              <a:rPr lang="de-DE" dirty="0"/>
              <a:t> </a:t>
            </a:r>
            <a:r>
              <a:rPr lang="de-DE" dirty="0" err="1"/>
              <a:t>about</a:t>
            </a:r>
            <a:r>
              <a:rPr lang="de-DE" dirty="0"/>
              <a:t> </a:t>
            </a:r>
            <a:r>
              <a:rPr lang="de-DE" dirty="0" err="1"/>
              <a:t>science</a:t>
            </a:r>
            <a:r>
              <a:rPr lang="de-DE" dirty="0"/>
              <a:t>. </a:t>
            </a:r>
            <a:r>
              <a:rPr lang="de-DE" dirty="0" err="1"/>
              <a:t>How</a:t>
            </a:r>
            <a:r>
              <a:rPr lang="de-DE" dirty="0"/>
              <a:t> do </a:t>
            </a:r>
            <a:r>
              <a:rPr lang="de-DE" dirty="0" err="1"/>
              <a:t>they</a:t>
            </a:r>
            <a:r>
              <a:rPr lang="de-DE" dirty="0"/>
              <a:t> </a:t>
            </a:r>
            <a:r>
              <a:rPr lang="de-DE" dirty="0" err="1"/>
              <a:t>reflect</a:t>
            </a:r>
            <a:r>
              <a:rPr lang="de-DE" dirty="0"/>
              <a:t> </a:t>
            </a:r>
            <a:r>
              <a:rPr lang="de-DE" dirty="0" err="1"/>
              <a:t>reality</a:t>
            </a:r>
            <a:r>
              <a:rPr lang="de-DE" dirty="0"/>
              <a:t>? </a:t>
            </a:r>
            <a:r>
              <a:rPr lang="de-DE" dirty="0" err="1"/>
              <a:t>We</a:t>
            </a:r>
            <a:r>
              <a:rPr lang="de-DE" dirty="0"/>
              <a:t> will </a:t>
            </a:r>
            <a:r>
              <a:rPr lang="de-DE" dirty="0" err="1"/>
              <a:t>later</a:t>
            </a:r>
            <a:r>
              <a:rPr lang="de-DE" dirty="0"/>
              <a:t> </a:t>
            </a:r>
            <a:r>
              <a:rPr lang="de-DE" dirty="0" err="1"/>
              <a:t>jointly</a:t>
            </a:r>
            <a:r>
              <a:rPr lang="de-DE" dirty="0"/>
              <a:t> </a:t>
            </a:r>
            <a:r>
              <a:rPr lang="de-DE" dirty="0" err="1"/>
              <a:t>discuss</a:t>
            </a:r>
            <a:r>
              <a:rPr lang="de-DE" dirty="0"/>
              <a:t> </a:t>
            </a:r>
            <a:r>
              <a:rPr lang="de-DE" dirty="0" err="1"/>
              <a:t>your</a:t>
            </a:r>
            <a:r>
              <a:rPr lang="de-DE" dirty="0"/>
              <a:t> </a:t>
            </a:r>
            <a:r>
              <a:rPr lang="de-DE" dirty="0" err="1"/>
              <a:t>thoughts</a:t>
            </a:r>
            <a:r>
              <a:rPr lang="de-DE" dirty="0"/>
              <a:t>.</a:t>
            </a:r>
          </a:p>
        </p:txBody>
      </p:sp>
      <p:graphicFrame>
        <p:nvGraphicFramePr>
          <p:cNvPr id="3" name="Tabelle 2">
            <a:extLst>
              <a:ext uri="{FF2B5EF4-FFF2-40B4-BE49-F238E27FC236}">
                <a16:creationId xmlns:a16="http://schemas.microsoft.com/office/drawing/2014/main" id="{CCAC9CF1-4158-48BE-BC6B-89F72F51FD65}"/>
              </a:ext>
            </a:extLst>
          </p:cNvPr>
          <p:cNvGraphicFramePr>
            <a:graphicFrameLocks noGrp="1"/>
          </p:cNvGraphicFramePr>
          <p:nvPr>
            <p:extLst>
              <p:ext uri="{D42A27DB-BD31-4B8C-83A1-F6EECF244321}">
                <p14:modId xmlns:p14="http://schemas.microsoft.com/office/powerpoint/2010/main" val="2114499414"/>
              </p:ext>
            </p:extLst>
          </p:nvPr>
        </p:nvGraphicFramePr>
        <p:xfrm>
          <a:off x="971177" y="1564749"/>
          <a:ext cx="5366938" cy="3007541"/>
        </p:xfrm>
        <a:graphic>
          <a:graphicData uri="http://schemas.openxmlformats.org/drawingml/2006/table">
            <a:tbl>
              <a:tblPr firstRow="1" bandRow="1">
                <a:tableStyleId>{5C22544A-7EE6-4342-B048-85BDC9FD1C3A}</a:tableStyleId>
              </a:tblPr>
              <a:tblGrid>
                <a:gridCol w="5366938">
                  <a:extLst>
                    <a:ext uri="{9D8B030D-6E8A-4147-A177-3AD203B41FA5}">
                      <a16:colId xmlns:a16="http://schemas.microsoft.com/office/drawing/2014/main" val="252415430"/>
                    </a:ext>
                  </a:extLst>
                </a:gridCol>
              </a:tblGrid>
              <a:tr h="325301">
                <a:tc>
                  <a:txBody>
                    <a:bodyPr/>
                    <a:lstStyle/>
                    <a:p>
                      <a:r>
                        <a:rPr lang="de-DE" sz="1400" dirty="0" err="1"/>
                        <a:t>Myths</a:t>
                      </a:r>
                      <a:endParaRPr lang="de-DE" sz="1400" dirty="0"/>
                    </a:p>
                  </a:txBody>
                  <a:tcPr/>
                </a:tc>
                <a:extLst>
                  <a:ext uri="{0D108BD9-81ED-4DB2-BD59-A6C34878D82A}">
                    <a16:rowId xmlns:a16="http://schemas.microsoft.com/office/drawing/2014/main" val="3460973758"/>
                  </a:ext>
                </a:extLst>
              </a:tr>
              <a:tr h="3253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u="none" strike="noStrike" cap="none" normalizeH="0" baseline="0" dirty="0">
                          <a:ln>
                            <a:noFill/>
                          </a:ln>
                          <a:solidFill>
                            <a:schemeClr val="tx1"/>
                          </a:solidFill>
                          <a:effectLst/>
                        </a:rPr>
                        <a:t>Science and </a:t>
                      </a:r>
                      <a:r>
                        <a:rPr kumimoji="0" lang="de-DE" altLang="de-DE" sz="1600" u="none" strike="noStrike" cap="none" normalizeH="0" baseline="0" dirty="0" err="1">
                          <a:ln>
                            <a:noFill/>
                          </a:ln>
                          <a:solidFill>
                            <a:schemeClr val="tx1"/>
                          </a:solidFill>
                          <a:effectLst/>
                        </a:rPr>
                        <a:t>its</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methods</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can</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answer</a:t>
                      </a:r>
                      <a:r>
                        <a:rPr kumimoji="0" lang="de-DE" altLang="de-DE" sz="1600" u="none" strike="noStrike" cap="none" normalizeH="0" baseline="0" dirty="0">
                          <a:ln>
                            <a:noFill/>
                          </a:ln>
                          <a:solidFill>
                            <a:schemeClr val="tx1"/>
                          </a:solidFill>
                          <a:effectLst/>
                        </a:rPr>
                        <a:t> all </a:t>
                      </a:r>
                      <a:r>
                        <a:rPr kumimoji="0" lang="de-DE" altLang="de-DE" sz="1600" u="none" strike="noStrike" cap="none" normalizeH="0" baseline="0" dirty="0" err="1">
                          <a:ln>
                            <a:noFill/>
                          </a:ln>
                          <a:solidFill>
                            <a:schemeClr val="tx1"/>
                          </a:solidFill>
                          <a:effectLst/>
                        </a:rPr>
                        <a:t>questions</a:t>
                      </a:r>
                      <a:r>
                        <a:rPr kumimoji="0" lang="de-DE" altLang="de-DE" sz="1600" u="none" strike="noStrike" cap="none" normalizeH="0" baseline="0" dirty="0">
                          <a:ln>
                            <a:noFill/>
                          </a:ln>
                          <a:solidFill>
                            <a:schemeClr val="tx1"/>
                          </a:solidFill>
                          <a:effectLst/>
                        </a:rPr>
                        <a:t>. </a:t>
                      </a:r>
                      <a:endParaRPr lang="de-DE" sz="1600" dirty="0">
                        <a:solidFill>
                          <a:schemeClr val="tx1"/>
                        </a:solidFill>
                      </a:endParaRPr>
                    </a:p>
                  </a:txBody>
                  <a:tcPr/>
                </a:tc>
                <a:extLst>
                  <a:ext uri="{0D108BD9-81ED-4DB2-BD59-A6C34878D82A}">
                    <a16:rowId xmlns:a16="http://schemas.microsoft.com/office/drawing/2014/main" val="356179246"/>
                  </a:ext>
                </a:extLst>
              </a:tr>
              <a:tr h="3253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u="none" strike="noStrike" cap="none" normalizeH="0" baseline="0" dirty="0" err="1">
                          <a:ln>
                            <a:noFill/>
                          </a:ln>
                          <a:solidFill>
                            <a:schemeClr val="tx1"/>
                          </a:solidFill>
                          <a:effectLst/>
                        </a:rPr>
                        <a:t>Scientists</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are</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particularly</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objective</a:t>
                      </a:r>
                      <a:r>
                        <a:rPr kumimoji="0" lang="de-DE" altLang="de-DE" sz="1600" u="none" strike="noStrike" cap="none" normalizeH="0" baseline="0" dirty="0">
                          <a:ln>
                            <a:noFill/>
                          </a:ln>
                          <a:solidFill>
                            <a:schemeClr val="tx1"/>
                          </a:solidFill>
                          <a:effectLst/>
                        </a:rPr>
                        <a:t>. </a:t>
                      </a:r>
                      <a:endParaRPr kumimoji="0" lang="de-DE" altLang="de-DE" sz="1600" b="0" i="0" u="none" strike="noStrike" cap="none" normalizeH="0" baseline="0" dirty="0">
                        <a:ln>
                          <a:noFill/>
                        </a:ln>
                        <a:solidFill>
                          <a:schemeClr val="tx1"/>
                        </a:solidFill>
                        <a:effectLst/>
                        <a:cs typeface="Calibri" panose="020F0502020204030204" pitchFamily="34" charset="0"/>
                      </a:endParaRPr>
                    </a:p>
                  </a:txBody>
                  <a:tcPr/>
                </a:tc>
                <a:extLst>
                  <a:ext uri="{0D108BD9-81ED-4DB2-BD59-A6C34878D82A}">
                    <a16:rowId xmlns:a16="http://schemas.microsoft.com/office/drawing/2014/main" val="581696257"/>
                  </a:ext>
                </a:extLst>
              </a:tr>
              <a:tr h="3253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u="none" strike="noStrike" cap="none" normalizeH="0" baseline="0" dirty="0">
                          <a:ln>
                            <a:noFill/>
                          </a:ln>
                          <a:solidFill>
                            <a:schemeClr val="tx1"/>
                          </a:solidFill>
                          <a:effectLst/>
                        </a:rPr>
                        <a:t>Experiments </a:t>
                      </a:r>
                      <a:r>
                        <a:rPr kumimoji="0" lang="de-DE" altLang="de-DE" sz="1600" u="none" strike="noStrike" cap="none" normalizeH="0" baseline="0" dirty="0" err="1">
                          <a:ln>
                            <a:noFill/>
                          </a:ln>
                          <a:solidFill>
                            <a:schemeClr val="tx1"/>
                          </a:solidFill>
                          <a:effectLst/>
                        </a:rPr>
                        <a:t>are</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the</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principal</a:t>
                      </a:r>
                      <a:r>
                        <a:rPr kumimoji="0" lang="de-DE" altLang="de-DE" sz="1600" u="none" strike="noStrike" cap="none" normalizeH="0" baseline="0" dirty="0">
                          <a:ln>
                            <a:noFill/>
                          </a:ln>
                          <a:solidFill>
                            <a:schemeClr val="tx1"/>
                          </a:solidFill>
                          <a:effectLst/>
                        </a:rPr>
                        <a:t> route </a:t>
                      </a:r>
                      <a:r>
                        <a:rPr kumimoji="0" lang="de-DE" altLang="de-DE" sz="1600" u="none" strike="noStrike" cap="none" normalizeH="0" baseline="0" dirty="0" err="1">
                          <a:ln>
                            <a:noFill/>
                          </a:ln>
                          <a:solidFill>
                            <a:schemeClr val="tx1"/>
                          </a:solidFill>
                          <a:effectLst/>
                        </a:rPr>
                        <a:t>to</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scientific</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knowledge</a:t>
                      </a:r>
                      <a:r>
                        <a:rPr kumimoji="0" lang="de-DE" altLang="de-DE" sz="1600" u="none" strike="noStrike" cap="none" normalizeH="0" baseline="0" dirty="0">
                          <a:ln>
                            <a:noFill/>
                          </a:ln>
                          <a:solidFill>
                            <a:schemeClr val="tx1"/>
                          </a:solidFill>
                          <a:effectLst/>
                        </a:rPr>
                        <a:t>. </a:t>
                      </a:r>
                      <a:endParaRPr lang="de-DE" sz="1600" dirty="0">
                        <a:solidFill>
                          <a:schemeClr val="tx1"/>
                        </a:solidFill>
                      </a:endParaRPr>
                    </a:p>
                  </a:txBody>
                  <a:tcPr/>
                </a:tc>
                <a:extLst>
                  <a:ext uri="{0D108BD9-81ED-4DB2-BD59-A6C34878D82A}">
                    <a16:rowId xmlns:a16="http://schemas.microsoft.com/office/drawing/2014/main" val="2216001378"/>
                  </a:ext>
                </a:extLst>
              </a:tr>
              <a:tr h="3253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u="none" strike="noStrike" cap="none" normalizeH="0" baseline="0" dirty="0">
                          <a:ln>
                            <a:noFill/>
                          </a:ln>
                          <a:solidFill>
                            <a:schemeClr val="tx1"/>
                          </a:solidFill>
                          <a:effectLst/>
                        </a:rPr>
                        <a:t>Scientific </a:t>
                      </a:r>
                      <a:r>
                        <a:rPr kumimoji="0" lang="de-DE" altLang="de-DE" sz="1600" u="none" strike="noStrike" cap="none" normalizeH="0" baseline="0" dirty="0" err="1">
                          <a:ln>
                            <a:noFill/>
                          </a:ln>
                          <a:solidFill>
                            <a:schemeClr val="tx1"/>
                          </a:solidFill>
                          <a:effectLst/>
                        </a:rPr>
                        <a:t>conclusions</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are</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reviewed</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for</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accuracy</a:t>
                      </a:r>
                      <a:r>
                        <a:rPr kumimoji="0" lang="de-DE" altLang="de-DE" sz="1600" u="none" strike="noStrike" cap="none" normalizeH="0" baseline="0" dirty="0">
                          <a:ln>
                            <a:noFill/>
                          </a:ln>
                          <a:solidFill>
                            <a:schemeClr val="tx1"/>
                          </a:solidFill>
                          <a:effectLst/>
                        </a:rPr>
                        <a:t>. </a:t>
                      </a:r>
                      <a:endParaRPr lang="de-DE" sz="1600" dirty="0">
                        <a:solidFill>
                          <a:schemeClr val="tx1"/>
                        </a:solidFill>
                      </a:endParaRPr>
                    </a:p>
                  </a:txBody>
                  <a:tcPr/>
                </a:tc>
                <a:extLst>
                  <a:ext uri="{0D108BD9-81ED-4DB2-BD59-A6C34878D82A}">
                    <a16:rowId xmlns:a16="http://schemas.microsoft.com/office/drawing/2014/main" val="1060751300"/>
                  </a:ext>
                </a:extLst>
              </a:tr>
              <a:tr h="325301">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de-DE" altLang="de-DE" sz="1600" u="none" strike="noStrike" cap="none" normalizeH="0" baseline="0" dirty="0">
                          <a:ln>
                            <a:noFill/>
                          </a:ln>
                          <a:solidFill>
                            <a:schemeClr val="tx1"/>
                          </a:solidFill>
                          <a:effectLst/>
                        </a:rPr>
                        <a:t>Acceptance </a:t>
                      </a:r>
                      <a:r>
                        <a:rPr kumimoji="0" lang="de-DE" altLang="de-DE" sz="1600" u="none" strike="noStrike" cap="none" normalizeH="0" baseline="0" dirty="0" err="1">
                          <a:ln>
                            <a:noFill/>
                          </a:ln>
                          <a:solidFill>
                            <a:schemeClr val="tx1"/>
                          </a:solidFill>
                          <a:effectLst/>
                        </a:rPr>
                        <a:t>of</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new</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scientific</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knowledge</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is</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straightforward</a:t>
                      </a:r>
                      <a:r>
                        <a:rPr kumimoji="0" lang="de-DE" altLang="de-DE" sz="1600" u="none" strike="noStrike" cap="none" normalizeH="0" baseline="0" dirty="0">
                          <a:ln>
                            <a:noFill/>
                          </a:ln>
                          <a:solidFill>
                            <a:schemeClr val="tx1"/>
                          </a:solidFill>
                          <a:effectLst/>
                        </a:rPr>
                        <a:t>. </a:t>
                      </a:r>
                      <a:endParaRPr lang="de-DE" sz="1600" dirty="0">
                        <a:solidFill>
                          <a:schemeClr val="tx1"/>
                        </a:solidFill>
                      </a:endParaRPr>
                    </a:p>
                  </a:txBody>
                  <a:tcPr/>
                </a:tc>
                <a:extLst>
                  <a:ext uri="{0D108BD9-81ED-4DB2-BD59-A6C34878D82A}">
                    <a16:rowId xmlns:a16="http://schemas.microsoft.com/office/drawing/2014/main" val="1390336434"/>
                  </a:ext>
                </a:extLst>
              </a:tr>
              <a:tr h="3253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u="none" strike="noStrike" cap="none" normalizeH="0" baseline="0" dirty="0">
                          <a:ln>
                            <a:noFill/>
                          </a:ln>
                          <a:solidFill>
                            <a:schemeClr val="tx1"/>
                          </a:solidFill>
                          <a:effectLst/>
                        </a:rPr>
                        <a:t>Scientific </a:t>
                      </a:r>
                      <a:r>
                        <a:rPr kumimoji="0" lang="de-DE" altLang="de-DE" sz="1600" u="none" strike="noStrike" cap="none" normalizeH="0" baseline="0" dirty="0" err="1">
                          <a:ln>
                            <a:noFill/>
                          </a:ln>
                          <a:solidFill>
                            <a:schemeClr val="tx1"/>
                          </a:solidFill>
                          <a:effectLst/>
                        </a:rPr>
                        <a:t>models</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represent</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reality</a:t>
                      </a:r>
                      <a:r>
                        <a:rPr kumimoji="0" lang="de-DE" altLang="de-DE" sz="1600" u="none" strike="noStrike" cap="none" normalizeH="0" baseline="0" dirty="0">
                          <a:ln>
                            <a:noFill/>
                          </a:ln>
                          <a:solidFill>
                            <a:schemeClr val="tx1"/>
                          </a:solidFill>
                          <a:effectLst/>
                        </a:rPr>
                        <a:t>. </a:t>
                      </a:r>
                      <a:endParaRPr lang="de-DE" sz="1600" dirty="0">
                        <a:solidFill>
                          <a:schemeClr val="tx1"/>
                        </a:solidFill>
                      </a:endParaRPr>
                    </a:p>
                  </a:txBody>
                  <a:tcPr/>
                </a:tc>
                <a:extLst>
                  <a:ext uri="{0D108BD9-81ED-4DB2-BD59-A6C34878D82A}">
                    <a16:rowId xmlns:a16="http://schemas.microsoft.com/office/drawing/2014/main" val="3714899449"/>
                  </a:ext>
                </a:extLst>
              </a:tr>
              <a:tr h="3253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u="none" strike="noStrike" cap="none" normalizeH="0" baseline="0" dirty="0">
                          <a:ln>
                            <a:noFill/>
                          </a:ln>
                          <a:solidFill>
                            <a:schemeClr val="tx1"/>
                          </a:solidFill>
                          <a:effectLst/>
                        </a:rPr>
                        <a:t>Science </a:t>
                      </a:r>
                      <a:r>
                        <a:rPr kumimoji="0" lang="de-DE" altLang="de-DE" sz="1600" u="none" strike="noStrike" cap="none" normalizeH="0" baseline="0" dirty="0" err="1">
                          <a:ln>
                            <a:noFill/>
                          </a:ln>
                          <a:solidFill>
                            <a:schemeClr val="tx1"/>
                          </a:solidFill>
                          <a:effectLst/>
                        </a:rPr>
                        <a:t>is</a:t>
                      </a:r>
                      <a:r>
                        <a:rPr kumimoji="0" lang="de-DE" altLang="de-DE" sz="1600" u="none" strike="noStrike" cap="none" normalizeH="0" baseline="0" dirty="0">
                          <a:ln>
                            <a:noFill/>
                          </a:ln>
                          <a:solidFill>
                            <a:schemeClr val="tx1"/>
                          </a:solidFill>
                          <a:effectLst/>
                        </a:rPr>
                        <a:t> a </a:t>
                      </a:r>
                      <a:r>
                        <a:rPr kumimoji="0" lang="de-DE" altLang="de-DE" sz="1600" u="none" strike="noStrike" cap="none" normalizeH="0" baseline="0" dirty="0" err="1">
                          <a:ln>
                            <a:noFill/>
                          </a:ln>
                          <a:solidFill>
                            <a:schemeClr val="tx1"/>
                          </a:solidFill>
                          <a:effectLst/>
                        </a:rPr>
                        <a:t>solitary</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pursuit</a:t>
                      </a:r>
                      <a:r>
                        <a:rPr kumimoji="0" lang="de-DE" altLang="de-DE" sz="1600" u="none" strike="noStrike" cap="none" normalizeH="0" baseline="0" dirty="0">
                          <a:ln>
                            <a:noFill/>
                          </a:ln>
                          <a:solidFill>
                            <a:schemeClr val="tx1"/>
                          </a:solidFill>
                          <a:effectLst/>
                        </a:rPr>
                        <a:t>. </a:t>
                      </a:r>
                      <a:endParaRPr lang="de-DE" sz="1600" dirty="0">
                        <a:solidFill>
                          <a:schemeClr val="tx1"/>
                        </a:solidFill>
                      </a:endParaRPr>
                    </a:p>
                  </a:txBody>
                  <a:tcPr/>
                </a:tc>
                <a:extLst>
                  <a:ext uri="{0D108BD9-81ED-4DB2-BD59-A6C34878D82A}">
                    <a16:rowId xmlns:a16="http://schemas.microsoft.com/office/drawing/2014/main" val="2281547226"/>
                  </a:ext>
                </a:extLst>
              </a:tr>
              <a:tr h="3253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600" u="none" strike="noStrike" cap="none" normalizeH="0" baseline="0" dirty="0">
                          <a:ln>
                            <a:noFill/>
                          </a:ln>
                          <a:solidFill>
                            <a:schemeClr val="tx1"/>
                          </a:solidFill>
                          <a:effectLst/>
                        </a:rPr>
                        <a:t>Science and </a:t>
                      </a:r>
                      <a:r>
                        <a:rPr kumimoji="0" lang="de-DE" altLang="de-DE" sz="1600" u="none" strike="noStrike" cap="none" normalizeH="0" baseline="0" dirty="0" err="1">
                          <a:ln>
                            <a:noFill/>
                          </a:ln>
                          <a:solidFill>
                            <a:schemeClr val="tx1"/>
                          </a:solidFill>
                          <a:effectLst/>
                        </a:rPr>
                        <a:t>technology</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are</a:t>
                      </a:r>
                      <a:r>
                        <a:rPr kumimoji="0" lang="de-DE" altLang="de-DE" sz="1600" u="none" strike="noStrike" cap="none" normalizeH="0" baseline="0" dirty="0">
                          <a:ln>
                            <a:noFill/>
                          </a:ln>
                          <a:solidFill>
                            <a:schemeClr val="tx1"/>
                          </a:solidFill>
                          <a:effectLst/>
                        </a:rPr>
                        <a:t> </a:t>
                      </a:r>
                      <a:r>
                        <a:rPr kumimoji="0" lang="de-DE" altLang="de-DE" sz="1600" u="none" strike="noStrike" cap="none" normalizeH="0" baseline="0" dirty="0" err="1">
                          <a:ln>
                            <a:noFill/>
                          </a:ln>
                          <a:solidFill>
                            <a:schemeClr val="tx1"/>
                          </a:solidFill>
                          <a:effectLst/>
                        </a:rPr>
                        <a:t>identical</a:t>
                      </a:r>
                      <a:r>
                        <a:rPr kumimoji="0" lang="de-DE" altLang="de-DE" sz="1600" u="none" strike="noStrike" cap="none" normalizeH="0" baseline="0" dirty="0">
                          <a:ln>
                            <a:noFill/>
                          </a:ln>
                          <a:solidFill>
                            <a:schemeClr val="tx1"/>
                          </a:solidFill>
                          <a:effectLst/>
                        </a:rPr>
                        <a:t>. </a:t>
                      </a:r>
                      <a:endParaRPr lang="de-DE" sz="1600" dirty="0">
                        <a:solidFill>
                          <a:schemeClr val="tx1"/>
                        </a:solidFill>
                      </a:endParaRPr>
                    </a:p>
                  </a:txBody>
                  <a:tcPr/>
                </a:tc>
                <a:extLst>
                  <a:ext uri="{0D108BD9-81ED-4DB2-BD59-A6C34878D82A}">
                    <a16:rowId xmlns:a16="http://schemas.microsoft.com/office/drawing/2014/main" val="488681168"/>
                  </a:ext>
                </a:extLst>
              </a:tr>
            </a:tbl>
          </a:graphicData>
        </a:graphic>
      </p:graphicFrame>
    </p:spTree>
    <p:extLst>
      <p:ext uri="{BB962C8B-B14F-4D97-AF65-F5344CB8AC3E}">
        <p14:creationId xmlns:p14="http://schemas.microsoft.com/office/powerpoint/2010/main" val="28028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1. </a:t>
            </a:r>
            <a:r>
              <a:rPr lang="de-DE" dirty="0" err="1"/>
              <a:t>What</a:t>
            </a:r>
            <a:r>
              <a:rPr lang="de-DE" dirty="0"/>
              <a:t> </a:t>
            </a:r>
            <a:r>
              <a:rPr lang="de-DE" dirty="0" err="1"/>
              <a:t>are</a:t>
            </a:r>
            <a:r>
              <a:rPr lang="de-DE" dirty="0"/>
              <a:t> environmental </a:t>
            </a:r>
            <a:r>
              <a:rPr lang="de-DE" dirty="0" err="1"/>
              <a:t>socio-scientific</a:t>
            </a:r>
            <a:r>
              <a:rPr lang="de-DE" dirty="0"/>
              <a:t> </a:t>
            </a:r>
            <a:r>
              <a:rPr lang="de-DE" dirty="0" err="1"/>
              <a:t>issues</a:t>
            </a:r>
            <a:r>
              <a:rPr lang="de-DE" dirty="0"/>
              <a:t>?</a:t>
            </a:r>
          </a:p>
        </p:txBody>
      </p:sp>
      <p:pic>
        <p:nvPicPr>
          <p:cNvPr id="3" name="Grafik 2">
            <a:extLst>
              <a:ext uri="{FF2B5EF4-FFF2-40B4-BE49-F238E27FC236}">
                <a16:creationId xmlns:a16="http://schemas.microsoft.com/office/drawing/2014/main" id="{E74F14BA-3B01-4F63-9BCB-BE9E048658A5}"/>
              </a:ext>
            </a:extLst>
          </p:cNvPr>
          <p:cNvPicPr>
            <a:picLocks noChangeAspect="1"/>
          </p:cNvPicPr>
          <p:nvPr/>
        </p:nvPicPr>
        <p:blipFill>
          <a:blip r:embed="rId2"/>
          <a:stretch>
            <a:fillRect/>
          </a:stretch>
        </p:blipFill>
        <p:spPr>
          <a:xfrm>
            <a:off x="3663496" y="2803977"/>
            <a:ext cx="1817007" cy="1817007"/>
          </a:xfrm>
          <a:prstGeom prst="rect">
            <a:avLst/>
          </a:prstGeom>
        </p:spPr>
      </p:pic>
    </p:spTree>
    <p:extLst>
      <p:ext uri="{BB962C8B-B14F-4D97-AF65-F5344CB8AC3E}">
        <p14:creationId xmlns:p14="http://schemas.microsoft.com/office/powerpoint/2010/main" val="126260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010653" y="229710"/>
            <a:ext cx="7600576" cy="485846"/>
          </a:xfrm>
        </p:spPr>
        <p:txBody>
          <a:bodyPr>
            <a:normAutofit fontScale="90000"/>
          </a:bodyPr>
          <a:lstStyle/>
          <a:p>
            <a:r>
              <a:rPr lang="de-DE" dirty="0"/>
              <a:t>Solution</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30</a:t>
            </a:fld>
            <a:endParaRPr lang="es-ES_tradnl" dirty="0"/>
          </a:p>
        </p:txBody>
      </p:sp>
      <p:graphicFrame>
        <p:nvGraphicFramePr>
          <p:cNvPr id="3" name="Tabelle 2">
            <a:extLst>
              <a:ext uri="{FF2B5EF4-FFF2-40B4-BE49-F238E27FC236}">
                <a16:creationId xmlns:a16="http://schemas.microsoft.com/office/drawing/2014/main" id="{6E3A2D47-9320-4818-9367-40AF3F67514C}"/>
              </a:ext>
            </a:extLst>
          </p:cNvPr>
          <p:cNvGraphicFramePr>
            <a:graphicFrameLocks noGrp="1"/>
          </p:cNvGraphicFramePr>
          <p:nvPr>
            <p:extLst>
              <p:ext uri="{D42A27DB-BD31-4B8C-83A1-F6EECF244321}">
                <p14:modId xmlns:p14="http://schemas.microsoft.com/office/powerpoint/2010/main" val="2590751303"/>
              </p:ext>
            </p:extLst>
          </p:nvPr>
        </p:nvGraphicFramePr>
        <p:xfrm>
          <a:off x="381629" y="783429"/>
          <a:ext cx="8449058" cy="3769360"/>
        </p:xfrm>
        <a:graphic>
          <a:graphicData uri="http://schemas.openxmlformats.org/drawingml/2006/table">
            <a:tbl>
              <a:tblPr firstRow="1" bandRow="1">
                <a:tableStyleId>{5C22544A-7EE6-4342-B048-85BDC9FD1C3A}</a:tableStyleId>
              </a:tblPr>
              <a:tblGrid>
                <a:gridCol w="3729513">
                  <a:extLst>
                    <a:ext uri="{9D8B030D-6E8A-4147-A177-3AD203B41FA5}">
                      <a16:colId xmlns:a16="http://schemas.microsoft.com/office/drawing/2014/main" val="3207877772"/>
                    </a:ext>
                  </a:extLst>
                </a:gridCol>
                <a:gridCol w="4719545">
                  <a:extLst>
                    <a:ext uri="{9D8B030D-6E8A-4147-A177-3AD203B41FA5}">
                      <a16:colId xmlns:a16="http://schemas.microsoft.com/office/drawing/2014/main" val="1554782900"/>
                    </a:ext>
                  </a:extLst>
                </a:gridCol>
              </a:tblGrid>
              <a:tr h="370840">
                <a:tc>
                  <a:txBody>
                    <a:bodyPr/>
                    <a:lstStyle/>
                    <a:p>
                      <a:r>
                        <a:rPr lang="de-DE" sz="1400" dirty="0" err="1"/>
                        <a:t>Myths</a:t>
                      </a:r>
                      <a:endParaRPr lang="de-DE" sz="1400" dirty="0"/>
                    </a:p>
                  </a:txBody>
                  <a:tcPr/>
                </a:tc>
                <a:tc>
                  <a:txBody>
                    <a:bodyPr/>
                    <a:lstStyle/>
                    <a:p>
                      <a:r>
                        <a:rPr lang="de-DE" sz="1400" dirty="0"/>
                        <a:t>Reality</a:t>
                      </a:r>
                    </a:p>
                  </a:txBody>
                  <a:tcPr/>
                </a:tc>
                <a:extLst>
                  <a:ext uri="{0D108BD9-81ED-4DB2-BD59-A6C34878D82A}">
                    <a16:rowId xmlns:a16="http://schemas.microsoft.com/office/drawing/2014/main" val="19505451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Science and </a:t>
                      </a:r>
                      <a:r>
                        <a:rPr kumimoji="0" lang="de-DE" altLang="de-DE" sz="1200" b="0" i="0" u="none" strike="noStrike" cap="none" normalizeH="0" baseline="0" dirty="0" err="1">
                          <a:ln>
                            <a:noFill/>
                          </a:ln>
                          <a:solidFill>
                            <a:schemeClr val="tx1"/>
                          </a:solidFill>
                          <a:effectLst/>
                          <a:cs typeface="Calibri" panose="020F0502020204030204" pitchFamily="34" charset="0"/>
                        </a:rPr>
                        <a:t>its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methods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can</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answer</a:t>
                      </a:r>
                      <a:r>
                        <a:rPr kumimoji="0" lang="de-DE" altLang="de-DE" sz="1200" b="0" i="0" u="none" strike="noStrike" cap="none" normalizeH="0" baseline="0" dirty="0">
                          <a:ln>
                            <a:noFill/>
                          </a:ln>
                          <a:solidFill>
                            <a:schemeClr val="tx1"/>
                          </a:solidFill>
                          <a:effectLst/>
                          <a:cs typeface="Calibri" panose="020F0502020204030204" pitchFamily="34" charset="0"/>
                        </a:rPr>
                        <a:t> all </a:t>
                      </a:r>
                      <a:r>
                        <a:rPr kumimoji="0" lang="de-DE" altLang="de-DE" sz="1200" b="0" i="0" u="none" strike="noStrike" cap="none" normalizeH="0" baseline="0" dirty="0" err="1">
                          <a:ln>
                            <a:noFill/>
                          </a:ln>
                          <a:solidFill>
                            <a:schemeClr val="tx1"/>
                          </a:solidFill>
                          <a:effectLst/>
                          <a:cs typeface="Calibri" panose="020F0502020204030204" pitchFamily="34" charset="0"/>
                        </a:rPr>
                        <a:t>questions</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Science </a:t>
                      </a:r>
                      <a:r>
                        <a:rPr kumimoji="0" lang="de-DE" altLang="de-DE" sz="1200" b="0" i="0" u="none" strike="noStrike" cap="none" normalizeH="0" baseline="0" dirty="0" err="1">
                          <a:ln>
                            <a:noFill/>
                          </a:ln>
                          <a:solidFill>
                            <a:schemeClr val="tx1"/>
                          </a:solidFill>
                          <a:effectLst/>
                          <a:cs typeface="Calibri" panose="020F0502020204030204" pitchFamily="34" charset="0"/>
                        </a:rPr>
                        <a:t>cannot</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answer</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moral</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ethical</a:t>
                      </a:r>
                      <a:r>
                        <a:rPr kumimoji="0" lang="de-DE" altLang="de-DE" sz="1200" b="0" i="0" u="none" strike="noStrike" cap="none" normalizeH="0" baseline="0" dirty="0">
                          <a:ln>
                            <a:noFill/>
                          </a:ln>
                          <a:solidFill>
                            <a:schemeClr val="tx1"/>
                          </a:solidFill>
                          <a:effectLst/>
                          <a:cs typeface="Calibri" panose="020F0502020204030204" pitchFamily="34" charset="0"/>
                        </a:rPr>
                        <a:t>, social, </a:t>
                      </a:r>
                      <a:r>
                        <a:rPr kumimoji="0" lang="de-DE" altLang="de-DE" sz="1200" b="0" i="0" u="none" strike="noStrike" cap="none" normalizeH="0" baseline="0" dirty="0" err="1">
                          <a:ln>
                            <a:noFill/>
                          </a:ln>
                          <a:solidFill>
                            <a:schemeClr val="tx1"/>
                          </a:solidFill>
                          <a:effectLst/>
                          <a:cs typeface="Calibri" panose="020F0502020204030204" pitchFamily="34" charset="0"/>
                        </a:rPr>
                        <a:t>aesthetic</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questions</a:t>
                      </a:r>
                      <a:r>
                        <a:rPr kumimoji="0" lang="de-DE" altLang="de-DE" sz="1200" b="0" i="0" u="none" strike="noStrike" cap="none" normalizeH="0" baseline="0" dirty="0">
                          <a:ln>
                            <a:noFill/>
                          </a:ln>
                          <a:solidFill>
                            <a:schemeClr val="tx1"/>
                          </a:solidFill>
                          <a:effectLst/>
                          <a:cs typeface="Calibri" panose="020F0502020204030204" pitchFamily="34" charset="0"/>
                        </a:rPr>
                        <a:t>. </a:t>
                      </a:r>
                    </a:p>
                  </a:txBody>
                  <a:tcPr/>
                </a:tc>
                <a:extLst>
                  <a:ext uri="{0D108BD9-81ED-4DB2-BD59-A6C34878D82A}">
                    <a16:rowId xmlns:a16="http://schemas.microsoft.com/office/drawing/2014/main" val="128487648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err="1">
                          <a:ln>
                            <a:noFill/>
                          </a:ln>
                          <a:solidFill>
                            <a:schemeClr val="tx1"/>
                          </a:solidFill>
                          <a:effectLst/>
                          <a:cs typeface="Calibri" panose="020F0502020204030204" pitchFamily="34" charset="0"/>
                        </a:rPr>
                        <a:t>Scientists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are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particularly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objective</a:t>
                      </a:r>
                      <a:r>
                        <a:rPr kumimoji="0" lang="de-DE" altLang="de-DE" sz="1200" b="0" i="0" u="none" strike="noStrike" cap="none" normalizeH="0" baseline="0" dirty="0">
                          <a:ln>
                            <a:noFill/>
                          </a:ln>
                          <a:solidFill>
                            <a:schemeClr val="tx1"/>
                          </a:solidFill>
                          <a:effectLst/>
                          <a:cs typeface="Calibri" panose="020F0502020204030204" pitchFamily="34" charset="0"/>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err="1">
                          <a:ln>
                            <a:noFill/>
                          </a:ln>
                          <a:solidFill>
                            <a:schemeClr val="tx1"/>
                          </a:solidFill>
                          <a:effectLst/>
                          <a:cs typeface="Calibri" panose="020F0502020204030204" pitchFamily="34" charset="0"/>
                        </a:rPr>
                        <a:t>Scientists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are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no</a:t>
                      </a:r>
                      <a:r>
                        <a:rPr kumimoji="0" lang="de-DE" altLang="de-DE" sz="1200" b="0" i="0" u="none" strike="noStrike" cap="none" normalizeH="0" baseline="0" dirty="0">
                          <a:ln>
                            <a:noFill/>
                          </a:ln>
                          <a:solidFill>
                            <a:schemeClr val="tx1"/>
                          </a:solidFill>
                          <a:effectLst/>
                          <a:cs typeface="Calibri" panose="020F0502020204030204" pitchFamily="34" charset="0"/>
                        </a:rPr>
                        <a:t> different in </a:t>
                      </a:r>
                      <a:r>
                        <a:rPr kumimoji="0" lang="de-DE" altLang="de-DE" sz="1200" b="0" i="0" u="none" strike="noStrike" cap="none" normalizeH="0" baseline="0" dirty="0" err="1">
                          <a:ln>
                            <a:noFill/>
                          </a:ln>
                          <a:solidFill>
                            <a:schemeClr val="tx1"/>
                          </a:solidFill>
                          <a:effectLst/>
                          <a:cs typeface="Calibri" panose="020F0502020204030204" pitchFamily="34" charset="0"/>
                        </a:rPr>
                        <a:t>their</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objectivity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than</a:t>
                      </a:r>
                      <a:r>
                        <a:rPr kumimoji="0" lang="de-DE" altLang="de-DE" sz="1200" b="0" i="0" u="none" strike="noStrike" cap="none" normalizeH="0" baseline="0" dirty="0">
                          <a:ln>
                            <a:noFill/>
                          </a:ln>
                          <a:solidFill>
                            <a:schemeClr val="tx1"/>
                          </a:solidFill>
                          <a:effectLst/>
                          <a:cs typeface="Calibri" panose="020F0502020204030204" pitchFamily="34" charset="0"/>
                        </a:rPr>
                        <a:t> Other </a:t>
                      </a:r>
                      <a:r>
                        <a:rPr kumimoji="0" lang="de-DE" altLang="de-DE" sz="1200" b="0" i="0" u="none" strike="noStrike" cap="none" normalizeH="0" baseline="0" dirty="0" err="1">
                          <a:ln>
                            <a:noFill/>
                          </a:ln>
                          <a:solidFill>
                            <a:schemeClr val="tx1"/>
                          </a:solidFill>
                          <a:effectLst/>
                          <a:cs typeface="Calibri" panose="020F0502020204030204" pitchFamily="34" charset="0"/>
                        </a:rPr>
                        <a:t>professionals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They</a:t>
                      </a:r>
                      <a:r>
                        <a:rPr kumimoji="0" lang="de-DE" altLang="de-DE" sz="1200" b="0" i="0" u="none" strike="noStrike" cap="none" normalizeH="0" baseline="0" dirty="0">
                          <a:ln>
                            <a:noFill/>
                          </a:ln>
                          <a:solidFill>
                            <a:schemeClr val="tx1"/>
                          </a:solidFill>
                          <a:effectLst/>
                          <a:cs typeface="Calibri" panose="020F0502020204030204" pitchFamily="34" charset="0"/>
                        </a:rPr>
                        <a:t> do </a:t>
                      </a:r>
                      <a:r>
                        <a:rPr kumimoji="0" lang="de-DE" altLang="de-DE" sz="1200" b="0" i="0" u="none" strike="noStrike" cap="none" normalizeH="0" baseline="0" dirty="0" err="1">
                          <a:ln>
                            <a:noFill/>
                          </a:ln>
                          <a:solidFill>
                            <a:schemeClr val="tx1"/>
                          </a:solidFill>
                          <a:effectLst/>
                          <a:cs typeface="Calibri" panose="020F0502020204030204" pitchFamily="34" charset="0"/>
                        </a:rPr>
                        <a:t>try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to</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be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careful</a:t>
                      </a:r>
                      <a:r>
                        <a:rPr kumimoji="0" lang="de-DE" altLang="de-DE" sz="1200" b="0" i="0" u="none" strike="noStrike" cap="none" normalizeH="0" baseline="0" dirty="0">
                          <a:ln>
                            <a:noFill/>
                          </a:ln>
                          <a:solidFill>
                            <a:schemeClr val="tx1"/>
                          </a:solidFill>
                          <a:effectLst/>
                          <a:cs typeface="Calibri" panose="020F0502020204030204" pitchFamily="34" charset="0"/>
                        </a:rPr>
                        <a:t> in </a:t>
                      </a:r>
                      <a:r>
                        <a:rPr kumimoji="0" lang="de-DE" altLang="de-DE" sz="1200" b="0" i="0" u="none" strike="noStrike" cap="none" normalizeH="0" baseline="0" dirty="0" err="1">
                          <a:ln>
                            <a:noFill/>
                          </a:ln>
                          <a:solidFill>
                            <a:schemeClr val="tx1"/>
                          </a:solidFill>
                          <a:effectLst/>
                          <a:cs typeface="Calibri" panose="020F0502020204030204" pitchFamily="34" charset="0"/>
                        </a:rPr>
                        <a:t>analysis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of</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evidence</a:t>
                      </a:r>
                      <a:r>
                        <a:rPr kumimoji="0" lang="de-DE" altLang="de-DE" sz="1200" b="0" i="0" u="none" strike="noStrike" cap="none" normalizeH="0" baseline="0" dirty="0">
                          <a:ln>
                            <a:noFill/>
                          </a:ln>
                          <a:solidFill>
                            <a:schemeClr val="tx1"/>
                          </a:solidFill>
                          <a:effectLst/>
                          <a:cs typeface="Calibri" panose="020F0502020204030204" pitchFamily="34" charset="0"/>
                        </a:rPr>
                        <a:t>. </a:t>
                      </a:r>
                    </a:p>
                  </a:txBody>
                  <a:tcPr/>
                </a:tc>
                <a:extLst>
                  <a:ext uri="{0D108BD9-81ED-4DB2-BD59-A6C34878D82A}">
                    <a16:rowId xmlns:a16="http://schemas.microsoft.com/office/drawing/2014/main" val="26748698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Experiments </a:t>
                      </a:r>
                      <a:r>
                        <a:rPr kumimoji="0" lang="de-DE" altLang="de-DE" sz="1200" b="0" i="0" u="none" strike="noStrike" cap="none" normalizeH="0" baseline="0" dirty="0" err="1">
                          <a:ln>
                            <a:noFill/>
                          </a:ln>
                          <a:solidFill>
                            <a:schemeClr val="tx1"/>
                          </a:solidFill>
                          <a:effectLst/>
                          <a:cs typeface="Calibri" panose="020F0502020204030204" pitchFamily="34" charset="0"/>
                        </a:rPr>
                        <a:t>are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the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principal</a:t>
                      </a:r>
                      <a:r>
                        <a:rPr kumimoji="0" lang="de-DE" altLang="de-DE" sz="1200" b="0" i="0" u="none" strike="noStrike" cap="none" normalizeH="0" baseline="0" dirty="0">
                          <a:ln>
                            <a:noFill/>
                          </a:ln>
                          <a:solidFill>
                            <a:schemeClr val="tx1"/>
                          </a:solidFill>
                          <a:effectLst/>
                          <a:cs typeface="Calibri" panose="020F0502020204030204" pitchFamily="34" charset="0"/>
                        </a:rPr>
                        <a:t> route </a:t>
                      </a:r>
                      <a:r>
                        <a:rPr kumimoji="0" lang="de-DE" altLang="de-DE" sz="1200" b="0" i="0" u="none" strike="noStrike" cap="none" normalizeH="0" baseline="0" dirty="0" err="1">
                          <a:ln>
                            <a:noFill/>
                          </a:ln>
                          <a:solidFill>
                            <a:schemeClr val="tx1"/>
                          </a:solidFill>
                          <a:effectLst/>
                          <a:cs typeface="Calibri" panose="020F0502020204030204" pitchFamily="34" charset="0"/>
                        </a:rPr>
                        <a:t>to</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scientific</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knowledge</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Scientific </a:t>
                      </a:r>
                      <a:r>
                        <a:rPr kumimoji="0" lang="de-DE" altLang="de-DE" sz="1200" b="0" i="0" u="none" strike="noStrike" cap="none" normalizeH="0" baseline="0" dirty="0" err="1">
                          <a:ln>
                            <a:noFill/>
                          </a:ln>
                          <a:solidFill>
                            <a:schemeClr val="tx1"/>
                          </a:solidFill>
                          <a:effectLst/>
                          <a:cs typeface="Calibri" panose="020F0502020204030204" pitchFamily="34" charset="0"/>
                        </a:rPr>
                        <a:t>knowledge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gained</a:t>
                      </a:r>
                      <a:r>
                        <a:rPr kumimoji="0" lang="de-DE" altLang="de-DE" sz="1200" b="0" i="0" u="none" strike="noStrike" cap="none" normalizeH="0" baseline="0" dirty="0">
                          <a:ln>
                            <a:noFill/>
                          </a:ln>
                          <a:solidFill>
                            <a:schemeClr val="tx1"/>
                          </a:solidFill>
                          <a:effectLst/>
                          <a:cs typeface="Calibri" panose="020F0502020204030204" pitchFamily="34" charset="0"/>
                        </a:rPr>
                        <a:t> in </a:t>
                      </a:r>
                      <a:r>
                        <a:rPr kumimoji="0" lang="de-DE" altLang="de-DE" sz="1200" b="0" i="0" u="none" strike="noStrike" cap="none" normalizeH="0" baseline="0" dirty="0" err="1">
                          <a:ln>
                            <a:noFill/>
                          </a:ln>
                          <a:solidFill>
                            <a:schemeClr val="tx1"/>
                          </a:solidFill>
                          <a:effectLst/>
                          <a:cs typeface="Calibri" panose="020F0502020204030204" pitchFamily="34" charset="0"/>
                        </a:rPr>
                        <a:t>many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ways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including</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observation</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analysis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speculation</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library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investigation</a:t>
                      </a:r>
                      <a:r>
                        <a:rPr kumimoji="0" lang="de-DE" altLang="de-DE" sz="1200" b="0" i="0" u="none" strike="noStrike" cap="none" normalizeH="0" baseline="0" dirty="0">
                          <a:ln>
                            <a:noFill/>
                          </a:ln>
                          <a:solidFill>
                            <a:schemeClr val="tx1"/>
                          </a:solidFill>
                          <a:effectLst/>
                          <a:cs typeface="Calibri" panose="020F0502020204030204" pitchFamily="34" charset="0"/>
                        </a:rPr>
                        <a:t> and </a:t>
                      </a:r>
                      <a:r>
                        <a:rPr kumimoji="0" lang="de-DE" altLang="de-DE" sz="1200" b="0" i="0" u="none" strike="noStrike" cap="none" normalizeH="0" baseline="0" dirty="0" err="1">
                          <a:ln>
                            <a:noFill/>
                          </a:ln>
                          <a:solidFill>
                            <a:schemeClr val="tx1"/>
                          </a:solidFill>
                          <a:effectLst/>
                          <a:cs typeface="Calibri" panose="020F0502020204030204" pitchFamily="34" charset="0"/>
                        </a:rPr>
                        <a:t>experimentation</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extLst>
                  <a:ext uri="{0D108BD9-81ED-4DB2-BD59-A6C34878D82A}">
                    <a16:rowId xmlns:a16="http://schemas.microsoft.com/office/drawing/2014/main" val="341206961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Scientific </a:t>
                      </a:r>
                      <a:r>
                        <a:rPr kumimoji="0" lang="de-DE" altLang="de-DE" sz="1200" b="0" i="0" u="none" strike="noStrike" cap="none" normalizeH="0" baseline="0" dirty="0" err="1">
                          <a:ln>
                            <a:noFill/>
                          </a:ln>
                          <a:solidFill>
                            <a:schemeClr val="tx1"/>
                          </a:solidFill>
                          <a:effectLst/>
                          <a:cs typeface="Calibri" panose="020F0502020204030204" pitchFamily="34" charset="0"/>
                        </a:rPr>
                        <a:t>conclusions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are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reviewed</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for</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accuracy</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The </a:t>
                      </a:r>
                      <a:r>
                        <a:rPr kumimoji="0" lang="de-DE" altLang="de-DE" sz="1200" b="0" i="0" u="none" strike="noStrike" cap="none" normalizeH="0" baseline="0" dirty="0" err="1">
                          <a:ln>
                            <a:noFill/>
                          </a:ln>
                          <a:solidFill>
                            <a:schemeClr val="tx1"/>
                          </a:solidFill>
                          <a:effectLst/>
                          <a:cs typeface="Calibri" panose="020F0502020204030204" pitchFamily="34" charset="0"/>
                        </a:rPr>
                        <a:t>number</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of</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findings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from</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one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laboratory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checked</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by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others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small</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extLst>
                  <a:ext uri="{0D108BD9-81ED-4DB2-BD59-A6C34878D82A}">
                    <a16:rowId xmlns:a16="http://schemas.microsoft.com/office/drawing/2014/main" val="2303767380"/>
                  </a:ext>
                </a:extLst>
              </a:tr>
              <a:tr h="370840">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de-DE" altLang="de-DE" sz="1200" b="0" i="0" u="none" strike="noStrike" cap="none" normalizeH="0" baseline="0" dirty="0">
                          <a:ln>
                            <a:noFill/>
                          </a:ln>
                          <a:solidFill>
                            <a:schemeClr val="tx1"/>
                          </a:solidFill>
                          <a:effectLst/>
                          <a:cs typeface="Calibri" panose="020F0502020204030204" pitchFamily="34" charset="0"/>
                        </a:rPr>
                        <a:t>Acceptance </a:t>
                      </a:r>
                      <a:r>
                        <a:rPr kumimoji="0" lang="de-DE" altLang="de-DE" sz="1200" b="0" i="0" u="none" strike="noStrike" cap="none" normalizeH="0" baseline="0" dirty="0" err="1">
                          <a:ln>
                            <a:noFill/>
                          </a:ln>
                          <a:solidFill>
                            <a:schemeClr val="tx1"/>
                          </a:solidFill>
                          <a:effectLst/>
                          <a:cs typeface="Calibri" panose="020F0502020204030204" pitchFamily="34" charset="0"/>
                        </a:rPr>
                        <a:t>of</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new</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scientific</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knowledge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straightforward</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err="1">
                          <a:ln>
                            <a:noFill/>
                          </a:ln>
                          <a:solidFill>
                            <a:schemeClr val="tx1"/>
                          </a:solidFill>
                          <a:effectLst/>
                          <a:cs typeface="Calibri" panose="020F0502020204030204" pitchFamily="34" charset="0"/>
                        </a:rPr>
                        <a:t>If</a:t>
                      </a:r>
                      <a:r>
                        <a:rPr kumimoji="0" lang="de-DE" altLang="de-DE" sz="1200" b="0" i="0" u="none" strike="noStrike" cap="none" normalizeH="0" baseline="0" dirty="0">
                          <a:ln>
                            <a:noFill/>
                          </a:ln>
                          <a:solidFill>
                            <a:schemeClr val="tx1"/>
                          </a:solidFill>
                          <a:effectLst/>
                          <a:cs typeface="Calibri" panose="020F0502020204030204" pitchFamily="34" charset="0"/>
                        </a:rPr>
                        <a:t> an </a:t>
                      </a:r>
                      <a:r>
                        <a:rPr kumimoji="0" lang="de-DE" altLang="de-DE" sz="1200" b="0" i="0" u="none" strike="noStrike" cap="none" normalizeH="0" baseline="0" dirty="0" err="1">
                          <a:ln>
                            <a:noFill/>
                          </a:ln>
                          <a:solidFill>
                            <a:schemeClr val="tx1"/>
                          </a:solidFill>
                          <a:effectLst/>
                          <a:cs typeface="Calibri" panose="020F0502020204030204" pitchFamily="34" charset="0"/>
                        </a:rPr>
                        <a:t>idea</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is</a:t>
                      </a:r>
                      <a:r>
                        <a:rPr kumimoji="0" lang="de-DE" altLang="de-DE" sz="1200" b="0" i="0" u="none" strike="noStrike" cap="none" normalizeH="0" baseline="0" dirty="0">
                          <a:ln>
                            <a:noFill/>
                          </a:ln>
                          <a:solidFill>
                            <a:schemeClr val="tx1"/>
                          </a:solidFill>
                          <a:effectLst/>
                          <a:cs typeface="Calibri" panose="020F0502020204030204" pitchFamily="34" charset="0"/>
                        </a:rPr>
                        <a:t> a </a:t>
                      </a:r>
                      <a:r>
                        <a:rPr kumimoji="0" lang="de-DE" altLang="de-DE" sz="1200" b="0" i="0" u="none" strike="noStrike" cap="none" normalizeH="0" baseline="0" dirty="0" err="1">
                          <a:ln>
                            <a:noFill/>
                          </a:ln>
                          <a:solidFill>
                            <a:schemeClr val="tx1"/>
                          </a:solidFill>
                          <a:effectLst/>
                          <a:cs typeface="Calibri" panose="020F0502020204030204" pitchFamily="34" charset="0"/>
                        </a:rPr>
                        <a:t>significant</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breakthrough</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or</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change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its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acceptance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by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no</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means</a:t>
                      </a:r>
                      <a:r>
                        <a:rPr kumimoji="0" lang="de-DE" altLang="de-DE" sz="1200" b="0" i="0" u="none" strike="noStrike" cap="none" normalizeH="0" baseline="0" dirty="0">
                          <a:ln>
                            <a:noFill/>
                          </a:ln>
                          <a:solidFill>
                            <a:schemeClr val="tx1"/>
                          </a:solidFill>
                          <a:effectLst/>
                          <a:cs typeface="Calibri" panose="020F0502020204030204" pitchFamily="34" charset="0"/>
                        </a:rPr>
                        <a:t> quick </a:t>
                      </a:r>
                      <a:r>
                        <a:rPr kumimoji="0" lang="de-DE" altLang="de-DE" sz="1200" b="0" i="0" u="none" strike="noStrike" cap="none" normalizeH="0" baseline="0" dirty="0" err="1">
                          <a:ln>
                            <a:noFill/>
                          </a:ln>
                          <a:solidFill>
                            <a:schemeClr val="tx1"/>
                          </a:solidFill>
                          <a:effectLst/>
                          <a:cs typeface="Calibri" panose="020F0502020204030204" pitchFamily="34" charset="0"/>
                        </a:rPr>
                        <a:t>or</a:t>
                      </a:r>
                      <a:r>
                        <a:rPr kumimoji="0" lang="de-DE" altLang="de-DE" sz="1200" b="0" i="0" u="none" strike="noStrike" cap="none" normalizeH="0" baseline="0" dirty="0">
                          <a:ln>
                            <a:noFill/>
                          </a:ln>
                          <a:solidFill>
                            <a:schemeClr val="tx1"/>
                          </a:solidFill>
                          <a:effectLst/>
                          <a:cs typeface="Calibri" panose="020F0502020204030204" pitchFamily="34" charset="0"/>
                        </a:rPr>
                        <a:t> easy. </a:t>
                      </a:r>
                      <a:endParaRPr lang="de-DE" sz="1200" dirty="0">
                        <a:solidFill>
                          <a:schemeClr val="tx1"/>
                        </a:solidFill>
                      </a:endParaRPr>
                    </a:p>
                  </a:txBody>
                  <a:tcPr/>
                </a:tc>
                <a:extLst>
                  <a:ext uri="{0D108BD9-81ED-4DB2-BD59-A6C34878D82A}">
                    <a16:rowId xmlns:a16="http://schemas.microsoft.com/office/drawing/2014/main" val="31720370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Scientific </a:t>
                      </a:r>
                      <a:r>
                        <a:rPr kumimoji="0" lang="de-DE" altLang="de-DE" sz="1200" b="0" i="0" u="none" strike="noStrike" cap="none" normalizeH="0" baseline="0" dirty="0" err="1">
                          <a:ln>
                            <a:noFill/>
                          </a:ln>
                          <a:solidFill>
                            <a:schemeClr val="tx1"/>
                          </a:solidFill>
                          <a:effectLst/>
                          <a:cs typeface="Calibri" panose="020F0502020204030204" pitchFamily="34" charset="0"/>
                        </a:rPr>
                        <a:t>models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represent</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reality</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Scientific </a:t>
                      </a:r>
                      <a:r>
                        <a:rPr kumimoji="0" lang="de-DE" altLang="de-DE" sz="1200" b="0" i="0" u="none" strike="noStrike" cap="none" normalizeH="0" baseline="0" dirty="0" err="1">
                          <a:ln>
                            <a:noFill/>
                          </a:ln>
                          <a:solidFill>
                            <a:schemeClr val="tx1"/>
                          </a:solidFill>
                          <a:effectLst/>
                          <a:cs typeface="Calibri" panose="020F0502020204030204" pitchFamily="34" charset="0"/>
                        </a:rPr>
                        <a:t>models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are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created</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to</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describe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aspects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of</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the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natural</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world</a:t>
                      </a:r>
                      <a:r>
                        <a:rPr kumimoji="0" lang="de-DE" altLang="de-DE" sz="1200" b="0" i="0" u="none" strike="noStrike" cap="none" normalizeH="0" baseline="0" dirty="0">
                          <a:ln>
                            <a:noFill/>
                          </a:ln>
                          <a:solidFill>
                            <a:schemeClr val="tx1"/>
                          </a:solidFill>
                          <a:effectLst/>
                          <a:cs typeface="Calibri" panose="020F0502020204030204" pitchFamily="34" charset="0"/>
                        </a:rPr>
                        <a:t> and </a:t>
                      </a:r>
                      <a:r>
                        <a:rPr kumimoji="0" lang="de-DE" altLang="de-DE" sz="1200" b="0" i="0" u="none" strike="noStrike" cap="none" normalizeH="0" baseline="0" dirty="0" err="1">
                          <a:ln>
                            <a:noFill/>
                          </a:ln>
                          <a:solidFill>
                            <a:schemeClr val="tx1"/>
                          </a:solidFill>
                          <a:effectLst/>
                          <a:cs typeface="Calibri" panose="020F0502020204030204" pitchFamily="34" charset="0"/>
                        </a:rPr>
                        <a:t>are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useful</a:t>
                      </a:r>
                      <a:r>
                        <a:rPr kumimoji="0" lang="de-DE" altLang="de-DE" sz="1200" b="0" i="0" u="none" strike="noStrike" cap="none" normalizeH="0" baseline="0" dirty="0">
                          <a:ln>
                            <a:noFill/>
                          </a:ln>
                          <a:solidFill>
                            <a:schemeClr val="tx1"/>
                          </a:solidFill>
                          <a:effectLst/>
                          <a:cs typeface="Calibri" panose="020F0502020204030204" pitchFamily="34" charset="0"/>
                        </a:rPr>
                        <a:t> in </a:t>
                      </a:r>
                      <a:r>
                        <a:rPr kumimoji="0" lang="de-DE" altLang="de-DE" sz="1200" b="0" i="0" u="none" strike="noStrike" cap="none" normalizeH="0" baseline="0" dirty="0" err="1">
                          <a:ln>
                            <a:noFill/>
                          </a:ln>
                          <a:solidFill>
                            <a:schemeClr val="tx1"/>
                          </a:solidFill>
                          <a:effectLst/>
                          <a:cs typeface="Calibri" panose="020F0502020204030204" pitchFamily="34" charset="0"/>
                        </a:rPr>
                        <a:t>giving</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predictions</a:t>
                      </a:r>
                      <a:r>
                        <a:rPr kumimoji="0" lang="de-DE" altLang="de-DE" sz="1200" b="0" i="0" u="none" strike="noStrike" cap="none" normalizeH="0" baseline="0" dirty="0">
                          <a:ln>
                            <a:noFill/>
                          </a:ln>
                          <a:solidFill>
                            <a:schemeClr val="tx1"/>
                          </a:solidFill>
                          <a:effectLst/>
                          <a:cs typeface="Calibri" panose="020F0502020204030204" pitchFamily="34" charset="0"/>
                        </a:rPr>
                        <a:t> and </a:t>
                      </a:r>
                      <a:r>
                        <a:rPr kumimoji="0" lang="de-DE" altLang="de-DE" sz="1200" b="0" i="0" u="none" strike="noStrike" cap="none" normalizeH="0" baseline="0" dirty="0" err="1">
                          <a:ln>
                            <a:noFill/>
                          </a:ln>
                          <a:solidFill>
                            <a:schemeClr val="tx1"/>
                          </a:solidFill>
                          <a:effectLst/>
                          <a:cs typeface="Calibri" panose="020F0502020204030204" pitchFamily="34" charset="0"/>
                        </a:rPr>
                        <a:t>explanations</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extLst>
                  <a:ext uri="{0D108BD9-81ED-4DB2-BD59-A6C34878D82A}">
                    <a16:rowId xmlns:a16="http://schemas.microsoft.com/office/drawing/2014/main" val="291035951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Science </a:t>
                      </a:r>
                      <a:r>
                        <a:rPr kumimoji="0" lang="de-DE" altLang="de-DE" sz="1200" b="0" i="0" u="none" strike="noStrike" cap="none" normalizeH="0" baseline="0" dirty="0" err="1">
                          <a:ln>
                            <a:noFill/>
                          </a:ln>
                          <a:solidFill>
                            <a:schemeClr val="tx1"/>
                          </a:solidFill>
                          <a:effectLst/>
                          <a:cs typeface="Calibri" panose="020F0502020204030204" pitchFamily="34" charset="0"/>
                        </a:rPr>
                        <a:t>is</a:t>
                      </a:r>
                      <a:r>
                        <a:rPr kumimoji="0" lang="de-DE" altLang="de-DE" sz="1200" b="0" i="0" u="none" strike="noStrike" cap="none" normalizeH="0" baseline="0" dirty="0">
                          <a:ln>
                            <a:noFill/>
                          </a:ln>
                          <a:solidFill>
                            <a:schemeClr val="tx1"/>
                          </a:solidFill>
                          <a:effectLst/>
                          <a:cs typeface="Calibri" panose="020F0502020204030204" pitchFamily="34" charset="0"/>
                        </a:rPr>
                        <a:t> a </a:t>
                      </a:r>
                      <a:r>
                        <a:rPr kumimoji="0" lang="de-DE" altLang="de-DE" sz="1200" b="0" i="0" u="none" strike="noStrike" cap="none" normalizeH="0" baseline="0" dirty="0" err="1">
                          <a:ln>
                            <a:noFill/>
                          </a:ln>
                          <a:solidFill>
                            <a:schemeClr val="tx1"/>
                          </a:solidFill>
                          <a:effectLst/>
                          <a:cs typeface="Calibri" panose="020F0502020204030204" pitchFamily="34" charset="0"/>
                        </a:rPr>
                        <a:t>solitary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pursuit</a:t>
                      </a:r>
                      <a:r>
                        <a:rPr kumimoji="0" lang="de-DE" altLang="de-DE" sz="1200" b="0" i="0" u="none" strike="noStrike" cap="none" normalizeH="0" baseline="0" dirty="0">
                          <a:ln>
                            <a:noFill/>
                          </a:ln>
                          <a:solidFill>
                            <a:schemeClr val="tx1"/>
                          </a:solidFill>
                          <a:effectLst/>
                          <a:cs typeface="Calibri" panose="020F0502020204030204" pitchFamily="34" charset="0"/>
                        </a:rPr>
                        <a:t>. </a:t>
                      </a:r>
                      <a:endParaRPr lang="de-DE" sz="1200" dirty="0">
                        <a:solidFill>
                          <a:schemeClr val="tx1"/>
                        </a:solidFill>
                      </a:endParaRPr>
                    </a:p>
                  </a:txBody>
                  <a:tcPr/>
                </a:tc>
                <a:tc>
                  <a:txBody>
                    <a:bodyPr/>
                    <a:lstStyle/>
                    <a:p>
                      <a:r>
                        <a:rPr lang="de-DE" sz="1200" dirty="0" err="1">
                          <a:solidFill>
                            <a:schemeClr val="tx1"/>
                          </a:solidFill>
                        </a:rPr>
                        <a:t>Scientists</a:t>
                      </a:r>
                      <a:r>
                        <a:rPr lang="de-DE" sz="1200" dirty="0">
                          <a:solidFill>
                            <a:schemeClr val="tx1"/>
                          </a:solidFill>
                        </a:rPr>
                        <a:t> </a:t>
                      </a:r>
                      <a:r>
                        <a:rPr lang="de-DE" sz="1200" dirty="0" err="1">
                          <a:solidFill>
                            <a:schemeClr val="tx1"/>
                          </a:solidFill>
                        </a:rPr>
                        <a:t>work</a:t>
                      </a:r>
                      <a:r>
                        <a:rPr lang="de-DE" sz="1200" dirty="0">
                          <a:solidFill>
                            <a:schemeClr val="tx1"/>
                          </a:solidFill>
                        </a:rPr>
                        <a:t> in </a:t>
                      </a:r>
                      <a:r>
                        <a:rPr lang="de-DE" sz="1200" dirty="0" err="1">
                          <a:solidFill>
                            <a:schemeClr val="tx1"/>
                          </a:solidFill>
                        </a:rPr>
                        <a:t>teams</a:t>
                      </a:r>
                      <a:r>
                        <a:rPr lang="de-DE" sz="1200" dirty="0">
                          <a:solidFill>
                            <a:schemeClr val="tx1"/>
                          </a:solidFill>
                        </a:rPr>
                        <a:t>.</a:t>
                      </a:r>
                    </a:p>
                  </a:txBody>
                  <a:tcPr/>
                </a:tc>
                <a:extLst>
                  <a:ext uri="{0D108BD9-81ED-4DB2-BD59-A6C34878D82A}">
                    <a16:rowId xmlns:a16="http://schemas.microsoft.com/office/drawing/2014/main" val="21954346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Science and </a:t>
                      </a:r>
                      <a:r>
                        <a:rPr kumimoji="0" lang="de-DE" altLang="de-DE" sz="1200" b="0" i="0" u="none" strike="noStrike" cap="none" normalizeH="0" baseline="0" dirty="0" err="1">
                          <a:ln>
                            <a:noFill/>
                          </a:ln>
                          <a:solidFill>
                            <a:schemeClr val="tx1"/>
                          </a:solidFill>
                          <a:effectLst/>
                          <a:cs typeface="Calibri" panose="020F0502020204030204" pitchFamily="34" charset="0"/>
                        </a:rPr>
                        <a:t>technology</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are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identical</a:t>
                      </a:r>
                      <a:r>
                        <a:rPr kumimoji="0" lang="de-DE" altLang="de-DE" sz="1200" b="0" i="0" u="none" strike="noStrike" cap="none" normalizeH="0" baseline="0" dirty="0">
                          <a:ln>
                            <a:noFill/>
                          </a:ln>
                          <a:solidFill>
                            <a:schemeClr val="tx1"/>
                          </a:solidFill>
                          <a:effectLst/>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de-DE" sz="1200" b="0" i="0" u="none" strike="noStrike" cap="none" normalizeH="0" baseline="0" dirty="0">
                          <a:ln>
                            <a:noFill/>
                          </a:ln>
                          <a:solidFill>
                            <a:schemeClr val="tx1"/>
                          </a:solidFill>
                          <a:effectLst/>
                          <a:cs typeface="Calibri" panose="020F0502020204030204" pitchFamily="34" charset="0"/>
                        </a:rPr>
                        <a:t>Pure </a:t>
                      </a:r>
                      <a:r>
                        <a:rPr kumimoji="0" lang="de-DE" altLang="de-DE" sz="1200" b="0" i="0" u="none" strike="noStrike" cap="none" normalizeH="0" baseline="0" dirty="0" err="1">
                          <a:ln>
                            <a:noFill/>
                          </a:ln>
                          <a:solidFill>
                            <a:schemeClr val="tx1"/>
                          </a:solidFill>
                          <a:effectLst/>
                          <a:cs typeface="Calibri" panose="020F0502020204030204" pitchFamily="34" charset="0"/>
                        </a:rPr>
                        <a:t>science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the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pursuit</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of</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knowledge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for</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its</a:t>
                      </a:r>
                      <a:r>
                        <a:rPr kumimoji="0" lang="de-DE" altLang="de-DE" sz="1200" b="0" i="0" u="none" strike="noStrike" cap="none" normalizeH="0" baseline="0" dirty="0">
                          <a:ln>
                            <a:noFill/>
                          </a:ln>
                          <a:solidFill>
                            <a:schemeClr val="tx1"/>
                          </a:solidFill>
                          <a:effectLst/>
                          <a:cs typeface="Calibri" panose="020F0502020204030204" pitchFamily="34" charset="0"/>
                        </a:rPr>
                        <a:t> own </a:t>
                      </a:r>
                      <a:r>
                        <a:rPr kumimoji="0" lang="de-DE" altLang="de-DE" sz="1200" b="0" i="0" u="none" strike="noStrike" cap="none" normalizeH="0" baseline="0" dirty="0" err="1">
                          <a:ln>
                            <a:noFill/>
                          </a:ln>
                          <a:solidFill>
                            <a:schemeClr val="tx1"/>
                          </a:solidFill>
                          <a:effectLst/>
                          <a:cs typeface="Calibri" panose="020F0502020204030204" pitchFamily="34" charset="0"/>
                        </a:rPr>
                        <a:t>sake</a:t>
                      </a:r>
                      <a:r>
                        <a:rPr kumimoji="0" lang="de-DE" altLang="de-DE" sz="1200" b="0" i="0" u="none" strike="noStrike" cap="none" normalizeH="0" baseline="0" dirty="0">
                          <a:ln>
                            <a:noFill/>
                          </a:ln>
                          <a:solidFill>
                            <a:schemeClr val="tx1"/>
                          </a:solidFill>
                          <a:effectLst/>
                          <a:cs typeface="Calibri" panose="020F0502020204030204" pitchFamily="34" charset="0"/>
                        </a:rPr>
                        <a:t>. Technology, </a:t>
                      </a:r>
                      <a:r>
                        <a:rPr kumimoji="0" lang="de-DE" altLang="de-DE" sz="1200" b="0" i="0" u="none" strike="noStrike" cap="none" normalizeH="0" baseline="0" dirty="0" err="1">
                          <a:ln>
                            <a:noFill/>
                          </a:ln>
                          <a:solidFill>
                            <a:schemeClr val="tx1"/>
                          </a:solidFill>
                          <a:effectLst/>
                          <a:cs typeface="Calibri" panose="020F0502020204030204" pitchFamily="34" charset="0"/>
                        </a:rPr>
                        <a:t>or</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applied</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science</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is</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exploitation</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of</a:t>
                      </a:r>
                      <a:r>
                        <a:rPr kumimoji="0" lang="de-DE" altLang="de-DE" sz="1200" b="0" i="0" u="none" strike="noStrike" cap="none" normalizeH="0" baseline="0" dirty="0">
                          <a:ln>
                            <a:noFill/>
                          </a:ln>
                          <a:solidFill>
                            <a:schemeClr val="tx1"/>
                          </a:solidFill>
                          <a:effectLst/>
                          <a:cs typeface="Calibri" panose="020F0502020204030204" pitchFamily="34" charset="0"/>
                        </a:rPr>
                        <a:t> </a:t>
                      </a:r>
                      <a:r>
                        <a:rPr kumimoji="0" lang="de-DE" altLang="de-DE" sz="1200" b="0" i="0" u="none" strike="noStrike" cap="none" normalizeH="0" baseline="0" dirty="0" err="1">
                          <a:ln>
                            <a:noFill/>
                          </a:ln>
                          <a:solidFill>
                            <a:schemeClr val="tx1"/>
                          </a:solidFill>
                          <a:effectLst/>
                          <a:cs typeface="Calibri" panose="020F0502020204030204" pitchFamily="34" charset="0"/>
                        </a:rPr>
                        <a:t>science</a:t>
                      </a:r>
                      <a:r>
                        <a:rPr kumimoji="0" lang="de-DE" altLang="de-DE" sz="1200" b="0" i="0" u="none" strike="noStrike" cap="none" normalizeH="0" baseline="0" dirty="0">
                          <a:ln>
                            <a:noFill/>
                          </a:ln>
                          <a:solidFill>
                            <a:schemeClr val="tx1"/>
                          </a:solidFill>
                          <a:effectLst/>
                          <a:cs typeface="Calibri" panose="020F0502020204030204" pitchFamily="34" charset="0"/>
                        </a:rPr>
                        <a:t>.</a:t>
                      </a:r>
                      <a:endParaRPr lang="de-DE" sz="1200" dirty="0">
                        <a:solidFill>
                          <a:schemeClr val="tx1"/>
                        </a:solidFill>
                      </a:endParaRPr>
                    </a:p>
                  </a:txBody>
                  <a:tcPr/>
                </a:tc>
                <a:extLst>
                  <a:ext uri="{0D108BD9-81ED-4DB2-BD59-A6C34878D82A}">
                    <a16:rowId xmlns:a16="http://schemas.microsoft.com/office/drawing/2014/main" val="350024283"/>
                  </a:ext>
                </a:extLst>
              </a:tr>
            </a:tbl>
          </a:graphicData>
        </a:graphic>
      </p:graphicFrame>
      <p:sp>
        <p:nvSpPr>
          <p:cNvPr id="4" name="&quot;Nein&quot;-Symbol 3"/>
          <p:cNvSpPr/>
          <p:nvPr/>
        </p:nvSpPr>
        <p:spPr>
          <a:xfrm>
            <a:off x="381629" y="162426"/>
            <a:ext cx="520739" cy="493295"/>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653461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Maths</a:t>
            </a:r>
            <a:r>
              <a:rPr lang="de-DE" dirty="0"/>
              <a:t> and Science </a:t>
            </a:r>
            <a:r>
              <a:rPr lang="de-DE" dirty="0" err="1"/>
              <a:t>education</a:t>
            </a:r>
            <a:endParaRPr lang="de-DE" dirty="0"/>
          </a:p>
        </p:txBody>
      </p:sp>
      <p:sp>
        <p:nvSpPr>
          <p:cNvPr id="3" name="Inhaltsplatzhalter 2"/>
          <p:cNvSpPr>
            <a:spLocks noGrp="1"/>
          </p:cNvSpPr>
          <p:nvPr>
            <p:ph idx="1"/>
          </p:nvPr>
        </p:nvSpPr>
        <p:spPr>
          <a:xfrm>
            <a:off x="866274" y="1200151"/>
            <a:ext cx="7820526" cy="3394472"/>
          </a:xfrm>
        </p:spPr>
        <p:txBody>
          <a:bodyPr/>
          <a:lstStyle/>
          <a:p>
            <a:pPr marL="0" indent="0">
              <a:buNone/>
            </a:pPr>
            <a:r>
              <a:rPr lang="de-DE" dirty="0" err="1">
                <a:latin typeface="Calibri Light" panose="020F0302020204030204" pitchFamily="34" charset="0"/>
                <a:cs typeface="Calibri Light" panose="020F0302020204030204" pitchFamily="34" charset="0"/>
              </a:rPr>
              <a:t>Should</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maths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science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education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give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students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insight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into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possibilities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limitations</a:t>
            </a:r>
            <a:r>
              <a:rPr lang="de-DE" dirty="0">
                <a:latin typeface="Calibri Light" panose="020F0302020204030204" pitchFamily="34" charset="0"/>
                <a:cs typeface="Calibri Light" panose="020F0302020204030204" pitchFamily="34" charset="0"/>
              </a:rPr>
              <a:t> of </a:t>
            </a:r>
            <a:r>
              <a:rPr lang="de-DE" dirty="0" err="1">
                <a:latin typeface="Calibri Light" panose="020F0302020204030204" pitchFamily="34" charset="0"/>
                <a:cs typeface="Calibri Light" panose="020F0302020204030204" pitchFamily="34" charset="0"/>
              </a:rPr>
              <a:t>maths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science</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clarify</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myths</a:t>
            </a:r>
            <a:r>
              <a:rPr lang="de-DE" dirty="0">
                <a:latin typeface="Calibri Light" panose="020F0302020204030204" pitchFamily="34" charset="0"/>
                <a:cs typeface="Calibri Light" panose="020F0302020204030204" pitchFamily="34" charset="0"/>
              </a:rPr>
              <a:t>?</a:t>
            </a:r>
          </a:p>
          <a:p>
            <a:r>
              <a:rPr lang="de-DE" dirty="0" err="1">
                <a:latin typeface="Calibri Light" panose="020F0302020204030204" pitchFamily="34" charset="0"/>
                <a:cs typeface="Calibri Light" panose="020F0302020204030204" pitchFamily="34" charset="0"/>
              </a:rPr>
              <a:t>If</a:t>
            </a:r>
            <a:r>
              <a:rPr lang="de-DE" dirty="0">
                <a:latin typeface="Calibri Light" panose="020F0302020204030204" pitchFamily="34" charset="0"/>
                <a:cs typeface="Calibri Light" panose="020F0302020204030204" pitchFamily="34" charset="0"/>
              </a:rPr>
              <a:t> so, </a:t>
            </a:r>
            <a:r>
              <a:rPr lang="de-DE" dirty="0" err="1">
                <a:latin typeface="Calibri Light" panose="020F0302020204030204" pitchFamily="34" charset="0"/>
                <a:cs typeface="Calibri Light" panose="020F0302020204030204" pitchFamily="34" charset="0"/>
              </a:rPr>
              <a:t>how</a:t>
            </a:r>
            <a:r>
              <a:rPr lang="de-DE" dirty="0">
                <a:latin typeface="Calibri Light" panose="020F0302020204030204" pitchFamily="34" charset="0"/>
                <a:cs typeface="Calibri Light" panose="020F0302020204030204" pitchFamily="34" charset="0"/>
              </a:rPr>
              <a:t>? </a:t>
            </a:r>
          </a:p>
          <a:p>
            <a:r>
              <a:rPr lang="de-DE" dirty="0" err="1">
                <a:latin typeface="Calibri Light" panose="020F0302020204030204" pitchFamily="34" charset="0"/>
                <a:cs typeface="Calibri Light" panose="020F0302020204030204" pitchFamily="34" charset="0"/>
              </a:rPr>
              <a:t>If</a:t>
            </a:r>
            <a:r>
              <a:rPr lang="de-DE" dirty="0">
                <a:latin typeface="Calibri Light" panose="020F0302020204030204" pitchFamily="34" charset="0"/>
                <a:cs typeface="Calibri Light" panose="020F0302020204030204" pitchFamily="34" charset="0"/>
              </a:rPr>
              <a:t> not, </a:t>
            </a:r>
            <a:r>
              <a:rPr lang="de-DE" dirty="0" err="1">
                <a:latin typeface="Calibri Light" panose="020F0302020204030204" pitchFamily="34" charset="0"/>
                <a:cs typeface="Calibri Light" panose="020F0302020204030204" pitchFamily="34" charset="0"/>
              </a:rPr>
              <a:t>why</a:t>
            </a:r>
            <a:r>
              <a:rPr lang="de-DE" dirty="0">
                <a:latin typeface="Calibri Light" panose="020F0302020204030204" pitchFamily="34" charset="0"/>
                <a:cs typeface="Calibri Light" panose="020F0302020204030204" pitchFamily="34" charset="0"/>
              </a:rPr>
              <a:t>? </a:t>
            </a:r>
          </a:p>
          <a:p>
            <a:r>
              <a:rPr lang="de-DE" dirty="0" err="1">
                <a:latin typeface="Calibri Light" panose="020F0302020204030204" pitchFamily="34" charset="0"/>
                <a:cs typeface="Calibri Light" panose="020F0302020204030204" pitchFamily="34" charset="0"/>
              </a:rPr>
              <a:t>How</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can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dealing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with</a:t>
            </a:r>
            <a:r>
              <a:rPr lang="de-DE" dirty="0">
                <a:latin typeface="Calibri Light" panose="020F0302020204030204" pitchFamily="34" charset="0"/>
                <a:cs typeface="Calibri Light" panose="020F0302020204030204" pitchFamily="34" charset="0"/>
              </a:rPr>
              <a:t> environmental SSI </a:t>
            </a:r>
            <a:r>
              <a:rPr lang="de-DE" dirty="0" err="1">
                <a:latin typeface="Calibri Light" panose="020F0302020204030204" pitchFamily="34" charset="0"/>
                <a:cs typeface="Calibri Light" panose="020F0302020204030204" pitchFamily="34" charset="0"/>
              </a:rPr>
              <a:t>contribute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this</a:t>
            </a:r>
            <a:r>
              <a:rPr lang="de-DE" dirty="0">
                <a:latin typeface="Calibri Light" panose="020F0302020204030204" pitchFamily="34" charset="0"/>
                <a:cs typeface="Calibri Light" panose="020F0302020204030204" pitchFamily="34" charset="0"/>
              </a:rPr>
              <a:t>?</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31</a:t>
            </a:fld>
            <a:endParaRPr lang="es-ES_tradnl" dirty="0"/>
          </a:p>
        </p:txBody>
      </p:sp>
      <p:pic>
        <p:nvPicPr>
          <p:cNvPr id="6" name="Bild 27" descr="C:\Users\Sophia\AppData\Local\Microsoft\Windows\Temporary Internet Files\Content.Word\4-4_group_work_.png.png"/>
          <p:cNvPicPr/>
          <p:nvPr/>
        </p:nvPicPr>
        <p:blipFill>
          <a:blip r:embed="rId2" cstate="print"/>
          <a:srcRect/>
          <a:stretch>
            <a:fillRect/>
          </a:stretch>
        </p:blipFill>
        <p:spPr bwMode="auto">
          <a:xfrm>
            <a:off x="218757" y="1385703"/>
            <a:ext cx="476885" cy="457200"/>
          </a:xfrm>
          <a:prstGeom prst="rect">
            <a:avLst/>
          </a:prstGeom>
          <a:noFill/>
          <a:ln w="9525">
            <a:noFill/>
            <a:miter lim="800000"/>
            <a:headEnd/>
            <a:tailEnd/>
          </a:ln>
        </p:spPr>
      </p:pic>
      <p:pic>
        <p:nvPicPr>
          <p:cNvPr id="7" name="Bild 7" descr="C:\Users\Sophia\AppData\Local\Microsoft\Windows\Temporary Internet Files\Content.Word\3-1_5min_.png.png"/>
          <p:cNvPicPr/>
          <p:nvPr/>
        </p:nvPicPr>
        <p:blipFill>
          <a:blip r:embed="rId3" cstate="print"/>
          <a:stretch>
            <a:fillRect/>
          </a:stretch>
        </p:blipFill>
        <p:spPr bwMode="auto">
          <a:xfrm>
            <a:off x="213994" y="1904933"/>
            <a:ext cx="481330" cy="478790"/>
          </a:xfrm>
          <a:prstGeom prst="rect">
            <a:avLst/>
          </a:prstGeom>
          <a:noFill/>
          <a:ln>
            <a:noFill/>
          </a:ln>
        </p:spPr>
      </p:pic>
    </p:spTree>
    <p:extLst>
      <p:ext uri="{BB962C8B-B14F-4D97-AF65-F5344CB8AC3E}">
        <p14:creationId xmlns:p14="http://schemas.microsoft.com/office/powerpoint/2010/main" val="3835996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a:t>3. </a:t>
            </a:r>
            <a:r>
              <a:rPr lang="de-DE" dirty="0" err="1"/>
              <a:t>How</a:t>
            </a:r>
            <a:r>
              <a:rPr lang="de-DE" dirty="0"/>
              <a:t> </a:t>
            </a:r>
            <a:r>
              <a:rPr lang="de-DE" dirty="0" err="1"/>
              <a:t>to</a:t>
            </a:r>
            <a:r>
              <a:rPr lang="de-DE" dirty="0"/>
              <a:t> </a:t>
            </a:r>
            <a:r>
              <a:rPr lang="de-DE" dirty="0" err="1"/>
              <a:t>include</a:t>
            </a:r>
            <a:r>
              <a:rPr lang="de-DE" dirty="0"/>
              <a:t> environmental SSI </a:t>
            </a:r>
            <a:r>
              <a:rPr lang="de-DE" dirty="0" err="1"/>
              <a:t>into</a:t>
            </a:r>
            <a:r>
              <a:rPr lang="de-DE" dirty="0"/>
              <a:t> </a:t>
            </a:r>
            <a:r>
              <a:rPr lang="de-DE" dirty="0" err="1"/>
              <a:t>teaching</a:t>
            </a:r>
            <a:r>
              <a:rPr lang="de-DE" dirty="0"/>
              <a:t>?</a:t>
            </a:r>
          </a:p>
        </p:txBody>
      </p:sp>
      <p:sp>
        <p:nvSpPr>
          <p:cNvPr id="7" name="Untertitel 6"/>
          <p:cNvSpPr>
            <a:spLocks noGrp="1"/>
          </p:cNvSpPr>
          <p:nvPr>
            <p:ph type="subTitle" idx="1"/>
          </p:nvPr>
        </p:nvSpPr>
        <p:spPr/>
        <p:txBody>
          <a:bodyPr/>
          <a:lstStyle/>
          <a:p>
            <a:endParaRPr lang="de-DE"/>
          </a:p>
        </p:txBody>
      </p:sp>
      <p:sp>
        <p:nvSpPr>
          <p:cNvPr id="5" name="Foliennummernplatzhalter 4"/>
          <p:cNvSpPr>
            <a:spLocks noGrp="1"/>
          </p:cNvSpPr>
          <p:nvPr>
            <p:ph type="sldNum" sz="quarter" idx="4294967295"/>
          </p:nvPr>
        </p:nvSpPr>
        <p:spPr>
          <a:xfrm>
            <a:off x="8555038" y="41275"/>
            <a:ext cx="588962" cy="274638"/>
          </a:xfrm>
        </p:spPr>
        <p:txBody>
          <a:bodyPr/>
          <a:lstStyle/>
          <a:p>
            <a:r>
              <a:rPr lang="es-ES_tradnl" sz="1200"/>
              <a:t>|  </a:t>
            </a:r>
            <a:fld id="{9DD0088F-7E4A-9C4B-9ED2-72FAF1293163}" type="slidenum">
              <a:rPr lang="es-ES_tradnl" smtClean="0"/>
              <a:pPr/>
              <a:t>32</a:t>
            </a:fld>
            <a:endParaRPr lang="es-ES_tradnl" dirty="0"/>
          </a:p>
        </p:txBody>
      </p:sp>
    </p:spTree>
    <p:extLst>
      <p:ext uri="{BB962C8B-B14F-4D97-AF65-F5344CB8AC3E}">
        <p14:creationId xmlns:p14="http://schemas.microsoft.com/office/powerpoint/2010/main" val="3584656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88" y="594794"/>
            <a:ext cx="9321877" cy="485846"/>
          </a:xfrm>
        </p:spPr>
        <p:txBody>
          <a:bodyPr>
            <a:normAutofit fontScale="90000"/>
          </a:bodyPr>
          <a:lstStyle/>
          <a:p>
            <a:r>
              <a:rPr lang="de-DE" dirty="0" err="1"/>
              <a:t>Activity</a:t>
            </a:r>
            <a:r>
              <a:rPr lang="de-DE" dirty="0"/>
              <a:t> 3.1: </a:t>
            </a:r>
            <a:r>
              <a:rPr lang="de-DE" dirty="0" err="1"/>
              <a:t>What</a:t>
            </a:r>
            <a:r>
              <a:rPr lang="de-DE" dirty="0"/>
              <a:t> do </a:t>
            </a:r>
            <a:r>
              <a:rPr lang="de-DE" dirty="0" err="1"/>
              <a:t>students</a:t>
            </a:r>
            <a:r>
              <a:rPr lang="de-DE" dirty="0"/>
              <a:t> </a:t>
            </a:r>
            <a:r>
              <a:rPr lang="de-DE" dirty="0" err="1"/>
              <a:t>learn</a:t>
            </a:r>
            <a:r>
              <a:rPr lang="de-DE" dirty="0"/>
              <a:t> </a:t>
            </a:r>
            <a:r>
              <a:rPr lang="de-DE" dirty="0" err="1"/>
              <a:t>when</a:t>
            </a:r>
            <a:r>
              <a:rPr lang="de-DE" dirty="0"/>
              <a:t> </a:t>
            </a:r>
            <a:r>
              <a:rPr lang="de-DE" dirty="0" err="1"/>
              <a:t>dealing</a:t>
            </a:r>
            <a:r>
              <a:rPr lang="de-DE" dirty="0"/>
              <a:t> </a:t>
            </a:r>
            <a:r>
              <a:rPr lang="de-DE" dirty="0" err="1"/>
              <a:t>with</a:t>
            </a:r>
            <a:r>
              <a:rPr lang="de-DE" dirty="0"/>
              <a:t> SSI?</a:t>
            </a:r>
          </a:p>
        </p:txBody>
      </p:sp>
      <p:sp>
        <p:nvSpPr>
          <p:cNvPr id="3" name="Inhaltsplatzhalter 2"/>
          <p:cNvSpPr>
            <a:spLocks noGrp="1"/>
          </p:cNvSpPr>
          <p:nvPr>
            <p:ph idx="1"/>
          </p:nvPr>
        </p:nvSpPr>
        <p:spPr>
          <a:xfrm>
            <a:off x="1377616" y="1186077"/>
            <a:ext cx="6843370" cy="841861"/>
          </a:xfrm>
        </p:spPr>
        <p:txBody>
          <a:bodyPr>
            <a:normAutofit fontScale="92500" lnSpcReduction="20000"/>
          </a:bodyPr>
          <a:lstStyle/>
          <a:p>
            <a:pPr marL="0" indent="0">
              <a:buNone/>
            </a:pPr>
            <a:r>
              <a:rPr lang="en-GB" dirty="0"/>
              <a:t>This is an exemplary task for students, solve the </a:t>
            </a:r>
          </a:p>
          <a:p>
            <a:pPr marL="0" indent="0">
              <a:buNone/>
            </a:pPr>
            <a:r>
              <a:rPr lang="en-GB" dirty="0"/>
              <a:t>exercise yourself. </a:t>
            </a:r>
          </a:p>
          <a:p>
            <a:pPr marL="0" indent="0">
              <a:buNone/>
            </a:pPr>
            <a:endParaRPr lang="en-GB" dirty="0">
              <a:solidFill>
                <a:srgbClr val="4C5F7E"/>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33</a:t>
            </a:fld>
            <a:endParaRPr lang="es-ES_tradnl" dirty="0"/>
          </a:p>
        </p:txBody>
      </p:sp>
      <p:pic>
        <p:nvPicPr>
          <p:cNvPr id="7" name="Grafik 6">
            <a:extLst>
              <a:ext uri="{FF2B5EF4-FFF2-40B4-BE49-F238E27FC236}">
                <a16:creationId xmlns:a16="http://schemas.microsoft.com/office/drawing/2014/main" id="{5776BDC9-4C5A-48CC-BC99-9C90EB31829E}"/>
              </a:ext>
            </a:extLst>
          </p:cNvPr>
          <p:cNvPicPr>
            <a:picLocks noChangeAspect="1"/>
          </p:cNvPicPr>
          <p:nvPr/>
        </p:nvPicPr>
        <p:blipFill rotWithShape="1">
          <a:blip r:embed="rId3"/>
          <a:srcRect l="15063" r="7569"/>
          <a:stretch/>
        </p:blipFill>
        <p:spPr>
          <a:xfrm>
            <a:off x="85988" y="2887579"/>
            <a:ext cx="1397665" cy="937124"/>
          </a:xfrm>
          <a:prstGeom prst="rect">
            <a:avLst/>
          </a:prstGeom>
        </p:spPr>
      </p:pic>
      <p:sp>
        <p:nvSpPr>
          <p:cNvPr id="10" name="Textfeld 9">
            <a:extLst>
              <a:ext uri="{FF2B5EF4-FFF2-40B4-BE49-F238E27FC236}">
                <a16:creationId xmlns:a16="http://schemas.microsoft.com/office/drawing/2014/main" id="{551422CF-A97E-4D51-AF89-505506926E05}"/>
              </a:ext>
            </a:extLst>
          </p:cNvPr>
          <p:cNvSpPr txBox="1"/>
          <p:nvPr/>
        </p:nvSpPr>
        <p:spPr>
          <a:xfrm>
            <a:off x="1495574" y="1513196"/>
            <a:ext cx="6371538" cy="3385542"/>
          </a:xfrm>
          <a:prstGeom prst="rect">
            <a:avLst/>
          </a:prstGeom>
          <a:noFill/>
        </p:spPr>
        <p:txBody>
          <a:bodyPr wrap="square" rtlCol="0">
            <a:spAutoFit/>
          </a:bodyPr>
          <a:lstStyle/>
          <a:p>
            <a:endParaRPr lang="en-GB" dirty="0">
              <a:solidFill>
                <a:srgbClr val="4C5F7E"/>
              </a:solidFill>
            </a:endParaRPr>
          </a:p>
          <a:p>
            <a:endParaRPr lang="en-GB" dirty="0">
              <a:solidFill>
                <a:srgbClr val="4C5F7E"/>
              </a:solidFill>
            </a:endParaRPr>
          </a:p>
          <a:p>
            <a:r>
              <a:rPr lang="en-GB" sz="1600" dirty="0"/>
              <a:t>Everywhere in Europe people try to avoid junk mail in their mailbox by using “NO JUNK MAIL” stickers. However, often people do not use such stickers on throw any advertisement directly in the trashcan. This produces unnecessary waste of paper. In Amsterdam it is now forbidden to put junk mail in the mailbox as long as it is not explicitly allowed with a special sticker. The city reported, since then the paper waste decreased significantly.</a:t>
            </a:r>
          </a:p>
          <a:p>
            <a:endParaRPr lang="en-GB" sz="1600" dirty="0"/>
          </a:p>
          <a:p>
            <a:r>
              <a:rPr lang="en-GB" sz="1600" dirty="0"/>
              <a:t>How would such a ruling affect your city? Discuss how much paper waste could be avoided and which other effects (i.e. economical) may play a role?</a:t>
            </a:r>
          </a:p>
          <a:p>
            <a:endParaRPr lang="de-DE" dirty="0"/>
          </a:p>
        </p:txBody>
      </p:sp>
      <p:pic>
        <p:nvPicPr>
          <p:cNvPr id="12" name="Imagen 51">
            <a:extLst>
              <a:ext uri="{FF2B5EF4-FFF2-40B4-BE49-F238E27FC236}">
                <a16:creationId xmlns:a16="http://schemas.microsoft.com/office/drawing/2014/main" id="{1E6AE676-5C84-5B26-BC53-0ABD3BA6C7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575" y="1131136"/>
            <a:ext cx="467995" cy="467995"/>
          </a:xfrm>
          <a:prstGeom prst="rect">
            <a:avLst/>
          </a:prstGeom>
          <a:noFill/>
          <a:ln>
            <a:noFill/>
          </a:ln>
        </p:spPr>
      </p:pic>
      <p:pic>
        <p:nvPicPr>
          <p:cNvPr id="13" name="Imagen 46">
            <a:extLst>
              <a:ext uri="{FF2B5EF4-FFF2-40B4-BE49-F238E27FC236}">
                <a16:creationId xmlns:a16="http://schemas.microsoft.com/office/drawing/2014/main" id="{A69A07F8-410B-1EBE-0CDE-15815393D2A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19" y="1688432"/>
            <a:ext cx="485846" cy="485846"/>
          </a:xfrm>
          <a:prstGeom prst="rect">
            <a:avLst/>
          </a:prstGeom>
          <a:noFill/>
          <a:ln>
            <a:noFill/>
          </a:ln>
        </p:spPr>
      </p:pic>
    </p:spTree>
    <p:extLst>
      <p:ext uri="{BB962C8B-B14F-4D97-AF65-F5344CB8AC3E}">
        <p14:creationId xmlns:p14="http://schemas.microsoft.com/office/powerpoint/2010/main" val="213163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0039" y="600004"/>
            <a:ext cx="9362877" cy="485846"/>
          </a:xfrm>
        </p:spPr>
        <p:txBody>
          <a:bodyPr>
            <a:normAutofit fontScale="90000"/>
          </a:bodyPr>
          <a:lstStyle/>
          <a:p>
            <a:r>
              <a:rPr lang="de-DE" dirty="0" err="1"/>
              <a:t>Activity</a:t>
            </a:r>
            <a:r>
              <a:rPr lang="de-DE" dirty="0"/>
              <a:t> 3.1: </a:t>
            </a:r>
            <a:r>
              <a:rPr lang="de-DE" dirty="0" err="1"/>
              <a:t>What</a:t>
            </a:r>
            <a:r>
              <a:rPr lang="de-DE" dirty="0"/>
              <a:t> do </a:t>
            </a:r>
            <a:r>
              <a:rPr lang="de-DE" dirty="0" err="1"/>
              <a:t>students</a:t>
            </a:r>
            <a:r>
              <a:rPr lang="de-DE" dirty="0"/>
              <a:t> </a:t>
            </a:r>
            <a:r>
              <a:rPr lang="de-DE" dirty="0" err="1"/>
              <a:t>learn</a:t>
            </a:r>
            <a:r>
              <a:rPr lang="de-DE" dirty="0"/>
              <a:t> </a:t>
            </a:r>
            <a:r>
              <a:rPr lang="de-DE" dirty="0" err="1"/>
              <a:t>when</a:t>
            </a:r>
            <a:r>
              <a:rPr lang="de-DE" dirty="0"/>
              <a:t> </a:t>
            </a:r>
            <a:r>
              <a:rPr lang="de-DE" dirty="0" err="1"/>
              <a:t>dealing</a:t>
            </a:r>
            <a:r>
              <a:rPr lang="de-DE" dirty="0"/>
              <a:t> </a:t>
            </a:r>
            <a:r>
              <a:rPr lang="de-DE" dirty="0" err="1"/>
              <a:t>with</a:t>
            </a:r>
            <a:r>
              <a:rPr lang="de-DE" dirty="0"/>
              <a:t> SSI?</a:t>
            </a:r>
          </a:p>
        </p:txBody>
      </p:sp>
      <p:sp>
        <p:nvSpPr>
          <p:cNvPr id="3" name="Inhaltsplatzhalter 2"/>
          <p:cNvSpPr>
            <a:spLocks noGrp="1"/>
          </p:cNvSpPr>
          <p:nvPr>
            <p:ph idx="1"/>
          </p:nvPr>
        </p:nvSpPr>
        <p:spPr>
          <a:xfrm>
            <a:off x="1377616" y="1186077"/>
            <a:ext cx="6843370" cy="841861"/>
          </a:xfrm>
        </p:spPr>
        <p:txBody>
          <a:bodyPr>
            <a:normAutofit fontScale="92500" lnSpcReduction="20000"/>
          </a:bodyPr>
          <a:lstStyle/>
          <a:p>
            <a:pPr marL="0" indent="0">
              <a:buNone/>
            </a:pPr>
            <a:r>
              <a:rPr lang="en-GB" dirty="0"/>
              <a:t>This is an exemplary task for students, solve the </a:t>
            </a:r>
          </a:p>
          <a:p>
            <a:pPr marL="0" indent="0">
              <a:buNone/>
            </a:pPr>
            <a:r>
              <a:rPr lang="en-GB" dirty="0"/>
              <a:t>exercise yourself. </a:t>
            </a:r>
          </a:p>
          <a:p>
            <a:pPr marL="0" indent="0">
              <a:buNone/>
            </a:pPr>
            <a:endParaRPr lang="en-GB" dirty="0">
              <a:solidFill>
                <a:srgbClr val="4C5F7E"/>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34</a:t>
            </a:fld>
            <a:endParaRPr lang="es-ES_tradnl" dirty="0"/>
          </a:p>
        </p:txBody>
      </p:sp>
      <p:sp>
        <p:nvSpPr>
          <p:cNvPr id="10" name="Textfeld 9">
            <a:extLst>
              <a:ext uri="{FF2B5EF4-FFF2-40B4-BE49-F238E27FC236}">
                <a16:creationId xmlns:a16="http://schemas.microsoft.com/office/drawing/2014/main" id="{551422CF-A97E-4D51-AF89-505506926E05}"/>
              </a:ext>
            </a:extLst>
          </p:cNvPr>
          <p:cNvSpPr txBox="1"/>
          <p:nvPr/>
        </p:nvSpPr>
        <p:spPr>
          <a:xfrm>
            <a:off x="1394845" y="1417852"/>
            <a:ext cx="7212125" cy="2616101"/>
          </a:xfrm>
          <a:prstGeom prst="rect">
            <a:avLst/>
          </a:prstGeom>
          <a:noFill/>
        </p:spPr>
        <p:txBody>
          <a:bodyPr wrap="square" rtlCol="0">
            <a:spAutoFit/>
          </a:bodyPr>
          <a:lstStyle/>
          <a:p>
            <a:endParaRPr lang="en-GB" dirty="0">
              <a:solidFill>
                <a:srgbClr val="4C5F7E"/>
              </a:solidFill>
            </a:endParaRPr>
          </a:p>
          <a:p>
            <a:endParaRPr lang="en-GB" dirty="0">
              <a:solidFill>
                <a:srgbClr val="4C5F7E"/>
              </a:solidFill>
            </a:endParaRPr>
          </a:p>
          <a:p>
            <a:r>
              <a:rPr lang="en-GB" sz="1600" dirty="0"/>
              <a:t>While discussions about climate change are heating up and divide our country, electric cars become more and more popular throughout our society.</a:t>
            </a:r>
          </a:p>
          <a:p>
            <a:endParaRPr lang="en-GB" sz="1600" dirty="0"/>
          </a:p>
          <a:p>
            <a:r>
              <a:rPr lang="en-GB" sz="1600" dirty="0"/>
              <a:t>Critics of electric cars often argue that the need for rare earth elements in batteries makes their life cycle assessment (LCA) worse than the LCA of Diesel cars.</a:t>
            </a:r>
          </a:p>
          <a:p>
            <a:endParaRPr lang="en-GB" sz="1600" dirty="0"/>
          </a:p>
          <a:p>
            <a:r>
              <a:rPr lang="en-GB" sz="1600" dirty="0"/>
              <a:t>Do you think an electric car is the better option? Start with a list of pros and cons for electric and diesel cars. Do research on this topic and argue carefully in the end.</a:t>
            </a:r>
            <a:endParaRPr lang="de-DE" dirty="0"/>
          </a:p>
        </p:txBody>
      </p:sp>
      <p:pic>
        <p:nvPicPr>
          <p:cNvPr id="13" name="Grafik 12">
            <a:extLst>
              <a:ext uri="{FF2B5EF4-FFF2-40B4-BE49-F238E27FC236}">
                <a16:creationId xmlns:a16="http://schemas.microsoft.com/office/drawing/2014/main" id="{3EA495D0-4BA1-45DD-B15B-80B6B4BA4835}"/>
              </a:ext>
            </a:extLst>
          </p:cNvPr>
          <p:cNvPicPr>
            <a:picLocks noChangeAspect="1"/>
          </p:cNvPicPr>
          <p:nvPr/>
        </p:nvPicPr>
        <p:blipFill>
          <a:blip r:embed="rId3"/>
          <a:stretch>
            <a:fillRect/>
          </a:stretch>
        </p:blipFill>
        <p:spPr>
          <a:xfrm>
            <a:off x="130039" y="2440888"/>
            <a:ext cx="1148785" cy="765557"/>
          </a:xfrm>
          <a:prstGeom prst="rect">
            <a:avLst/>
          </a:prstGeom>
        </p:spPr>
      </p:pic>
      <p:pic>
        <p:nvPicPr>
          <p:cNvPr id="12" name="Imagen 51">
            <a:extLst>
              <a:ext uri="{FF2B5EF4-FFF2-40B4-BE49-F238E27FC236}">
                <a16:creationId xmlns:a16="http://schemas.microsoft.com/office/drawing/2014/main" id="{E28AA9C2-2971-7FC3-4354-BDD4645B1E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575" y="1131136"/>
            <a:ext cx="467995" cy="467995"/>
          </a:xfrm>
          <a:prstGeom prst="rect">
            <a:avLst/>
          </a:prstGeom>
          <a:noFill/>
          <a:ln>
            <a:noFill/>
          </a:ln>
        </p:spPr>
      </p:pic>
      <p:pic>
        <p:nvPicPr>
          <p:cNvPr id="14" name="Imagen 46">
            <a:extLst>
              <a:ext uri="{FF2B5EF4-FFF2-40B4-BE49-F238E27FC236}">
                <a16:creationId xmlns:a16="http://schemas.microsoft.com/office/drawing/2014/main" id="{3E670503-C301-4FDB-BFC0-E59148ECE2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19" y="1688432"/>
            <a:ext cx="485846" cy="485846"/>
          </a:xfrm>
          <a:prstGeom prst="rect">
            <a:avLst/>
          </a:prstGeom>
          <a:noFill/>
          <a:ln>
            <a:noFill/>
          </a:ln>
        </p:spPr>
      </p:pic>
    </p:spTree>
    <p:extLst>
      <p:ext uri="{BB962C8B-B14F-4D97-AF65-F5344CB8AC3E}">
        <p14:creationId xmlns:p14="http://schemas.microsoft.com/office/powerpoint/2010/main" val="2981000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600004"/>
            <a:ext cx="9693919" cy="485846"/>
          </a:xfrm>
        </p:spPr>
        <p:txBody>
          <a:bodyPr>
            <a:normAutofit fontScale="90000"/>
          </a:bodyPr>
          <a:lstStyle/>
          <a:p>
            <a:r>
              <a:rPr lang="de-DE" dirty="0" err="1"/>
              <a:t>Activity</a:t>
            </a:r>
            <a:r>
              <a:rPr lang="de-DE" dirty="0"/>
              <a:t> 3.1: </a:t>
            </a:r>
            <a:r>
              <a:rPr lang="de-DE" dirty="0" err="1"/>
              <a:t>What</a:t>
            </a:r>
            <a:r>
              <a:rPr lang="de-DE" dirty="0"/>
              <a:t> do </a:t>
            </a:r>
            <a:r>
              <a:rPr lang="de-DE" dirty="0" err="1"/>
              <a:t>students</a:t>
            </a:r>
            <a:r>
              <a:rPr lang="de-DE" dirty="0"/>
              <a:t> </a:t>
            </a:r>
            <a:r>
              <a:rPr lang="de-DE" dirty="0" err="1"/>
              <a:t>learn</a:t>
            </a:r>
            <a:r>
              <a:rPr lang="de-DE" dirty="0"/>
              <a:t> </a:t>
            </a:r>
            <a:r>
              <a:rPr lang="de-DE" dirty="0" err="1"/>
              <a:t>when</a:t>
            </a:r>
            <a:r>
              <a:rPr lang="de-DE" dirty="0"/>
              <a:t> </a:t>
            </a:r>
            <a:r>
              <a:rPr lang="de-DE" dirty="0" err="1"/>
              <a:t>dealing</a:t>
            </a:r>
            <a:r>
              <a:rPr lang="de-DE" dirty="0"/>
              <a:t> </a:t>
            </a:r>
            <a:r>
              <a:rPr lang="de-DE" dirty="0" err="1"/>
              <a:t>with</a:t>
            </a:r>
            <a:r>
              <a:rPr lang="de-DE" dirty="0"/>
              <a:t> SSI?</a:t>
            </a:r>
          </a:p>
        </p:txBody>
      </p:sp>
      <p:sp>
        <p:nvSpPr>
          <p:cNvPr id="3" name="Inhaltsplatzhalter 2"/>
          <p:cNvSpPr>
            <a:spLocks noGrp="1"/>
          </p:cNvSpPr>
          <p:nvPr>
            <p:ph idx="1"/>
          </p:nvPr>
        </p:nvSpPr>
        <p:spPr>
          <a:xfrm>
            <a:off x="1485900" y="1392656"/>
            <a:ext cx="5917082" cy="3394472"/>
          </a:xfrm>
        </p:spPr>
        <p:txBody>
          <a:bodyPr/>
          <a:lstStyle/>
          <a:p>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do </a:t>
            </a:r>
            <a:r>
              <a:rPr lang="de-DE" dirty="0" err="1">
                <a:latin typeface="Calibri Light" panose="020F0302020204030204" pitchFamily="34" charset="0"/>
                <a:cs typeface="Calibri Light" panose="020F0302020204030204" pitchFamily="34" charset="0"/>
              </a:rPr>
              <a:t>students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learn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when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dealing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with</a:t>
            </a:r>
            <a:r>
              <a:rPr lang="de-DE" dirty="0">
                <a:latin typeface="Calibri Light" panose="020F0302020204030204" pitchFamily="34" charset="0"/>
                <a:cs typeface="Calibri Light" panose="020F0302020204030204" pitchFamily="34" charset="0"/>
              </a:rPr>
              <a:t> such a </a:t>
            </a:r>
            <a:r>
              <a:rPr lang="de-DE" dirty="0" err="1">
                <a:latin typeface="Calibri Light" panose="020F0302020204030204" pitchFamily="34" charset="0"/>
                <a:cs typeface="Calibri Light" panose="020F0302020204030204" pitchFamily="34" charset="0"/>
              </a:rPr>
              <a:t>task</a:t>
            </a:r>
            <a:r>
              <a:rPr lang="de-DE" dirty="0">
                <a:latin typeface="Calibri Light" panose="020F0302020204030204" pitchFamily="34" charset="0"/>
                <a:cs typeface="Calibri Light" panose="020F0302020204030204" pitchFamily="34" charset="0"/>
              </a:rPr>
              <a:t>?</a:t>
            </a:r>
          </a:p>
          <a:p>
            <a:r>
              <a:rPr lang="de-DE" dirty="0" err="1">
                <a:latin typeface="Calibri Light" panose="020F0302020204030204" pitchFamily="34" charset="0"/>
                <a:cs typeface="Calibri Light" panose="020F0302020204030204" pitchFamily="34" charset="0"/>
              </a:rPr>
              <a:t>Should</a:t>
            </a:r>
            <a:r>
              <a:rPr lang="de-DE" dirty="0">
                <a:latin typeface="Calibri Light" panose="020F0302020204030204" pitchFamily="34" charset="0"/>
                <a:cs typeface="Calibri Light" panose="020F0302020204030204" pitchFamily="34" charset="0"/>
              </a:rPr>
              <a:t> SSI </a:t>
            </a:r>
            <a:r>
              <a:rPr lang="de-DE" dirty="0" err="1">
                <a:latin typeface="Calibri Light" panose="020F0302020204030204" pitchFamily="34" charset="0"/>
                <a:cs typeface="Calibri Light" panose="020F0302020204030204" pitchFamily="34" charset="0"/>
              </a:rPr>
              <a:t>be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included</a:t>
            </a:r>
            <a:r>
              <a:rPr lang="de-DE" dirty="0">
                <a:latin typeface="Calibri Light" panose="020F0302020204030204" pitchFamily="34" charset="0"/>
                <a:cs typeface="Calibri Light" panose="020F0302020204030204" pitchFamily="34" charset="0"/>
              </a:rPr>
              <a:t> in </a:t>
            </a:r>
            <a:r>
              <a:rPr lang="de-DE" dirty="0" err="1">
                <a:latin typeface="Calibri Light" panose="020F0302020204030204" pitchFamily="34" charset="0"/>
                <a:cs typeface="Calibri Light" panose="020F0302020204030204" pitchFamily="34" charset="0"/>
              </a:rPr>
              <a:t>science</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mathematics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lessons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Why</a:t>
            </a:r>
            <a:r>
              <a:rPr lang="de-DE" dirty="0">
                <a:latin typeface="Calibri Light" panose="020F0302020204030204" pitchFamily="34" charset="0"/>
                <a:cs typeface="Calibri Light" panose="020F0302020204030204" pitchFamily="34" charset="0"/>
              </a:rPr>
              <a:t>? </a:t>
            </a:r>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35</a:t>
            </a:fld>
            <a:endParaRPr lang="es-ES_tradnl" dirty="0"/>
          </a:p>
        </p:txBody>
      </p:sp>
      <p:pic>
        <p:nvPicPr>
          <p:cNvPr id="7" name="Bild 27" descr="C:\Users\Sophia\AppData\Local\Microsoft\Windows\Temporary Internet Files\Content.Word\4-4_group_work_.png.png"/>
          <p:cNvPicPr/>
          <p:nvPr/>
        </p:nvPicPr>
        <p:blipFill>
          <a:blip r:embed="rId2" cstate="print"/>
          <a:stretch>
            <a:fillRect/>
          </a:stretch>
        </p:blipFill>
        <p:spPr bwMode="auto">
          <a:xfrm>
            <a:off x="457200" y="1504031"/>
            <a:ext cx="514350" cy="511175"/>
          </a:xfrm>
          <a:prstGeom prst="rect">
            <a:avLst/>
          </a:prstGeom>
          <a:noFill/>
          <a:ln w="9525">
            <a:noFill/>
            <a:miter lim="800000"/>
            <a:headEnd/>
            <a:tailEnd/>
          </a:ln>
        </p:spPr>
      </p:pic>
      <p:pic>
        <p:nvPicPr>
          <p:cNvPr id="8" name="Bild 7" descr="C:\Users\Sophia\AppData\Local\Microsoft\Windows\Temporary Internet Files\Content.Word\3-1_5min_.png.png"/>
          <p:cNvPicPr/>
          <p:nvPr/>
        </p:nvPicPr>
        <p:blipFill>
          <a:blip r:embed="rId3" cstate="print"/>
          <a:stretch>
            <a:fillRect/>
          </a:stretch>
        </p:blipFill>
        <p:spPr bwMode="auto">
          <a:xfrm>
            <a:off x="473710" y="2015206"/>
            <a:ext cx="481330" cy="478790"/>
          </a:xfrm>
          <a:prstGeom prst="rect">
            <a:avLst/>
          </a:prstGeom>
          <a:noFill/>
          <a:ln w="9525">
            <a:noFill/>
            <a:miter lim="800000"/>
            <a:headEnd/>
            <a:tailEnd/>
          </a:ln>
        </p:spPr>
      </p:pic>
    </p:spTree>
    <p:extLst>
      <p:ext uri="{BB962C8B-B14F-4D97-AF65-F5344CB8AC3E}">
        <p14:creationId xmlns:p14="http://schemas.microsoft.com/office/powerpoint/2010/main" val="439242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What</a:t>
            </a:r>
            <a:r>
              <a:rPr lang="de-DE" dirty="0"/>
              <a:t> do </a:t>
            </a:r>
            <a:r>
              <a:rPr lang="de-DE" dirty="0" err="1"/>
              <a:t>students</a:t>
            </a:r>
            <a:r>
              <a:rPr lang="de-DE" dirty="0"/>
              <a:t> </a:t>
            </a:r>
            <a:r>
              <a:rPr lang="de-DE" dirty="0" err="1"/>
              <a:t>learn</a:t>
            </a:r>
            <a:r>
              <a:rPr lang="de-DE" dirty="0"/>
              <a:t> </a:t>
            </a:r>
            <a:r>
              <a:rPr lang="de-DE" dirty="0" err="1"/>
              <a:t>when</a:t>
            </a:r>
            <a:r>
              <a:rPr lang="de-DE" dirty="0"/>
              <a:t> </a:t>
            </a:r>
            <a:r>
              <a:rPr lang="de-DE" dirty="0" err="1"/>
              <a:t>dealing</a:t>
            </a:r>
            <a:r>
              <a:rPr lang="de-DE" dirty="0"/>
              <a:t> </a:t>
            </a:r>
            <a:r>
              <a:rPr lang="de-DE" dirty="0" err="1"/>
              <a:t>with</a:t>
            </a:r>
            <a:r>
              <a:rPr lang="de-DE" dirty="0"/>
              <a:t> SSI?</a:t>
            </a:r>
          </a:p>
        </p:txBody>
      </p:sp>
      <p:sp>
        <p:nvSpPr>
          <p:cNvPr id="3" name="Inhaltsplatzhalter 2"/>
          <p:cNvSpPr>
            <a:spLocks noGrp="1"/>
          </p:cNvSpPr>
          <p:nvPr>
            <p:ph idx="1"/>
          </p:nvPr>
        </p:nvSpPr>
        <p:spPr/>
        <p:txBody>
          <a:bodyPr>
            <a:normAutofit fontScale="70000" lnSpcReduction="20000"/>
          </a:bodyPr>
          <a:lstStyle/>
          <a:p>
            <a:pPr marL="0" indent="0">
              <a:buNone/>
            </a:pPr>
            <a:r>
              <a:rPr lang="en-US" dirty="0">
                <a:latin typeface="Calibri Light" panose="020F0302020204030204" pitchFamily="34" charset="0"/>
                <a:cs typeface="Calibri Light" panose="020F0302020204030204" pitchFamily="34" charset="0"/>
              </a:rPr>
              <a:t>Research has shown that SSIs can be used </a:t>
            </a:r>
          </a:p>
          <a:p>
            <a:r>
              <a:rPr lang="en-US" dirty="0">
                <a:latin typeface="Calibri Light" panose="020F0302020204030204" pitchFamily="34" charset="0"/>
                <a:cs typeface="Calibri Light" panose="020F0302020204030204" pitchFamily="34" charset="0"/>
              </a:rPr>
              <a:t>as contexts for learning scientific content (</a:t>
            </a:r>
            <a:r>
              <a:rPr lang="en-US" dirty="0" err="1">
                <a:latin typeface="Calibri Light" panose="020F0302020204030204" pitchFamily="34" charset="0"/>
                <a:cs typeface="Calibri Light" panose="020F0302020204030204" pitchFamily="34" charset="0"/>
              </a:rPr>
              <a:t>Applebaum</a:t>
            </a:r>
            <a:r>
              <a:rPr lang="en-US" dirty="0">
                <a:latin typeface="Calibri Light" panose="020F0302020204030204" pitchFamily="34" charset="0"/>
                <a:cs typeface="Calibri Light" panose="020F0302020204030204" pitchFamily="34" charset="0"/>
              </a:rPr>
              <a:t> et al. 2006; Walker 2003; Zohar and </a:t>
            </a:r>
            <a:r>
              <a:rPr lang="en-US" dirty="0" err="1">
                <a:latin typeface="Calibri Light" panose="020F0302020204030204" pitchFamily="34" charset="0"/>
                <a:cs typeface="Calibri Light" panose="020F0302020204030204" pitchFamily="34" charset="0"/>
              </a:rPr>
              <a:t>Nemet</a:t>
            </a:r>
            <a:r>
              <a:rPr lang="en-US" dirty="0">
                <a:latin typeface="Calibri Light" panose="020F0302020204030204" pitchFamily="34" charset="0"/>
                <a:cs typeface="Calibri Light" panose="020F0302020204030204" pitchFamily="34" charset="0"/>
              </a:rPr>
              <a:t> 2002) </a:t>
            </a:r>
          </a:p>
          <a:p>
            <a:r>
              <a:rPr lang="en-US" dirty="0">
                <a:latin typeface="Calibri Light" panose="020F0302020204030204" pitchFamily="34" charset="0"/>
                <a:cs typeface="Calibri Light" panose="020F0302020204030204" pitchFamily="34" charset="0"/>
              </a:rPr>
              <a:t>for understanding the nature of science (learning ‘about science’)</a:t>
            </a:r>
          </a:p>
          <a:p>
            <a:r>
              <a:rPr lang="en-US" dirty="0">
                <a:latin typeface="Calibri Light" panose="020F0302020204030204" pitchFamily="34" charset="0"/>
                <a:cs typeface="Calibri Light" panose="020F0302020204030204" pitchFamily="34" charset="0"/>
              </a:rPr>
              <a:t>for citizenship education (Herman et al. 2018; </a:t>
            </a:r>
            <a:r>
              <a:rPr lang="en-US" dirty="0" err="1">
                <a:latin typeface="Calibri Light" panose="020F0302020204030204" pitchFamily="34" charset="0"/>
                <a:cs typeface="Calibri Light" panose="020F0302020204030204" pitchFamily="34" charset="0"/>
              </a:rPr>
              <a:t>Radakovic</a:t>
            </a:r>
            <a:r>
              <a:rPr lang="en-US" dirty="0">
                <a:latin typeface="Calibri Light" panose="020F0302020204030204" pitchFamily="34" charset="0"/>
                <a:cs typeface="Calibri Light" panose="020F0302020204030204" pitchFamily="34" charset="0"/>
              </a:rPr>
              <a:t> 2015; Sadler et al. 2007). </a:t>
            </a:r>
          </a:p>
          <a:p>
            <a:r>
              <a:rPr lang="en-US" dirty="0">
                <a:latin typeface="Calibri Light" panose="020F0302020204030204" pitchFamily="34" charset="0"/>
                <a:cs typeface="Calibri Light" panose="020F0302020204030204" pitchFamily="34" charset="0"/>
              </a:rPr>
              <a:t>In this respect, the authors highlight the following important aspects when dealing with SSIs: </a:t>
            </a:r>
          </a:p>
          <a:p>
            <a:pPr lvl="1"/>
            <a:r>
              <a:rPr lang="en-US" dirty="0">
                <a:latin typeface="Calibri Light" panose="020F0302020204030204" pitchFamily="34" charset="0"/>
                <a:cs typeface="Calibri Light" panose="020F0302020204030204" pitchFamily="34" charset="0"/>
              </a:rPr>
              <a:t>recognizing the inherent complexity of SSIs, </a:t>
            </a:r>
          </a:p>
          <a:p>
            <a:pPr lvl="1"/>
            <a:r>
              <a:rPr lang="en-US" dirty="0">
                <a:latin typeface="Calibri Light" panose="020F0302020204030204" pitchFamily="34" charset="0"/>
                <a:cs typeface="Calibri Light" panose="020F0302020204030204" pitchFamily="34" charset="0"/>
              </a:rPr>
              <a:t>examining issues from multiple perspectives, </a:t>
            </a:r>
          </a:p>
          <a:p>
            <a:pPr lvl="1"/>
            <a:r>
              <a:rPr lang="en-US" dirty="0">
                <a:latin typeface="Calibri Light" panose="020F0302020204030204" pitchFamily="34" charset="0"/>
                <a:cs typeface="Calibri Light" panose="020F0302020204030204" pitchFamily="34" charset="0"/>
              </a:rPr>
              <a:t>appreciating that SSIs are subject to ongoing inquiry, </a:t>
            </a:r>
          </a:p>
          <a:p>
            <a:pPr lvl="1"/>
            <a:r>
              <a:rPr lang="en-US" dirty="0">
                <a:latin typeface="Calibri Light" panose="020F0302020204030204" pitchFamily="34" charset="0"/>
                <a:cs typeface="Calibri Light" panose="020F0302020204030204" pitchFamily="34" charset="0"/>
              </a:rPr>
              <a:t>exhibiting skepticism when presented with potentially biased information. </a:t>
            </a:r>
            <a:endParaRPr lang="de-DE" dirty="0">
              <a:latin typeface="Calibri Light" panose="020F0302020204030204" pitchFamily="34" charset="0"/>
              <a:cs typeface="Calibri Light" panose="020F0302020204030204" pitchFamily="34" charset="0"/>
            </a:endParaRPr>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36</a:t>
            </a:fld>
            <a:endParaRPr lang="es-ES_tradnl" dirty="0"/>
          </a:p>
        </p:txBody>
      </p:sp>
    </p:spTree>
    <p:extLst>
      <p:ext uri="{BB962C8B-B14F-4D97-AF65-F5344CB8AC3E}">
        <p14:creationId xmlns:p14="http://schemas.microsoft.com/office/powerpoint/2010/main" val="3717443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3.2: </a:t>
            </a:r>
            <a:r>
              <a:rPr lang="de-DE" dirty="0" err="1"/>
              <a:t>How</a:t>
            </a:r>
            <a:r>
              <a:rPr lang="de-DE" dirty="0"/>
              <a:t> </a:t>
            </a:r>
            <a:r>
              <a:rPr lang="de-DE" dirty="0" err="1"/>
              <a:t>to</a:t>
            </a:r>
            <a:r>
              <a:rPr lang="de-DE" dirty="0"/>
              <a:t> design a </a:t>
            </a:r>
            <a:r>
              <a:rPr lang="de-DE" dirty="0" err="1"/>
              <a:t>lesson</a:t>
            </a:r>
            <a:r>
              <a:rPr lang="de-DE" dirty="0"/>
              <a:t> </a:t>
            </a:r>
            <a:r>
              <a:rPr lang="de-DE" dirty="0" err="1"/>
              <a:t>dealing</a:t>
            </a:r>
            <a:r>
              <a:rPr lang="de-DE" dirty="0"/>
              <a:t> </a:t>
            </a:r>
            <a:r>
              <a:rPr lang="de-DE" dirty="0" err="1"/>
              <a:t>with</a:t>
            </a:r>
            <a:r>
              <a:rPr lang="de-DE" dirty="0"/>
              <a:t> </a:t>
            </a:r>
            <a:r>
              <a:rPr lang="de-DE" dirty="0" err="1"/>
              <a:t>this</a:t>
            </a:r>
            <a:r>
              <a:rPr lang="de-DE" dirty="0"/>
              <a:t> SSI?</a:t>
            </a:r>
          </a:p>
        </p:txBody>
      </p:sp>
      <p:sp>
        <p:nvSpPr>
          <p:cNvPr id="3" name="Inhaltsplatzhalter 2"/>
          <p:cNvSpPr>
            <a:spLocks noGrp="1"/>
          </p:cNvSpPr>
          <p:nvPr>
            <p:ph idx="1"/>
          </p:nvPr>
        </p:nvSpPr>
        <p:spPr>
          <a:xfrm>
            <a:off x="1161046" y="1200151"/>
            <a:ext cx="7525753" cy="3394472"/>
          </a:xfrm>
        </p:spPr>
        <p:txBody>
          <a:bodyPr>
            <a:normAutofit/>
          </a:bodyPr>
          <a:lstStyle/>
          <a:p>
            <a:pPr marL="0" indent="0">
              <a:buNone/>
            </a:pPr>
            <a:r>
              <a:rPr lang="de-DE" dirty="0">
                <a:latin typeface="Calibri Light" panose="020F0302020204030204" pitchFamily="34" charset="0"/>
                <a:cs typeface="Calibri Light" panose="020F0302020204030204" pitchFamily="34" charset="0"/>
              </a:rPr>
              <a:t>Plan a </a:t>
            </a:r>
            <a:r>
              <a:rPr lang="de-DE" dirty="0" err="1">
                <a:latin typeface="Calibri Light" panose="020F0302020204030204" pitchFamily="34" charset="0"/>
                <a:cs typeface="Calibri Light" panose="020F0302020204030204" pitchFamily="34" charset="0"/>
              </a:rPr>
              <a:t>science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lesson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dealing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with</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SSI‘s</a:t>
            </a:r>
            <a:r>
              <a:rPr lang="de-DE" dirty="0">
                <a:latin typeface="Calibri Light" panose="020F0302020204030204" pitchFamily="34" charset="0"/>
                <a:cs typeface="Calibri Light" panose="020F0302020204030204" pitchFamily="34" charset="0"/>
              </a:rPr>
              <a:t>: </a:t>
            </a:r>
          </a:p>
          <a:p>
            <a:r>
              <a:rPr lang="de-DE" dirty="0">
                <a:latin typeface="Calibri Light" panose="020F0302020204030204" pitchFamily="34" charset="0"/>
                <a:cs typeface="Calibri Light" panose="020F0302020204030204" pitchFamily="34" charset="0"/>
              </a:rPr>
              <a:t>Sketch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timeline</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scientific</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content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of</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lesson</a:t>
            </a:r>
            <a:r>
              <a:rPr lang="de-DE" dirty="0">
                <a:latin typeface="Calibri Light" panose="020F0302020204030204" pitchFamily="34" charset="0"/>
                <a:cs typeface="Calibri Light" panose="020F0302020204030204" pitchFamily="34" charset="0"/>
              </a:rPr>
              <a:t>.</a:t>
            </a:r>
          </a:p>
          <a:p>
            <a:r>
              <a:rPr lang="de-DE" dirty="0">
                <a:latin typeface="Calibri Light" panose="020F0302020204030204" pitchFamily="34" charset="0"/>
                <a:cs typeface="Calibri Light" panose="020F0302020204030204" pitchFamily="34" charset="0"/>
              </a:rPr>
              <a:t>Elaborate </a:t>
            </a:r>
            <a:r>
              <a:rPr lang="de-DE" dirty="0" err="1">
                <a:latin typeface="Calibri Light" panose="020F0302020204030204" pitchFamily="34" charset="0"/>
                <a:cs typeface="Calibri Light" panose="020F0302020204030204" pitchFamily="34" charset="0"/>
              </a:rPr>
              <a:t>especially</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following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details</a:t>
            </a:r>
            <a:r>
              <a:rPr lang="de-DE" dirty="0">
                <a:latin typeface="Calibri Light" panose="020F0302020204030204" pitchFamily="34" charset="0"/>
                <a:cs typeface="Calibri Light" panose="020F0302020204030204" pitchFamily="34" charset="0"/>
              </a:rPr>
              <a:t>. </a:t>
            </a:r>
          </a:p>
          <a:p>
            <a:pPr marL="914400" lvl="1" indent="-514350">
              <a:buFont typeface="+mj-lt"/>
              <a:buAutoNum type="arabicPeriod"/>
            </a:pPr>
            <a:r>
              <a:rPr lang="de-DE" dirty="0" err="1">
                <a:latin typeface="Calibri Light" panose="020F0302020204030204" pitchFamily="34" charset="0"/>
                <a:cs typeface="Calibri Light" panose="020F0302020204030204" pitchFamily="34" charset="0"/>
              </a:rPr>
              <a:t>Which</a:t>
            </a:r>
            <a:r>
              <a:rPr lang="de-DE" dirty="0">
                <a:latin typeface="Calibri Light" panose="020F0302020204030204" pitchFamily="34" charset="0"/>
                <a:cs typeface="Calibri Light" panose="020F0302020204030204" pitchFamily="34" charset="0"/>
              </a:rPr>
              <a:t> SSI(‘s) will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students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be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dealing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with</a:t>
            </a:r>
            <a:r>
              <a:rPr lang="de-DE" dirty="0">
                <a:latin typeface="Calibri Light" panose="020F0302020204030204" pitchFamily="34" charset="0"/>
                <a:cs typeface="Calibri Light" panose="020F0302020204030204" pitchFamily="34" charset="0"/>
              </a:rPr>
              <a:t>?</a:t>
            </a:r>
          </a:p>
          <a:p>
            <a:pPr marL="914400" lvl="1" indent="-514350">
              <a:buFont typeface="+mj-lt"/>
              <a:buAutoNum type="arabicPeriod"/>
            </a:pPr>
            <a:r>
              <a:rPr lang="de-DE" dirty="0" err="1">
                <a:latin typeface="Calibri Light" panose="020F0302020204030204" pitchFamily="34" charset="0"/>
                <a:cs typeface="Calibri Light" panose="020F0302020204030204" pitchFamily="34" charset="0"/>
              </a:rPr>
              <a:t>Why</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did</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you</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choose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this</a:t>
            </a:r>
            <a:r>
              <a:rPr lang="de-DE" dirty="0">
                <a:latin typeface="Calibri Light" panose="020F0302020204030204" pitchFamily="34" charset="0"/>
                <a:cs typeface="Calibri Light" panose="020F0302020204030204" pitchFamily="34" charset="0"/>
              </a:rPr>
              <a:t> SSI? </a:t>
            </a:r>
          </a:p>
          <a:p>
            <a:pPr marL="914400" lvl="1" indent="-514350">
              <a:buFont typeface="+mj-lt"/>
              <a:buAutoNum type="arabicPeriod"/>
            </a:pPr>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are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core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learning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outcomes</a:t>
            </a:r>
            <a:r>
              <a:rPr lang="de-DE" dirty="0">
                <a:latin typeface="Calibri Light" panose="020F0302020204030204" pitchFamily="34" charset="0"/>
                <a:cs typeface="Calibri Light" panose="020F0302020204030204" pitchFamily="34" charset="0"/>
              </a:rPr>
              <a:t>?</a:t>
            </a:r>
          </a:p>
          <a:p>
            <a:pPr marL="514350" indent="-514350">
              <a:buFont typeface="+mj-lt"/>
              <a:buAutoNum type="arabicPeriod"/>
            </a:pPr>
            <a:endParaRPr lang="de-DE" dirty="0"/>
          </a:p>
          <a:p>
            <a:pPr marL="0" indent="0">
              <a:buNone/>
            </a:pPr>
            <a:endParaRPr lang="de-DE" dirty="0"/>
          </a:p>
          <a:p>
            <a:pPr marL="0" indent="0">
              <a:buNone/>
            </a:pP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37</a:t>
            </a:fld>
            <a:endParaRPr lang="es-ES_tradnl" dirty="0"/>
          </a:p>
        </p:txBody>
      </p:sp>
      <p:pic>
        <p:nvPicPr>
          <p:cNvPr id="8" name="Bild 27" descr="C:\Users\Sophia\AppData\Local\Microsoft\Windows\Temporary Internet Files\Content.Word\4-4_group_work_.png.png"/>
          <p:cNvPicPr/>
          <p:nvPr/>
        </p:nvPicPr>
        <p:blipFill>
          <a:blip r:embed="rId3" cstate="print"/>
          <a:stretch>
            <a:fillRect/>
          </a:stretch>
        </p:blipFill>
        <p:spPr bwMode="auto">
          <a:xfrm>
            <a:off x="457200" y="1383716"/>
            <a:ext cx="514350" cy="511175"/>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94891"/>
            <a:ext cx="48101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214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263316" y="600004"/>
            <a:ext cx="8229600" cy="485846"/>
          </a:xfrm>
        </p:spPr>
        <p:txBody>
          <a:bodyPr>
            <a:normAutofit fontScale="90000"/>
          </a:bodyPr>
          <a:lstStyle/>
          <a:p>
            <a:r>
              <a:rPr lang="de-DE" dirty="0"/>
              <a:t>Possible </a:t>
            </a:r>
            <a:r>
              <a:rPr lang="de-DE" dirty="0" err="1"/>
              <a:t>implementation</a:t>
            </a:r>
            <a:r>
              <a:rPr lang="de-DE" dirty="0"/>
              <a:t> </a:t>
            </a:r>
            <a:r>
              <a:rPr lang="de-DE" dirty="0" err="1"/>
              <a:t>of</a:t>
            </a:r>
            <a:r>
              <a:rPr lang="de-DE" dirty="0"/>
              <a:t> </a:t>
            </a:r>
            <a:r>
              <a:rPr lang="de-DE" dirty="0" err="1"/>
              <a:t>the</a:t>
            </a:r>
            <a:r>
              <a:rPr lang="de-DE" dirty="0"/>
              <a:t> </a:t>
            </a:r>
            <a:r>
              <a:rPr lang="de-DE" dirty="0" err="1"/>
              <a:t>junk</a:t>
            </a:r>
            <a:r>
              <a:rPr lang="de-DE" dirty="0"/>
              <a:t> mail </a:t>
            </a:r>
            <a:r>
              <a:rPr lang="de-DE" dirty="0" err="1"/>
              <a:t>task</a:t>
            </a:r>
            <a:r>
              <a:rPr lang="de-DE" dirty="0"/>
              <a:t> in </a:t>
            </a:r>
            <a:r>
              <a:rPr lang="de-DE" dirty="0" err="1"/>
              <a:t>class</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38</a:t>
            </a:fld>
            <a:endParaRPr lang="es-ES_tradnl" dirty="0"/>
          </a:p>
        </p:txBody>
      </p:sp>
      <p:pic>
        <p:nvPicPr>
          <p:cNvPr id="7" name="Grafik 6">
            <a:extLst>
              <a:ext uri="{FF2B5EF4-FFF2-40B4-BE49-F238E27FC236}">
                <a16:creationId xmlns:a16="http://schemas.microsoft.com/office/drawing/2014/main" id="{5776BDC9-4C5A-48CC-BC99-9C90EB31829E}"/>
              </a:ext>
            </a:extLst>
          </p:cNvPr>
          <p:cNvPicPr>
            <a:picLocks noChangeAspect="1"/>
          </p:cNvPicPr>
          <p:nvPr/>
        </p:nvPicPr>
        <p:blipFill rotWithShape="1">
          <a:blip r:embed="rId3"/>
          <a:srcRect l="15063" r="7569"/>
          <a:stretch/>
        </p:blipFill>
        <p:spPr>
          <a:xfrm>
            <a:off x="85988" y="2887579"/>
            <a:ext cx="1397665" cy="937124"/>
          </a:xfrm>
          <a:prstGeom prst="rect">
            <a:avLst/>
          </a:prstGeom>
        </p:spPr>
      </p:pic>
      <p:sp>
        <p:nvSpPr>
          <p:cNvPr id="10" name="Textfeld 9">
            <a:extLst>
              <a:ext uri="{FF2B5EF4-FFF2-40B4-BE49-F238E27FC236}">
                <a16:creationId xmlns:a16="http://schemas.microsoft.com/office/drawing/2014/main" id="{551422CF-A97E-4D51-AF89-505506926E05}"/>
              </a:ext>
            </a:extLst>
          </p:cNvPr>
          <p:cNvSpPr txBox="1"/>
          <p:nvPr/>
        </p:nvSpPr>
        <p:spPr>
          <a:xfrm>
            <a:off x="1516038" y="1348696"/>
            <a:ext cx="6371538" cy="3323987"/>
          </a:xfrm>
          <a:prstGeom prst="rect">
            <a:avLst/>
          </a:prstGeom>
          <a:noFill/>
        </p:spPr>
        <p:txBody>
          <a:bodyPr wrap="square" rtlCol="0">
            <a:spAutoFit/>
          </a:bodyPr>
          <a:lstStyle/>
          <a:p>
            <a:pPr marL="342900" indent="-342900">
              <a:buAutoNum type="arabicPeriod"/>
            </a:pPr>
            <a:r>
              <a:rPr lang="en-GB" sz="1600" dirty="0"/>
              <a:t>Start with a discussion: Do you read junk mail? Students report about their habits at home.</a:t>
            </a:r>
          </a:p>
          <a:p>
            <a:pPr marL="342900" indent="-342900">
              <a:buAutoNum type="arabicPeriod"/>
            </a:pPr>
            <a:r>
              <a:rPr lang="en-GB" sz="1600" dirty="0"/>
              <a:t>Present the case from Amsterdam to the class. What do students think about this case?</a:t>
            </a:r>
          </a:p>
          <a:p>
            <a:pPr marL="342900" indent="-342900">
              <a:buAutoNum type="arabicPeriod"/>
            </a:pPr>
            <a:r>
              <a:rPr lang="en-GB" sz="1600" dirty="0"/>
              <a:t>Students should calculate how much paper waste could be spared if such a ruling would exist in their home town. (Optional: How many trees could be saved?)</a:t>
            </a:r>
          </a:p>
          <a:p>
            <a:pPr marL="342900" indent="-342900">
              <a:buAutoNum type="arabicPeriod"/>
            </a:pPr>
            <a:r>
              <a:rPr lang="en-GB" sz="1600" dirty="0"/>
              <a:t>Question: What other effects could happen, if such a ruling would be enforced here?</a:t>
            </a:r>
          </a:p>
          <a:p>
            <a:pPr marL="342900" indent="-342900">
              <a:buAutoNum type="arabicPeriod"/>
            </a:pPr>
            <a:r>
              <a:rPr lang="en-GB" sz="1600" dirty="0"/>
              <a:t>Final: The class should decide </a:t>
            </a:r>
            <a:r>
              <a:rPr lang="en-GB" sz="1600"/>
              <a:t>if society would </a:t>
            </a:r>
            <a:r>
              <a:rPr lang="en-GB" sz="1600" dirty="0"/>
              <a:t>benefit from such a ruling. (Optional: The class writes a letter and make their case to the mayor)</a:t>
            </a:r>
          </a:p>
          <a:p>
            <a:endParaRPr lang="de-DE" dirty="0"/>
          </a:p>
        </p:txBody>
      </p:sp>
      <p:pic>
        <p:nvPicPr>
          <p:cNvPr id="9" name="Bild 24" descr="C:\Users\Sophia\AppData\Local\Microsoft\Windows\Temporary Internet Files\Content.Word\4-3_group_work3_.png.png"/>
          <p:cNvPicPr/>
          <p:nvPr/>
        </p:nvPicPr>
        <p:blipFill>
          <a:blip r:embed="rId4" cstate="print"/>
          <a:srcRect/>
          <a:stretch>
            <a:fillRect/>
          </a:stretch>
        </p:blipFill>
        <p:spPr bwMode="auto">
          <a:xfrm>
            <a:off x="479960" y="1186077"/>
            <a:ext cx="448945" cy="463550"/>
          </a:xfrm>
          <a:prstGeom prst="rect">
            <a:avLst/>
          </a:prstGeom>
          <a:noFill/>
          <a:ln w="9525">
            <a:noFill/>
            <a:miter lim="800000"/>
            <a:headEnd/>
            <a:tailEnd/>
          </a:ln>
        </p:spPr>
      </p:pic>
      <p:pic>
        <p:nvPicPr>
          <p:cNvPr id="11" name="Bild 7" descr="C:\Users\Sophia\AppData\Local\Microsoft\Windows\Temporary Internet Files\Content.Word\3-1_5min_.png.png"/>
          <p:cNvPicPr/>
          <p:nvPr/>
        </p:nvPicPr>
        <p:blipFill>
          <a:blip r:embed="rId5" cstate="print"/>
          <a:stretch>
            <a:fillRect/>
          </a:stretch>
        </p:blipFill>
        <p:spPr bwMode="auto">
          <a:xfrm>
            <a:off x="447575" y="1649627"/>
            <a:ext cx="481330" cy="478790"/>
          </a:xfrm>
          <a:prstGeom prst="rect">
            <a:avLst/>
          </a:prstGeom>
          <a:noFill/>
          <a:ln>
            <a:noFill/>
          </a:ln>
        </p:spPr>
      </p:pic>
    </p:spTree>
    <p:extLst>
      <p:ext uri="{BB962C8B-B14F-4D97-AF65-F5344CB8AC3E}">
        <p14:creationId xmlns:p14="http://schemas.microsoft.com/office/powerpoint/2010/main" val="4058572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263316" y="600004"/>
            <a:ext cx="8229600" cy="485846"/>
          </a:xfrm>
        </p:spPr>
        <p:txBody>
          <a:bodyPr>
            <a:normAutofit fontScale="90000"/>
          </a:bodyPr>
          <a:lstStyle/>
          <a:p>
            <a:r>
              <a:rPr lang="de-DE" dirty="0"/>
              <a:t>Possible </a:t>
            </a:r>
            <a:r>
              <a:rPr lang="de-DE" dirty="0" err="1"/>
              <a:t>implementation</a:t>
            </a:r>
            <a:r>
              <a:rPr lang="de-DE" dirty="0"/>
              <a:t> </a:t>
            </a:r>
            <a:r>
              <a:rPr lang="de-DE" dirty="0" err="1"/>
              <a:t>of</a:t>
            </a:r>
            <a:r>
              <a:rPr lang="de-DE" dirty="0"/>
              <a:t> </a:t>
            </a:r>
            <a:r>
              <a:rPr lang="de-DE" dirty="0" err="1"/>
              <a:t>the</a:t>
            </a:r>
            <a:r>
              <a:rPr lang="de-DE" dirty="0"/>
              <a:t> </a:t>
            </a:r>
            <a:r>
              <a:rPr lang="de-DE" dirty="0" err="1"/>
              <a:t>electric</a:t>
            </a:r>
            <a:r>
              <a:rPr lang="de-DE" dirty="0"/>
              <a:t> </a:t>
            </a:r>
            <a:r>
              <a:rPr lang="de-DE" dirty="0" err="1"/>
              <a:t>car</a:t>
            </a:r>
            <a:r>
              <a:rPr lang="de-DE" dirty="0"/>
              <a:t> </a:t>
            </a:r>
            <a:r>
              <a:rPr lang="de-DE" dirty="0" err="1"/>
              <a:t>task</a:t>
            </a:r>
            <a:r>
              <a:rPr lang="de-DE" dirty="0"/>
              <a:t> in </a:t>
            </a:r>
            <a:r>
              <a:rPr lang="de-DE" dirty="0" err="1"/>
              <a:t>class</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39</a:t>
            </a:fld>
            <a:endParaRPr lang="es-ES_tradnl" dirty="0"/>
          </a:p>
        </p:txBody>
      </p:sp>
      <p:sp>
        <p:nvSpPr>
          <p:cNvPr id="10" name="Textfeld 9">
            <a:extLst>
              <a:ext uri="{FF2B5EF4-FFF2-40B4-BE49-F238E27FC236}">
                <a16:creationId xmlns:a16="http://schemas.microsoft.com/office/drawing/2014/main" id="{551422CF-A97E-4D51-AF89-505506926E05}"/>
              </a:ext>
            </a:extLst>
          </p:cNvPr>
          <p:cNvSpPr txBox="1"/>
          <p:nvPr/>
        </p:nvSpPr>
        <p:spPr>
          <a:xfrm>
            <a:off x="1278824" y="1006648"/>
            <a:ext cx="7627730" cy="4247317"/>
          </a:xfrm>
          <a:prstGeom prst="rect">
            <a:avLst/>
          </a:prstGeom>
          <a:noFill/>
        </p:spPr>
        <p:txBody>
          <a:bodyPr wrap="square" rtlCol="0">
            <a:spAutoFit/>
          </a:bodyPr>
          <a:lstStyle/>
          <a:p>
            <a:endParaRPr lang="en-GB" dirty="0">
              <a:solidFill>
                <a:srgbClr val="4C5F7E"/>
              </a:solidFill>
            </a:endParaRPr>
          </a:p>
          <a:p>
            <a:pPr marL="342900" indent="-342900">
              <a:buAutoNum type="arabicPeriod"/>
            </a:pPr>
            <a:r>
              <a:rPr lang="en-GB" dirty="0"/>
              <a:t>Show a photo of a new tesla car to the class accompanied by the (astonishing) statistics (acceleration, range, charging time)</a:t>
            </a:r>
          </a:p>
          <a:p>
            <a:pPr marL="342900" indent="-342900">
              <a:buAutoNum type="arabicPeriod"/>
            </a:pPr>
            <a:r>
              <a:rPr lang="en-GB" dirty="0"/>
              <a:t>What do students think about electric cars. Lead the discussion to the point that most arguments are more myths than facts. </a:t>
            </a:r>
          </a:p>
          <a:p>
            <a:pPr marL="342900" indent="-342900">
              <a:buAutoNum type="arabicPeriod"/>
            </a:pPr>
            <a:r>
              <a:rPr lang="en-GB" dirty="0"/>
              <a:t>Let the students do their own research in groups: make pro –con list, do research, verify sources, summarize their results in a poster or presentation. (It may be necessary  to help students with some input or sources on various facts of electric respectively diesel cars)</a:t>
            </a:r>
          </a:p>
          <a:p>
            <a:pPr marL="342900" indent="-342900">
              <a:buAutoNum type="arabicPeriod"/>
            </a:pPr>
            <a:r>
              <a:rPr lang="en-GB" dirty="0"/>
              <a:t>After the presentations and discussions summarize the core outcomes for all students. (Note that the answer if we should stick to electric cars depends on social, geographical, ecological, ideological and personal factors. The weighting of the factors determines the final conclusion and is no way objective.</a:t>
            </a:r>
          </a:p>
          <a:p>
            <a:endParaRPr lang="en-GB" dirty="0">
              <a:solidFill>
                <a:srgbClr val="4C5F7E"/>
              </a:solidFill>
            </a:endParaRPr>
          </a:p>
        </p:txBody>
      </p:sp>
      <p:pic>
        <p:nvPicPr>
          <p:cNvPr id="9" name="Bild 24" descr="C:\Users\Sophia\AppData\Local\Microsoft\Windows\Temporary Internet Files\Content.Word\4-3_group_work3_.png.png"/>
          <p:cNvPicPr/>
          <p:nvPr/>
        </p:nvPicPr>
        <p:blipFill>
          <a:blip r:embed="rId3" cstate="print"/>
          <a:srcRect/>
          <a:stretch>
            <a:fillRect/>
          </a:stretch>
        </p:blipFill>
        <p:spPr bwMode="auto">
          <a:xfrm>
            <a:off x="479960" y="1186077"/>
            <a:ext cx="448945" cy="463550"/>
          </a:xfrm>
          <a:prstGeom prst="rect">
            <a:avLst/>
          </a:prstGeom>
          <a:noFill/>
          <a:ln w="9525">
            <a:noFill/>
            <a:miter lim="800000"/>
            <a:headEnd/>
            <a:tailEnd/>
          </a:ln>
        </p:spPr>
      </p:pic>
      <p:pic>
        <p:nvPicPr>
          <p:cNvPr id="11" name="Bild 7" descr="C:\Users\Sophia\AppData\Local\Microsoft\Windows\Temporary Internet Files\Content.Word\3-1_5min_.png.png"/>
          <p:cNvPicPr/>
          <p:nvPr/>
        </p:nvPicPr>
        <p:blipFill>
          <a:blip r:embed="rId4" cstate="print"/>
          <a:stretch>
            <a:fillRect/>
          </a:stretch>
        </p:blipFill>
        <p:spPr bwMode="auto">
          <a:xfrm>
            <a:off x="447575" y="1649627"/>
            <a:ext cx="481330" cy="478790"/>
          </a:xfrm>
          <a:prstGeom prst="rect">
            <a:avLst/>
          </a:prstGeom>
          <a:noFill/>
          <a:ln>
            <a:noFill/>
          </a:ln>
        </p:spPr>
      </p:pic>
      <p:pic>
        <p:nvPicPr>
          <p:cNvPr id="13" name="Grafik 12">
            <a:extLst>
              <a:ext uri="{FF2B5EF4-FFF2-40B4-BE49-F238E27FC236}">
                <a16:creationId xmlns:a16="http://schemas.microsoft.com/office/drawing/2014/main" id="{3EA495D0-4BA1-45DD-B15B-80B6B4BA4835}"/>
              </a:ext>
            </a:extLst>
          </p:cNvPr>
          <p:cNvPicPr>
            <a:picLocks noChangeAspect="1"/>
          </p:cNvPicPr>
          <p:nvPr/>
        </p:nvPicPr>
        <p:blipFill>
          <a:blip r:embed="rId5"/>
          <a:stretch>
            <a:fillRect/>
          </a:stretch>
        </p:blipFill>
        <p:spPr>
          <a:xfrm>
            <a:off x="130039" y="2440888"/>
            <a:ext cx="1148785" cy="765557"/>
          </a:xfrm>
          <a:prstGeom prst="rect">
            <a:avLst/>
          </a:prstGeom>
        </p:spPr>
      </p:pic>
    </p:spTree>
    <p:extLst>
      <p:ext uri="{BB962C8B-B14F-4D97-AF65-F5344CB8AC3E}">
        <p14:creationId xmlns:p14="http://schemas.microsoft.com/office/powerpoint/2010/main" val="255350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3746"/>
            <a:ext cx="8229600" cy="485846"/>
          </a:xfrm>
        </p:spPr>
        <p:txBody>
          <a:bodyPr>
            <a:normAutofit fontScale="90000"/>
          </a:bodyPr>
          <a:lstStyle/>
          <a:p>
            <a:r>
              <a:rPr lang="en-US" dirty="0"/>
              <a:t>Example 1: Should wind power plants be set up everywhere? </a:t>
            </a:r>
          </a:p>
        </p:txBody>
      </p:sp>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4</a:t>
            </a:fld>
            <a:endParaRPr lang="es-ES_tradnl" dirty="0"/>
          </a:p>
        </p:txBody>
      </p:sp>
      <p:pic>
        <p:nvPicPr>
          <p:cNvPr id="9" name="Grafik 8">
            <a:extLst>
              <a:ext uri="{FF2B5EF4-FFF2-40B4-BE49-F238E27FC236}">
                <a16:creationId xmlns:a16="http://schemas.microsoft.com/office/drawing/2014/main" id="{B2CB4543-ABE6-4844-B260-87804F287B45}"/>
              </a:ext>
            </a:extLst>
          </p:cNvPr>
          <p:cNvPicPr>
            <a:picLocks noChangeAspect="1"/>
          </p:cNvPicPr>
          <p:nvPr/>
        </p:nvPicPr>
        <p:blipFill>
          <a:blip r:embed="rId3"/>
          <a:stretch>
            <a:fillRect/>
          </a:stretch>
        </p:blipFill>
        <p:spPr>
          <a:xfrm>
            <a:off x="571027" y="1393371"/>
            <a:ext cx="3536518" cy="2356758"/>
          </a:xfrm>
          <a:prstGeom prst="rect">
            <a:avLst/>
          </a:prstGeom>
        </p:spPr>
      </p:pic>
      <p:sp>
        <p:nvSpPr>
          <p:cNvPr id="10" name="Rechteck 9">
            <a:extLst>
              <a:ext uri="{FF2B5EF4-FFF2-40B4-BE49-F238E27FC236}">
                <a16:creationId xmlns:a16="http://schemas.microsoft.com/office/drawing/2014/main" id="{FFC65A06-021C-43A8-A665-CA8C2579BB02}"/>
              </a:ext>
            </a:extLst>
          </p:cNvPr>
          <p:cNvSpPr/>
          <p:nvPr/>
        </p:nvSpPr>
        <p:spPr>
          <a:xfrm>
            <a:off x="4572000" y="1393371"/>
            <a:ext cx="4000973" cy="1477328"/>
          </a:xfrm>
          <a:prstGeom prst="rect">
            <a:avLst/>
          </a:prstGeom>
        </p:spPr>
        <p:txBody>
          <a:bodyPr wrap="square">
            <a:spAutoFit/>
          </a:bodyPr>
          <a:lstStyle/>
          <a:p>
            <a:r>
              <a:rPr lang="de-DE" dirty="0">
                <a:solidFill>
                  <a:srgbClr val="4C5F7E"/>
                </a:solidFill>
                <a:latin typeface="Calibri Light" panose="020F0302020204030204" pitchFamily="34" charset="0"/>
                <a:cs typeface="Calibri Light" panose="020F0302020204030204" pitchFamily="34" charset="0"/>
              </a:rPr>
              <a:t>Wind </a:t>
            </a:r>
            <a:r>
              <a:rPr lang="de-DE" dirty="0" err="1">
                <a:solidFill>
                  <a:srgbClr val="4C5F7E"/>
                </a:solidFill>
                <a:latin typeface="Calibri Light" panose="020F0302020204030204" pitchFamily="34" charset="0"/>
                <a:cs typeface="Calibri Light" panose="020F0302020204030204" pitchFamily="34" charset="0"/>
              </a:rPr>
              <a:t>turbines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are</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generally</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considered</a:t>
            </a:r>
            <a:r>
              <a:rPr lang="de-DE" dirty="0">
                <a:solidFill>
                  <a:srgbClr val="4C5F7E"/>
                </a:solidFill>
                <a:latin typeface="Calibri Light" panose="020F0302020204030204" pitchFamily="34" charset="0"/>
                <a:cs typeface="Calibri Light" panose="020F0302020204030204" pitchFamily="34" charset="0"/>
              </a:rPr>
              <a:t> a clean </a:t>
            </a:r>
            <a:r>
              <a:rPr lang="de-DE" dirty="0" err="1">
                <a:solidFill>
                  <a:srgbClr val="4C5F7E"/>
                </a:solidFill>
                <a:latin typeface="Calibri Light" panose="020F0302020204030204" pitchFamily="34" charset="0"/>
                <a:cs typeface="Calibri Light" panose="020F0302020204030204" pitchFamily="34" charset="0"/>
              </a:rPr>
              <a:t>energy</a:t>
            </a:r>
            <a:r>
              <a:rPr lang="de-DE" dirty="0">
                <a:solidFill>
                  <a:srgbClr val="4C5F7E"/>
                </a:solidFill>
                <a:latin typeface="Calibri Light" panose="020F0302020204030204" pitchFamily="34" charset="0"/>
                <a:cs typeface="Calibri Light" panose="020F0302020204030204" pitchFamily="34" charset="0"/>
              </a:rPr>
              <a:t> source. </a:t>
            </a:r>
            <a:r>
              <a:rPr lang="de-DE" dirty="0" err="1">
                <a:solidFill>
                  <a:srgbClr val="4C5F7E"/>
                </a:solidFill>
                <a:latin typeface="Calibri Light" panose="020F0302020204030204" pitchFamily="34" charset="0"/>
                <a:cs typeface="Calibri Light" panose="020F0302020204030204" pitchFamily="34" charset="0"/>
              </a:rPr>
              <a:t>Nevertheless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the</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construction</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of</a:t>
            </a:r>
            <a:r>
              <a:rPr lang="de-DE" dirty="0">
                <a:solidFill>
                  <a:srgbClr val="4C5F7E"/>
                </a:solidFill>
                <a:latin typeface="Calibri Light" panose="020F0302020204030204" pitchFamily="34" charset="0"/>
                <a:cs typeface="Calibri Light" panose="020F0302020204030204" pitchFamily="34" charset="0"/>
              </a:rPr>
              <a:t> wind </a:t>
            </a:r>
            <a:r>
              <a:rPr lang="de-DE" dirty="0" err="1">
                <a:solidFill>
                  <a:srgbClr val="4C5F7E"/>
                </a:solidFill>
                <a:latin typeface="Calibri Light" panose="020F0302020204030204" pitchFamily="34" charset="0"/>
                <a:cs typeface="Calibri Light" panose="020F0302020204030204" pitchFamily="34" charset="0"/>
              </a:rPr>
              <a:t>turbines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especially</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near</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residential</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areas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divides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our</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society</a:t>
            </a:r>
            <a:r>
              <a:rPr lang="de-DE" dirty="0">
                <a:solidFill>
                  <a:srgbClr val="4C5F7E"/>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11777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57081"/>
            <a:ext cx="8229600" cy="485846"/>
          </a:xfrm>
        </p:spPr>
        <p:txBody>
          <a:bodyPr>
            <a:normAutofit fontScale="90000"/>
          </a:bodyPr>
          <a:lstStyle/>
          <a:p>
            <a:r>
              <a:rPr lang="de-DE" dirty="0" err="1"/>
              <a:t>Example</a:t>
            </a:r>
            <a:r>
              <a:rPr lang="de-DE" dirty="0"/>
              <a:t> 2: </a:t>
            </a:r>
            <a:r>
              <a:rPr lang="de-DE" dirty="0" err="1"/>
              <a:t>Should</a:t>
            </a:r>
            <a:r>
              <a:rPr lang="de-DE" dirty="0"/>
              <a:t> </a:t>
            </a:r>
            <a:r>
              <a:rPr lang="de-DE" dirty="0" err="1"/>
              <a:t>the</a:t>
            </a:r>
            <a:r>
              <a:rPr lang="de-DE" dirty="0"/>
              <a:t> SARS-Covid-2 </a:t>
            </a:r>
            <a:r>
              <a:rPr lang="de-DE" dirty="0" err="1"/>
              <a:t>vaccination</a:t>
            </a:r>
            <a:r>
              <a:rPr lang="de-DE" dirty="0"/>
              <a:t> </a:t>
            </a:r>
            <a:r>
              <a:rPr lang="de-DE" dirty="0" err="1"/>
              <a:t>be</a:t>
            </a:r>
            <a:r>
              <a:rPr lang="de-DE" dirty="0"/>
              <a:t> </a:t>
            </a:r>
            <a:r>
              <a:rPr lang="de-DE" dirty="0" err="1"/>
              <a:t>obligatory</a:t>
            </a:r>
            <a:r>
              <a:rPr lang="de-DE" dirty="0"/>
              <a:t>?</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
        <p:nvSpPr>
          <p:cNvPr id="8" name="Marcador de contenido 2"/>
          <p:cNvSpPr txBox="1">
            <a:spLocks/>
          </p:cNvSpPr>
          <p:nvPr/>
        </p:nvSpPr>
        <p:spPr>
          <a:xfrm>
            <a:off x="377371" y="1190933"/>
            <a:ext cx="3606800" cy="2581465"/>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400" dirty="0">
                <a:solidFill>
                  <a:srgbClr val="4C5F7E"/>
                </a:solidFill>
                <a:latin typeface="Calibri Light" panose="020F0302020204030204" pitchFamily="34" charset="0"/>
                <a:cs typeface="Calibri Light" panose="020F0302020204030204" pitchFamily="34" charset="0"/>
              </a:rPr>
              <a:t>For many diseases, vaccinations provide effective protection, but always carry certain risks of vaccine reactions. Whether vaccinations should be used or not is therefore always a weighing of the risks and often leads to differing opinions both in society and among experts.</a:t>
            </a:r>
            <a:endParaRPr lang="en-US" sz="2400" dirty="0">
              <a:latin typeface="Calibri Light" panose="020F0302020204030204" pitchFamily="34" charset="0"/>
              <a:cs typeface="Calibri Light" panose="020F0302020204030204" pitchFamily="34" charset="0"/>
            </a:endParaRPr>
          </a:p>
          <a:p>
            <a:pPr marL="0" indent="0">
              <a:spcAft>
                <a:spcPts val="600"/>
              </a:spcAft>
              <a:buNone/>
            </a:pPr>
            <a:r>
              <a:rPr lang="en-US" sz="2400" dirty="0"/>
              <a:t> </a:t>
            </a:r>
          </a:p>
        </p:txBody>
      </p:sp>
      <p:pic>
        <p:nvPicPr>
          <p:cNvPr id="11" name="Grafik 10">
            <a:extLst>
              <a:ext uri="{FF2B5EF4-FFF2-40B4-BE49-F238E27FC236}">
                <a16:creationId xmlns:a16="http://schemas.microsoft.com/office/drawing/2014/main" id="{4C90AC89-200E-4FB4-AEAF-76DA10091956}"/>
              </a:ext>
            </a:extLst>
          </p:cNvPr>
          <p:cNvPicPr>
            <a:picLocks noChangeAspect="1"/>
          </p:cNvPicPr>
          <p:nvPr/>
        </p:nvPicPr>
        <p:blipFill>
          <a:blip r:embed="rId3"/>
          <a:stretch>
            <a:fillRect/>
          </a:stretch>
        </p:blipFill>
        <p:spPr>
          <a:xfrm>
            <a:off x="4073054" y="1190934"/>
            <a:ext cx="4693575" cy="2581466"/>
          </a:xfrm>
          <a:prstGeom prst="rect">
            <a:avLst/>
          </a:prstGeom>
        </p:spPr>
      </p:pic>
    </p:spTree>
    <p:extLst>
      <p:ext uri="{BB962C8B-B14F-4D97-AF65-F5344CB8AC3E}">
        <p14:creationId xmlns:p14="http://schemas.microsoft.com/office/powerpoint/2010/main" val="21662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8410"/>
            <a:ext cx="8229600" cy="485846"/>
          </a:xfrm>
        </p:spPr>
        <p:txBody>
          <a:bodyPr>
            <a:normAutofit fontScale="90000"/>
          </a:bodyPr>
          <a:lstStyle/>
          <a:p>
            <a:r>
              <a:rPr lang="en-US" dirty="0"/>
              <a:t>Activity 1.1:a) “Should wind power plants be set up everywhere”</a:t>
            </a:r>
          </a:p>
        </p:txBody>
      </p:sp>
      <p:sp>
        <p:nvSpPr>
          <p:cNvPr id="3" name="Marcador de contenido 2"/>
          <p:cNvSpPr>
            <a:spLocks noGrp="1"/>
          </p:cNvSpPr>
          <p:nvPr>
            <p:ph idx="1"/>
          </p:nvPr>
        </p:nvSpPr>
        <p:spPr>
          <a:xfrm>
            <a:off x="889130" y="994816"/>
            <a:ext cx="5794700" cy="3693297"/>
          </a:xfrm>
        </p:spPr>
        <p:txBody>
          <a:bodyPr>
            <a:normAutofit/>
          </a:bodyPr>
          <a:lstStyle/>
          <a:p>
            <a:pPr marL="0" indent="0">
              <a:spcAft>
                <a:spcPts val="600"/>
              </a:spcAft>
              <a:buNone/>
            </a:pPr>
            <a:r>
              <a:rPr lang="en-US" sz="1200" dirty="0">
                <a:latin typeface="Calibri Light" panose="020F0302020204030204" pitchFamily="34" charset="0"/>
                <a:cs typeface="Calibri Light" panose="020F0302020204030204" pitchFamily="34" charset="0"/>
              </a:rPr>
              <a:t>The goal of this task is to show how different opinions evolve and strengthen.</a:t>
            </a:r>
          </a:p>
          <a:p>
            <a:pPr marL="457200" indent="-457200">
              <a:spcAft>
                <a:spcPts val="600"/>
              </a:spcAft>
              <a:buFont typeface="+mj-lt"/>
              <a:buAutoNum type="arabicPeriod"/>
            </a:pPr>
            <a:r>
              <a:rPr lang="en-US" sz="1200" dirty="0">
                <a:latin typeface="Calibri Light" panose="020F0302020204030204" pitchFamily="34" charset="0"/>
                <a:cs typeface="Calibri Light" panose="020F0302020204030204" pitchFamily="34" charset="0"/>
              </a:rPr>
              <a:t>Would you accept a wind power plant near your house?</a:t>
            </a:r>
          </a:p>
          <a:p>
            <a:pPr marL="857250" lvl="1" indent="-457200">
              <a:spcAft>
                <a:spcPts val="600"/>
              </a:spcAft>
            </a:pPr>
            <a:r>
              <a:rPr lang="en-US" sz="1200" dirty="0">
                <a:latin typeface="Calibri Light" panose="020F0302020204030204" pitchFamily="34" charset="0"/>
                <a:cs typeface="Calibri Light" panose="020F0302020204030204" pitchFamily="34" charset="0"/>
              </a:rPr>
              <a:t>What are the advantages/disadvantages of installing wind power plants?</a:t>
            </a:r>
          </a:p>
          <a:p>
            <a:pPr marL="457200" indent="-457200">
              <a:spcAft>
                <a:spcPts val="600"/>
              </a:spcAft>
              <a:buFont typeface="+mj-lt"/>
              <a:buAutoNum type="arabicPeriod"/>
            </a:pPr>
            <a:r>
              <a:rPr lang="en-US" sz="1200" dirty="0">
                <a:latin typeface="Calibri Light" panose="020F0302020204030204" pitchFamily="34" charset="0"/>
                <a:cs typeface="Calibri Light" panose="020F0302020204030204" pitchFamily="34" charset="0"/>
              </a:rPr>
              <a:t>Put yourself in the role of a politician/expert. How would you argue…</a:t>
            </a:r>
          </a:p>
          <a:p>
            <a:pPr marL="857250" lvl="1" indent="-457200">
              <a:spcAft>
                <a:spcPts val="600"/>
              </a:spcAft>
            </a:pPr>
            <a:r>
              <a:rPr lang="en-US" sz="1200" dirty="0">
                <a:latin typeface="Calibri Light" panose="020F0302020204030204" pitchFamily="34" charset="0"/>
                <a:cs typeface="Calibri Light" panose="020F0302020204030204" pitchFamily="34" charset="0"/>
              </a:rPr>
              <a:t>… if you would like to promote the installation of a wind power plant close to your village</a:t>
            </a:r>
          </a:p>
          <a:p>
            <a:pPr marL="857250" lvl="1" indent="-457200">
              <a:spcAft>
                <a:spcPts val="600"/>
              </a:spcAft>
            </a:pPr>
            <a:r>
              <a:rPr lang="en-US" sz="1200" dirty="0">
                <a:latin typeface="Calibri Light" panose="020F0302020204030204" pitchFamily="34" charset="0"/>
                <a:cs typeface="Calibri Light" panose="020F0302020204030204" pitchFamily="34" charset="0"/>
              </a:rPr>
              <a:t>… if you oppose installing wind power plants in your village</a:t>
            </a:r>
          </a:p>
          <a:p>
            <a:pPr marL="457200" indent="-457200">
              <a:spcAft>
                <a:spcPts val="600"/>
              </a:spcAft>
              <a:buFont typeface="+mj-lt"/>
              <a:buAutoNum type="arabicPeriod"/>
            </a:pPr>
            <a:r>
              <a:rPr lang="en-US" sz="1200" dirty="0">
                <a:latin typeface="Calibri Light" panose="020F0302020204030204" pitchFamily="34" charset="0"/>
                <a:cs typeface="Calibri Light" panose="020F0302020204030204" pitchFamily="34" charset="0"/>
              </a:rPr>
              <a:t>Do a research.</a:t>
            </a:r>
          </a:p>
          <a:p>
            <a:pPr marL="857250" lvl="1" indent="-457200">
              <a:spcAft>
                <a:spcPts val="600"/>
              </a:spcAft>
            </a:pPr>
            <a:r>
              <a:rPr lang="en-US" sz="1200" dirty="0">
                <a:latin typeface="Calibri Light" panose="020F0302020204030204" pitchFamily="34" charset="0"/>
                <a:cs typeface="Calibri Light" panose="020F0302020204030204" pitchFamily="34" charset="0"/>
              </a:rPr>
              <a:t>Find list of (seemingly) scientific based arguments favoring respectively opposing the use of wind power plants.</a:t>
            </a:r>
          </a:p>
          <a:p>
            <a:pPr marL="857250" lvl="1" indent="-457200">
              <a:spcAft>
                <a:spcPts val="600"/>
              </a:spcAft>
            </a:pPr>
            <a:r>
              <a:rPr lang="en-US" sz="1200" dirty="0">
                <a:latin typeface="Calibri Light" panose="020F0302020204030204" pitchFamily="34" charset="0"/>
                <a:cs typeface="Calibri Light" panose="020F0302020204030204" pitchFamily="34" charset="0"/>
              </a:rPr>
              <a:t>Elaborate on the connection between the main question and scientific facts. </a:t>
            </a:r>
          </a:p>
          <a:p>
            <a:pPr marL="857250" lvl="1" indent="-457200">
              <a:spcAft>
                <a:spcPts val="600"/>
              </a:spcAft>
            </a:pPr>
            <a:r>
              <a:rPr lang="en-US" sz="1200" dirty="0">
                <a:latin typeface="Calibri Light" panose="020F0302020204030204" pitchFamily="34" charset="0"/>
                <a:cs typeface="Calibri Light" panose="020F0302020204030204" pitchFamily="34" charset="0"/>
              </a:rPr>
              <a:t>What other aspects influence the decision on setting up wind power plants?</a:t>
            </a:r>
          </a:p>
        </p:txBody>
      </p:sp>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6</a:t>
            </a:fld>
            <a:endParaRPr lang="es-ES_tradnl" dirty="0"/>
          </a:p>
        </p:txBody>
      </p:sp>
      <p:pic>
        <p:nvPicPr>
          <p:cNvPr id="9" name="Grafik 8">
            <a:extLst>
              <a:ext uri="{FF2B5EF4-FFF2-40B4-BE49-F238E27FC236}">
                <a16:creationId xmlns:a16="http://schemas.microsoft.com/office/drawing/2014/main" id="{B2CB4543-ABE6-4844-B260-87804F287B45}"/>
              </a:ext>
            </a:extLst>
          </p:cNvPr>
          <p:cNvPicPr>
            <a:picLocks noChangeAspect="1"/>
          </p:cNvPicPr>
          <p:nvPr/>
        </p:nvPicPr>
        <p:blipFill>
          <a:blip r:embed="rId3"/>
          <a:stretch>
            <a:fillRect/>
          </a:stretch>
        </p:blipFill>
        <p:spPr>
          <a:xfrm>
            <a:off x="6790390" y="994816"/>
            <a:ext cx="2254264" cy="1502256"/>
          </a:xfrm>
          <a:prstGeom prst="rect">
            <a:avLst/>
          </a:prstGeom>
        </p:spPr>
      </p:pic>
      <p:pic>
        <p:nvPicPr>
          <p:cNvPr id="7" name="Bild 27" descr="C:\Users\Sophia\AppData\Local\Microsoft\Windows\Temporary Internet Files\Content.Word\4-4_group_work_.png.png"/>
          <p:cNvPicPr/>
          <p:nvPr/>
        </p:nvPicPr>
        <p:blipFill>
          <a:blip r:embed="rId4" cstate="print"/>
          <a:srcRect/>
          <a:stretch>
            <a:fillRect/>
          </a:stretch>
        </p:blipFill>
        <p:spPr bwMode="auto">
          <a:xfrm>
            <a:off x="301240" y="1313515"/>
            <a:ext cx="476885" cy="457200"/>
          </a:xfrm>
          <a:prstGeom prst="rect">
            <a:avLst/>
          </a:prstGeom>
          <a:noFill/>
          <a:ln w="9525">
            <a:noFill/>
            <a:miter lim="800000"/>
            <a:headEnd/>
            <a:tailEnd/>
          </a:ln>
        </p:spPr>
      </p:pic>
      <p:pic>
        <p:nvPicPr>
          <p:cNvPr id="10" name="Imagen 24">
            <a:extLst>
              <a:ext uri="{FF2B5EF4-FFF2-40B4-BE49-F238E27FC236}">
                <a16:creationId xmlns:a16="http://schemas.microsoft.com/office/drawing/2014/main" id="{17C7350B-DCCF-8C03-7A68-94B7A70DA3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240" y="1892732"/>
            <a:ext cx="545093" cy="545093"/>
          </a:xfrm>
          <a:prstGeom prst="rect">
            <a:avLst/>
          </a:prstGeom>
          <a:noFill/>
          <a:ln>
            <a:noFill/>
          </a:ln>
        </p:spPr>
      </p:pic>
    </p:spTree>
    <p:extLst>
      <p:ext uri="{BB962C8B-B14F-4D97-AF65-F5344CB8AC3E}">
        <p14:creationId xmlns:p14="http://schemas.microsoft.com/office/powerpoint/2010/main" val="16521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57081"/>
            <a:ext cx="8229600" cy="485846"/>
          </a:xfrm>
        </p:spPr>
        <p:txBody>
          <a:bodyPr>
            <a:normAutofit fontScale="90000"/>
          </a:bodyPr>
          <a:lstStyle/>
          <a:p>
            <a:r>
              <a:rPr lang="de-DE" dirty="0" err="1"/>
              <a:t>Activity</a:t>
            </a:r>
            <a:r>
              <a:rPr lang="de-DE" dirty="0"/>
              <a:t> 1.1b): </a:t>
            </a:r>
            <a:r>
              <a:rPr lang="de-DE" dirty="0" err="1"/>
              <a:t>Should</a:t>
            </a:r>
            <a:r>
              <a:rPr lang="de-DE" dirty="0"/>
              <a:t> </a:t>
            </a:r>
            <a:r>
              <a:rPr lang="de-DE" dirty="0" err="1"/>
              <a:t>the</a:t>
            </a:r>
            <a:r>
              <a:rPr lang="de-DE" dirty="0"/>
              <a:t> SARS-Covid-2 </a:t>
            </a:r>
            <a:r>
              <a:rPr lang="de-DE" dirty="0" err="1"/>
              <a:t>vaccination</a:t>
            </a:r>
            <a:r>
              <a:rPr lang="de-DE" dirty="0"/>
              <a:t> </a:t>
            </a:r>
            <a:r>
              <a:rPr lang="de-DE" dirty="0" err="1"/>
              <a:t>be</a:t>
            </a:r>
            <a:r>
              <a:rPr lang="de-DE" dirty="0"/>
              <a:t> </a:t>
            </a:r>
            <a:r>
              <a:rPr lang="de-DE" dirty="0" err="1"/>
              <a:t>obligatory</a:t>
            </a:r>
            <a:r>
              <a:rPr lang="de-DE" dirty="0"/>
              <a:t>?</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pic>
        <p:nvPicPr>
          <p:cNvPr id="11" name="Grafik 10">
            <a:extLst>
              <a:ext uri="{FF2B5EF4-FFF2-40B4-BE49-F238E27FC236}">
                <a16:creationId xmlns:a16="http://schemas.microsoft.com/office/drawing/2014/main" id="{4C90AC89-200E-4FB4-AEAF-76DA10091956}"/>
              </a:ext>
            </a:extLst>
          </p:cNvPr>
          <p:cNvPicPr>
            <a:picLocks noChangeAspect="1"/>
          </p:cNvPicPr>
          <p:nvPr/>
        </p:nvPicPr>
        <p:blipFill>
          <a:blip r:embed="rId3"/>
          <a:stretch>
            <a:fillRect/>
          </a:stretch>
        </p:blipFill>
        <p:spPr>
          <a:xfrm>
            <a:off x="6028082" y="753192"/>
            <a:ext cx="2868811" cy="1577846"/>
          </a:xfrm>
          <a:prstGeom prst="rect">
            <a:avLst/>
          </a:prstGeom>
        </p:spPr>
      </p:pic>
      <p:sp>
        <p:nvSpPr>
          <p:cNvPr id="12" name="Marcador de contenido 2">
            <a:extLst>
              <a:ext uri="{FF2B5EF4-FFF2-40B4-BE49-F238E27FC236}">
                <a16:creationId xmlns:a16="http://schemas.microsoft.com/office/drawing/2014/main" id="{88F1A223-657B-43EA-BB27-206FB5D8780A}"/>
              </a:ext>
            </a:extLst>
          </p:cNvPr>
          <p:cNvSpPr>
            <a:spLocks noGrp="1"/>
          </p:cNvSpPr>
          <p:nvPr>
            <p:ph idx="1"/>
          </p:nvPr>
        </p:nvSpPr>
        <p:spPr>
          <a:xfrm>
            <a:off x="778125" y="1093122"/>
            <a:ext cx="4807726" cy="3693297"/>
          </a:xfrm>
        </p:spPr>
        <p:txBody>
          <a:bodyPr>
            <a:normAutofit fontScale="92500"/>
          </a:bodyPr>
          <a:lstStyle/>
          <a:p>
            <a:pPr marL="0" indent="0">
              <a:spcAft>
                <a:spcPts val="600"/>
              </a:spcAft>
              <a:buNone/>
            </a:pPr>
            <a:r>
              <a:rPr lang="en-US" sz="1200" dirty="0">
                <a:latin typeface="Calibri Light" panose="020F0302020204030204" pitchFamily="34" charset="0"/>
                <a:cs typeface="Calibri Light" panose="020F0302020204030204" pitchFamily="34" charset="0"/>
              </a:rPr>
              <a:t>The goal of this task is to show how different opinions evolve and strengthen.</a:t>
            </a:r>
          </a:p>
          <a:p>
            <a:pPr marL="457200" indent="-457200">
              <a:spcAft>
                <a:spcPts val="600"/>
              </a:spcAft>
              <a:buFont typeface="+mj-lt"/>
              <a:buAutoNum type="arabicPeriod"/>
            </a:pPr>
            <a:r>
              <a:rPr lang="en-US" sz="1200" dirty="0">
                <a:latin typeface="Calibri Light" panose="020F0302020204030204" pitchFamily="34" charset="0"/>
                <a:cs typeface="Calibri Light" panose="020F0302020204030204" pitchFamily="34" charset="0"/>
              </a:rPr>
              <a:t>Are you for or against </a:t>
            </a:r>
            <a:r>
              <a:rPr lang="en-US" sz="1200" i="1" dirty="0">
                <a:latin typeface="Calibri Light" panose="020F0302020204030204" pitchFamily="34" charset="0"/>
                <a:cs typeface="Calibri Light" panose="020F0302020204030204" pitchFamily="34" charset="0"/>
              </a:rPr>
              <a:t>S</a:t>
            </a:r>
            <a:r>
              <a:rPr lang="de-DE" sz="1200" i="1" dirty="0">
                <a:latin typeface="Calibri Light" panose="020F0302020204030204" pitchFamily="34" charset="0"/>
                <a:cs typeface="Calibri Light" panose="020F0302020204030204" pitchFamily="34" charset="0"/>
              </a:rPr>
              <a:t>ARS-Covid-2</a:t>
            </a:r>
            <a:r>
              <a:rPr lang="en-US" sz="1200" i="1" dirty="0">
                <a:latin typeface="Calibri Light" panose="020F0302020204030204" pitchFamily="34" charset="0"/>
                <a:cs typeface="Calibri Light" panose="020F0302020204030204" pitchFamily="34" charset="0"/>
              </a:rPr>
              <a:t> </a:t>
            </a:r>
            <a:r>
              <a:rPr lang="en-US" sz="1200" dirty="0">
                <a:latin typeface="Calibri Light" panose="020F0302020204030204" pitchFamily="34" charset="0"/>
                <a:cs typeface="Calibri Light" panose="020F0302020204030204" pitchFamily="34" charset="0"/>
              </a:rPr>
              <a:t>vaccination?</a:t>
            </a:r>
          </a:p>
          <a:p>
            <a:pPr marL="857250" lvl="1" indent="-457200">
              <a:spcAft>
                <a:spcPts val="600"/>
              </a:spcAft>
            </a:pPr>
            <a:r>
              <a:rPr lang="en-US" sz="1200" dirty="0">
                <a:latin typeface="Calibri Light" panose="020F0302020204030204" pitchFamily="34" charset="0"/>
                <a:cs typeface="Calibri Light" panose="020F0302020204030204" pitchFamily="34" charset="0"/>
              </a:rPr>
              <a:t>How do proponents argue? </a:t>
            </a:r>
          </a:p>
          <a:p>
            <a:pPr marL="857250" lvl="1" indent="-457200">
              <a:spcAft>
                <a:spcPts val="600"/>
              </a:spcAft>
            </a:pPr>
            <a:r>
              <a:rPr lang="en-US" sz="1200" dirty="0">
                <a:latin typeface="Calibri Light" panose="020F0302020204030204" pitchFamily="34" charset="0"/>
                <a:cs typeface="Calibri Light" panose="020F0302020204030204" pitchFamily="34" charset="0"/>
              </a:rPr>
              <a:t>How do opponents of vaccination argue?</a:t>
            </a:r>
          </a:p>
          <a:p>
            <a:pPr marL="457200" indent="-457200">
              <a:spcAft>
                <a:spcPts val="600"/>
              </a:spcAft>
              <a:buFont typeface="+mj-lt"/>
              <a:buAutoNum type="arabicPeriod"/>
            </a:pPr>
            <a:r>
              <a:rPr lang="en-US" sz="1200" dirty="0">
                <a:latin typeface="Calibri Light" panose="020F0302020204030204" pitchFamily="34" charset="0"/>
                <a:cs typeface="Calibri Light" panose="020F0302020204030204" pitchFamily="34" charset="0"/>
              </a:rPr>
              <a:t>Put yourself in the role of an expert/politician. How would you argue…</a:t>
            </a:r>
          </a:p>
          <a:p>
            <a:pPr marL="857250" lvl="1" indent="-457200">
              <a:spcAft>
                <a:spcPts val="600"/>
              </a:spcAft>
            </a:pPr>
            <a:r>
              <a:rPr lang="en-US" sz="1200" dirty="0">
                <a:latin typeface="Calibri Light" panose="020F0302020204030204" pitchFamily="34" charset="0"/>
                <a:cs typeface="Calibri Light" panose="020F0302020204030204" pitchFamily="34" charset="0"/>
              </a:rPr>
              <a:t>… if you would like to promote a vaccine mandate for S</a:t>
            </a:r>
            <a:r>
              <a:rPr lang="de-DE" sz="1200" dirty="0">
                <a:latin typeface="Calibri Light" panose="020F0302020204030204" pitchFamily="34" charset="0"/>
                <a:cs typeface="Calibri Light" panose="020F0302020204030204" pitchFamily="34" charset="0"/>
              </a:rPr>
              <a:t>ARS-Covid-2</a:t>
            </a:r>
            <a:endParaRPr lang="en-US" sz="1200" dirty="0">
              <a:latin typeface="Calibri Light" panose="020F0302020204030204" pitchFamily="34" charset="0"/>
              <a:cs typeface="Calibri Light" panose="020F0302020204030204" pitchFamily="34" charset="0"/>
            </a:endParaRPr>
          </a:p>
          <a:p>
            <a:pPr marL="857250" lvl="1" indent="-457200">
              <a:spcAft>
                <a:spcPts val="600"/>
              </a:spcAft>
            </a:pPr>
            <a:r>
              <a:rPr lang="en-US" sz="1200" dirty="0">
                <a:latin typeface="Calibri Light" panose="020F0302020204030204" pitchFamily="34" charset="0"/>
                <a:cs typeface="Calibri Light" panose="020F0302020204030204" pitchFamily="34" charset="0"/>
              </a:rPr>
              <a:t>… if you oppose installing a vaccine mandate for measles</a:t>
            </a:r>
          </a:p>
          <a:p>
            <a:pPr marL="457200" indent="-457200">
              <a:spcAft>
                <a:spcPts val="600"/>
              </a:spcAft>
              <a:buFont typeface="+mj-lt"/>
              <a:buAutoNum type="arabicPeriod"/>
            </a:pPr>
            <a:r>
              <a:rPr lang="en-US" sz="1200" dirty="0">
                <a:latin typeface="Calibri Light" panose="020F0302020204030204" pitchFamily="34" charset="0"/>
                <a:cs typeface="Calibri Light" panose="020F0302020204030204" pitchFamily="34" charset="0"/>
              </a:rPr>
              <a:t>Do a research.</a:t>
            </a:r>
          </a:p>
          <a:p>
            <a:pPr marL="857250" lvl="1" indent="-457200">
              <a:spcAft>
                <a:spcPts val="600"/>
              </a:spcAft>
            </a:pPr>
            <a:r>
              <a:rPr lang="en-US" sz="1200" dirty="0">
                <a:latin typeface="Calibri Light" panose="020F0302020204030204" pitchFamily="34" charset="0"/>
                <a:cs typeface="Calibri Light" panose="020F0302020204030204" pitchFamily="34" charset="0"/>
              </a:rPr>
              <a:t>Find list of (seemingly) scientific based arguments favoring respectively opposing the use of vaccines.</a:t>
            </a:r>
          </a:p>
          <a:p>
            <a:pPr marL="857250" lvl="1" indent="-457200">
              <a:spcAft>
                <a:spcPts val="600"/>
              </a:spcAft>
            </a:pPr>
            <a:r>
              <a:rPr lang="en-US" sz="1200" dirty="0">
                <a:latin typeface="Calibri Light" panose="020F0302020204030204" pitchFamily="34" charset="0"/>
                <a:cs typeface="Calibri Light" panose="020F0302020204030204" pitchFamily="34" charset="0"/>
              </a:rPr>
              <a:t>Elaborate on the connection between the main question and scientific facts. </a:t>
            </a:r>
          </a:p>
          <a:p>
            <a:pPr marL="857250" lvl="1" indent="-457200">
              <a:spcAft>
                <a:spcPts val="600"/>
              </a:spcAft>
            </a:pPr>
            <a:r>
              <a:rPr lang="en-US" sz="1200" dirty="0">
                <a:latin typeface="Calibri Light" panose="020F0302020204030204" pitchFamily="34" charset="0"/>
                <a:cs typeface="Calibri Light" panose="020F0302020204030204" pitchFamily="34" charset="0"/>
              </a:rPr>
              <a:t>What other aspects influence the decision on vaccination?</a:t>
            </a:r>
          </a:p>
        </p:txBody>
      </p:sp>
      <p:pic>
        <p:nvPicPr>
          <p:cNvPr id="13" name="Bild 27" descr="C:\Users\Sophia\AppData\Local\Microsoft\Windows\Temporary Internet Files\Content.Word\4-4_group_work_.png.png">
            <a:extLst>
              <a:ext uri="{FF2B5EF4-FFF2-40B4-BE49-F238E27FC236}">
                <a16:creationId xmlns:a16="http://schemas.microsoft.com/office/drawing/2014/main" id="{A773879E-EB81-422D-9DF7-928A188F6BC8}"/>
              </a:ext>
            </a:extLst>
          </p:cNvPr>
          <p:cNvPicPr/>
          <p:nvPr/>
        </p:nvPicPr>
        <p:blipFill>
          <a:blip r:embed="rId4" cstate="print"/>
          <a:srcRect/>
          <a:stretch>
            <a:fillRect/>
          </a:stretch>
        </p:blipFill>
        <p:spPr bwMode="auto">
          <a:xfrm>
            <a:off x="255144" y="1552910"/>
            <a:ext cx="476885" cy="457200"/>
          </a:xfrm>
          <a:prstGeom prst="rect">
            <a:avLst/>
          </a:prstGeom>
          <a:noFill/>
          <a:ln w="9525">
            <a:noFill/>
            <a:miter lim="800000"/>
            <a:headEnd/>
            <a:tailEnd/>
          </a:ln>
        </p:spPr>
      </p:pic>
      <p:pic>
        <p:nvPicPr>
          <p:cNvPr id="9" name="Bild 7" descr="C:\Users\Sophia\AppData\Local\Microsoft\Windows\Temporary Internet Files\Content.Word\3-1_5min_.png.png">
            <a:extLst>
              <a:ext uri="{FF2B5EF4-FFF2-40B4-BE49-F238E27FC236}">
                <a16:creationId xmlns:a16="http://schemas.microsoft.com/office/drawing/2014/main" id="{40552FB0-3642-40FC-8E6B-AC5226AA506F}"/>
              </a:ext>
            </a:extLst>
          </p:cNvPr>
          <p:cNvPicPr/>
          <p:nvPr/>
        </p:nvPicPr>
        <p:blipFill>
          <a:blip r:embed="rId5" cstate="print"/>
          <a:stretch>
            <a:fillRect/>
          </a:stretch>
        </p:blipFill>
        <p:spPr bwMode="auto">
          <a:xfrm>
            <a:off x="237918" y="2091643"/>
            <a:ext cx="481330" cy="478790"/>
          </a:xfrm>
          <a:prstGeom prst="rect">
            <a:avLst/>
          </a:prstGeom>
          <a:noFill/>
          <a:ln w="9525">
            <a:noFill/>
            <a:miter lim="800000"/>
            <a:headEnd/>
            <a:tailEnd/>
          </a:ln>
        </p:spPr>
      </p:pic>
      <p:pic>
        <p:nvPicPr>
          <p:cNvPr id="6" name="Grafik 5">
            <a:extLst>
              <a:ext uri="{FF2B5EF4-FFF2-40B4-BE49-F238E27FC236}">
                <a16:creationId xmlns:a16="http://schemas.microsoft.com/office/drawing/2014/main" id="{A90447B7-1266-4291-BE4C-731FA1BC4DC4}"/>
              </a:ext>
            </a:extLst>
          </p:cNvPr>
          <p:cNvPicPr>
            <a:picLocks noChangeAspect="1"/>
          </p:cNvPicPr>
          <p:nvPr/>
        </p:nvPicPr>
        <p:blipFill>
          <a:blip r:embed="rId6"/>
          <a:stretch>
            <a:fillRect/>
          </a:stretch>
        </p:blipFill>
        <p:spPr>
          <a:xfrm>
            <a:off x="6562861" y="2503546"/>
            <a:ext cx="1799251" cy="1801754"/>
          </a:xfrm>
          <a:prstGeom prst="rect">
            <a:avLst/>
          </a:prstGeom>
        </p:spPr>
      </p:pic>
    </p:spTree>
    <p:extLst>
      <p:ext uri="{BB962C8B-B14F-4D97-AF65-F5344CB8AC3E}">
        <p14:creationId xmlns:p14="http://schemas.microsoft.com/office/powerpoint/2010/main" val="17707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2166"/>
            <a:ext cx="8229600" cy="1006895"/>
          </a:xfrm>
        </p:spPr>
        <p:txBody>
          <a:bodyPr>
            <a:normAutofit fontScale="90000"/>
          </a:bodyPr>
          <a:lstStyle/>
          <a:p>
            <a:r>
              <a:rPr lang="de-DE" dirty="0" err="1"/>
              <a:t>Activity</a:t>
            </a:r>
            <a:r>
              <a:rPr lang="de-DE" dirty="0"/>
              <a:t> 1.2: </a:t>
            </a:r>
            <a:r>
              <a:rPr lang="de-DE" dirty="0" err="1"/>
              <a:t>Should</a:t>
            </a:r>
            <a:r>
              <a:rPr lang="de-DE" dirty="0"/>
              <a:t> wind power plants </a:t>
            </a:r>
            <a:r>
              <a:rPr lang="de-DE" dirty="0" err="1"/>
              <a:t>be</a:t>
            </a:r>
            <a:r>
              <a:rPr lang="de-DE" dirty="0"/>
              <a:t> </a:t>
            </a:r>
            <a:r>
              <a:rPr lang="de-DE" dirty="0" err="1"/>
              <a:t>set</a:t>
            </a:r>
            <a:r>
              <a:rPr lang="de-DE" dirty="0"/>
              <a:t> </a:t>
            </a:r>
            <a:r>
              <a:rPr lang="de-DE" dirty="0" err="1"/>
              <a:t>up</a:t>
            </a:r>
            <a:r>
              <a:rPr lang="de-DE" dirty="0"/>
              <a:t> </a:t>
            </a:r>
            <a:r>
              <a:rPr lang="de-DE" dirty="0" err="1"/>
              <a:t>everywhere</a:t>
            </a:r>
            <a:r>
              <a:rPr lang="de-DE" dirty="0"/>
              <a:t>?/</a:t>
            </a:r>
            <a:r>
              <a:rPr lang="de-DE" dirty="0" err="1"/>
              <a:t>Should</a:t>
            </a:r>
            <a:r>
              <a:rPr lang="de-DE" dirty="0"/>
              <a:t> </a:t>
            </a:r>
            <a:r>
              <a:rPr lang="de-DE" dirty="0" err="1"/>
              <a:t>vaccination</a:t>
            </a:r>
            <a:r>
              <a:rPr lang="de-DE" dirty="0"/>
              <a:t> </a:t>
            </a:r>
            <a:r>
              <a:rPr lang="de-DE" dirty="0" err="1"/>
              <a:t>be</a:t>
            </a:r>
            <a:r>
              <a:rPr lang="de-DE" dirty="0"/>
              <a:t> </a:t>
            </a:r>
            <a:r>
              <a:rPr lang="de-DE" dirty="0" err="1"/>
              <a:t>mandatory</a:t>
            </a:r>
            <a:r>
              <a:rPr lang="de-DE" dirty="0"/>
              <a:t> -&gt; </a:t>
            </a:r>
            <a:r>
              <a:rPr lang="de-DE" dirty="0" err="1"/>
              <a:t>choose</a:t>
            </a:r>
            <a:r>
              <a:rPr lang="de-DE" dirty="0"/>
              <a:t> </a:t>
            </a:r>
            <a:r>
              <a:rPr lang="de-DE" dirty="0" err="1"/>
              <a:t>your</a:t>
            </a:r>
            <a:r>
              <a:rPr lang="de-DE" dirty="0"/>
              <a:t> </a:t>
            </a:r>
            <a:r>
              <a:rPr lang="de-DE" dirty="0" err="1"/>
              <a:t>example</a:t>
            </a:r>
            <a:endParaRPr lang="de-DE" dirty="0"/>
          </a:p>
        </p:txBody>
      </p:sp>
      <p:sp>
        <p:nvSpPr>
          <p:cNvPr id="3" name="Inhaltsplatzhalter 2"/>
          <p:cNvSpPr>
            <a:spLocks noGrp="1"/>
          </p:cNvSpPr>
          <p:nvPr>
            <p:ph idx="1"/>
          </p:nvPr>
        </p:nvSpPr>
        <p:spPr>
          <a:xfrm>
            <a:off x="1263316" y="1290400"/>
            <a:ext cx="7423484" cy="3394472"/>
          </a:xfrm>
        </p:spPr>
        <p:txBody>
          <a:bodyPr>
            <a:normAutofit fontScale="92500" lnSpcReduction="20000"/>
          </a:bodyPr>
          <a:lstStyle/>
          <a:p>
            <a:pPr marL="514350" indent="-514350">
              <a:buFont typeface="+mj-lt"/>
              <a:buAutoNum type="arabicPeriod"/>
            </a:pPr>
            <a:r>
              <a:rPr lang="de-DE" dirty="0">
                <a:solidFill>
                  <a:srgbClr val="4C5F7E"/>
                </a:solidFill>
                <a:latin typeface="Calibri Light" panose="020F0302020204030204" pitchFamily="34" charset="0"/>
                <a:cs typeface="Calibri Light" panose="020F0302020204030204" pitchFamily="34" charset="0"/>
              </a:rPr>
              <a:t>In </a:t>
            </a:r>
            <a:r>
              <a:rPr lang="de-DE" dirty="0" err="1">
                <a:solidFill>
                  <a:srgbClr val="4C5F7E"/>
                </a:solidFill>
                <a:latin typeface="Calibri Light" panose="020F0302020204030204" pitchFamily="34" charset="0"/>
                <a:cs typeface="Calibri Light" panose="020F0302020204030204" pitchFamily="34" charset="0"/>
              </a:rPr>
              <a:t>how</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far</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is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it</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important</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to</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reflect</a:t>
            </a:r>
            <a:r>
              <a:rPr lang="de-DE" dirty="0">
                <a:solidFill>
                  <a:srgbClr val="4C5F7E"/>
                </a:solidFill>
                <a:latin typeface="Calibri Light" panose="020F0302020204030204" pitchFamily="34" charset="0"/>
                <a:cs typeface="Calibri Light" panose="020F0302020204030204" pitchFamily="34" charset="0"/>
              </a:rPr>
              <a:t> on such </a:t>
            </a:r>
            <a:r>
              <a:rPr lang="de-DE" dirty="0" err="1">
                <a:solidFill>
                  <a:srgbClr val="4C5F7E"/>
                </a:solidFill>
                <a:latin typeface="Calibri Light" panose="020F0302020204030204" pitchFamily="34" charset="0"/>
                <a:cs typeface="Calibri Light" panose="020F0302020204030204" pitchFamily="34" charset="0"/>
              </a:rPr>
              <a:t>questions</a:t>
            </a:r>
            <a:r>
              <a:rPr lang="de-DE" dirty="0">
                <a:solidFill>
                  <a:srgbClr val="4C5F7E"/>
                </a:solidFill>
                <a:latin typeface="Calibri Light" panose="020F0302020204030204" pitchFamily="34" charset="0"/>
                <a:cs typeface="Calibri Light" panose="020F0302020204030204" pitchFamily="34" charset="0"/>
              </a:rPr>
              <a:t>?</a:t>
            </a:r>
          </a:p>
          <a:p>
            <a:pPr marL="457200" indent="-457200">
              <a:buFont typeface="+mj-lt"/>
              <a:buAutoNum type="arabicPeriod"/>
            </a:pPr>
            <a:r>
              <a:rPr lang="de-DE" dirty="0" err="1">
                <a:solidFill>
                  <a:srgbClr val="4C5F7E"/>
                </a:solidFill>
                <a:latin typeface="Calibri Light" panose="020F0302020204030204" pitchFamily="34" charset="0"/>
                <a:cs typeface="Calibri Light" panose="020F0302020204030204" pitchFamily="34" charset="0"/>
              </a:rPr>
              <a:t>Which</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topics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are</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normally</a:t>
            </a:r>
            <a:r>
              <a:rPr lang="de-DE" dirty="0">
                <a:solidFill>
                  <a:srgbClr val="4C5F7E"/>
                </a:solidFill>
                <a:latin typeface="Calibri Light" panose="020F0302020204030204" pitchFamily="34" charset="0"/>
                <a:cs typeface="Calibri Light" panose="020F0302020204030204" pitchFamily="34" charset="0"/>
              </a:rPr>
              <a:t> dealt </a:t>
            </a:r>
            <a:r>
              <a:rPr lang="de-DE" dirty="0" err="1">
                <a:solidFill>
                  <a:srgbClr val="4C5F7E"/>
                </a:solidFill>
                <a:latin typeface="Calibri Light" panose="020F0302020204030204" pitchFamily="34" charset="0"/>
                <a:cs typeface="Calibri Light" panose="020F0302020204030204" pitchFamily="34" charset="0"/>
              </a:rPr>
              <a:t>with</a:t>
            </a:r>
            <a:r>
              <a:rPr lang="de-DE" dirty="0">
                <a:solidFill>
                  <a:srgbClr val="4C5F7E"/>
                </a:solidFill>
                <a:latin typeface="Calibri Light" panose="020F0302020204030204" pitchFamily="34" charset="0"/>
                <a:cs typeface="Calibri Light" panose="020F0302020204030204" pitchFamily="34" charset="0"/>
              </a:rPr>
              <a:t> in </a:t>
            </a:r>
            <a:r>
              <a:rPr lang="de-DE" dirty="0" err="1">
                <a:solidFill>
                  <a:srgbClr val="4C5F7E"/>
                </a:solidFill>
                <a:latin typeface="Calibri Light" panose="020F0302020204030204" pitchFamily="34" charset="0"/>
                <a:cs typeface="Calibri Light" panose="020F0302020204030204" pitchFamily="34" charset="0"/>
              </a:rPr>
              <a:t>relation</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with</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these</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examples</a:t>
            </a:r>
            <a:r>
              <a:rPr lang="de-DE" dirty="0">
                <a:solidFill>
                  <a:srgbClr val="4C5F7E"/>
                </a:solidFill>
                <a:latin typeface="Calibri Light" panose="020F0302020204030204" pitchFamily="34" charset="0"/>
                <a:cs typeface="Calibri Light" panose="020F0302020204030204" pitchFamily="34" charset="0"/>
              </a:rPr>
              <a:t> at </a:t>
            </a:r>
            <a:r>
              <a:rPr lang="de-DE" dirty="0" err="1">
                <a:solidFill>
                  <a:srgbClr val="4C5F7E"/>
                </a:solidFill>
                <a:latin typeface="Calibri Light" panose="020F0302020204030204" pitchFamily="34" charset="0"/>
                <a:cs typeface="Calibri Light" panose="020F0302020204030204" pitchFamily="34" charset="0"/>
              </a:rPr>
              <a:t>school</a:t>
            </a:r>
            <a:r>
              <a:rPr lang="de-DE" dirty="0">
                <a:solidFill>
                  <a:srgbClr val="4C5F7E"/>
                </a:solidFill>
                <a:latin typeface="Calibri Light" panose="020F0302020204030204" pitchFamily="34" charset="0"/>
                <a:cs typeface="Calibri Light" panose="020F0302020204030204" pitchFamily="34" charset="0"/>
              </a:rPr>
              <a:t>?</a:t>
            </a:r>
          </a:p>
          <a:p>
            <a:pPr marL="457200" indent="-457200">
              <a:buFont typeface="+mj-lt"/>
              <a:buAutoNum type="arabicPeriod"/>
            </a:pPr>
            <a:r>
              <a:rPr lang="de-DE" dirty="0" err="1">
                <a:solidFill>
                  <a:srgbClr val="4C5F7E"/>
                </a:solidFill>
                <a:latin typeface="Calibri Light" panose="020F0302020204030204" pitchFamily="34" charset="0"/>
                <a:cs typeface="Calibri Light" panose="020F0302020204030204" pitchFamily="34" charset="0"/>
              </a:rPr>
              <a:t>To</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what</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extend</a:t>
            </a:r>
            <a:r>
              <a:rPr lang="de-DE" dirty="0">
                <a:solidFill>
                  <a:srgbClr val="4C5F7E"/>
                </a:solidFill>
                <a:latin typeface="Calibri Light" panose="020F0302020204030204" pitchFamily="34" charset="0"/>
                <a:cs typeface="Calibri Light" panose="020F0302020204030204" pitchFamily="34" charset="0"/>
              </a:rPr>
              <a:t> do </a:t>
            </a:r>
            <a:r>
              <a:rPr lang="de-DE" dirty="0" err="1">
                <a:solidFill>
                  <a:srgbClr val="4C5F7E"/>
                </a:solidFill>
                <a:latin typeface="Calibri Light" panose="020F0302020204030204" pitchFamily="34" charset="0"/>
                <a:cs typeface="Calibri Light" panose="020F0302020204030204" pitchFamily="34" charset="0"/>
              </a:rPr>
              <a:t>these</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topics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prepare</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students</a:t>
            </a:r>
            <a:r>
              <a:rPr lang="de-DE" dirty="0">
                <a:solidFill>
                  <a:srgbClr val="4C5F7E"/>
                </a:solidFill>
                <a:latin typeface="Calibri Light" panose="020F0302020204030204" pitchFamily="34" charset="0"/>
                <a:cs typeface="Calibri Light" panose="020F0302020204030204" pitchFamily="34" charset="0"/>
              </a:rPr>
              <a:t> in </a:t>
            </a:r>
            <a:r>
              <a:rPr lang="de-DE" dirty="0" err="1">
                <a:solidFill>
                  <a:srgbClr val="4C5F7E"/>
                </a:solidFill>
                <a:latin typeface="Calibri Light" panose="020F0302020204030204" pitchFamily="34" charset="0"/>
                <a:cs typeface="Calibri Light" panose="020F0302020204030204" pitchFamily="34" charset="0"/>
              </a:rPr>
              <a:t>dealing</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with</a:t>
            </a:r>
            <a:r>
              <a:rPr lang="de-DE" dirty="0">
                <a:solidFill>
                  <a:srgbClr val="4C5F7E"/>
                </a:solidFill>
                <a:latin typeface="Calibri Light" panose="020F0302020204030204" pitchFamily="34" charset="0"/>
                <a:cs typeface="Calibri Light" panose="020F0302020204030204" pitchFamily="34" charset="0"/>
              </a:rPr>
              <a:t> such </a:t>
            </a:r>
            <a:r>
              <a:rPr lang="de-DE" dirty="0" err="1">
                <a:solidFill>
                  <a:srgbClr val="4C5F7E"/>
                </a:solidFill>
                <a:latin typeface="Calibri Light" panose="020F0302020204030204" pitchFamily="34" charset="0"/>
                <a:cs typeface="Calibri Light" panose="020F0302020204030204" pitchFamily="34" charset="0"/>
              </a:rPr>
              <a:t>questions</a:t>
            </a:r>
            <a:r>
              <a:rPr lang="de-DE" dirty="0">
                <a:solidFill>
                  <a:srgbClr val="4C5F7E"/>
                </a:solidFill>
                <a:latin typeface="Calibri Light" panose="020F0302020204030204" pitchFamily="34" charset="0"/>
                <a:cs typeface="Calibri Light" panose="020F0302020204030204" pitchFamily="34" charset="0"/>
              </a:rPr>
              <a:t>.</a:t>
            </a:r>
          </a:p>
          <a:p>
            <a:pPr marL="457200" indent="-457200">
              <a:buFont typeface="+mj-lt"/>
              <a:buAutoNum type="arabicPeriod"/>
            </a:pPr>
            <a:r>
              <a:rPr lang="de-DE" dirty="0" err="1">
                <a:solidFill>
                  <a:srgbClr val="4C5F7E"/>
                </a:solidFill>
                <a:latin typeface="Calibri Light" panose="020F0302020204030204" pitchFamily="34" charset="0"/>
                <a:cs typeface="Calibri Light" panose="020F0302020204030204" pitchFamily="34" charset="0"/>
              </a:rPr>
              <a:t>What</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questions</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or</a:t>
            </a:r>
            <a:r>
              <a:rPr lang="de-DE" dirty="0">
                <a:solidFill>
                  <a:srgbClr val="4C5F7E"/>
                </a:solidFill>
                <a:latin typeface="Calibri Light" panose="020F0302020204030204" pitchFamily="34" charset="0"/>
                <a:cs typeface="Calibri Light" panose="020F0302020204030204" pitchFamily="34" charset="0"/>
              </a:rPr>
              <a:t> </a:t>
            </a:r>
            <a:r>
              <a:rPr lang="de-DE" dirty="0" err="1">
                <a:solidFill>
                  <a:srgbClr val="4C5F7E"/>
                </a:solidFill>
                <a:latin typeface="Calibri Light" panose="020F0302020204030204" pitchFamily="34" charset="0"/>
                <a:cs typeface="Calibri Light" panose="020F0302020204030204" pitchFamily="34" charset="0"/>
              </a:rPr>
              <a:t>facts</a:t>
            </a:r>
            <a:r>
              <a:rPr lang="de-DE" dirty="0">
                <a:solidFill>
                  <a:srgbClr val="4C5F7E"/>
                </a:solidFill>
                <a:latin typeface="Calibri Light" panose="020F0302020204030204" pitchFamily="34" charset="0"/>
                <a:cs typeface="Calibri Light" panose="020F0302020204030204" pitchFamily="34" charset="0"/>
              </a:rPr>
              <a:t> do </a:t>
            </a:r>
            <a:r>
              <a:rPr lang="de-DE" dirty="0" err="1">
                <a:solidFill>
                  <a:srgbClr val="4C5F7E"/>
                </a:solidFill>
                <a:latin typeface="Calibri Light" panose="020F0302020204030204" pitchFamily="34" charset="0"/>
                <a:cs typeface="Calibri Light" panose="020F0302020204030204" pitchFamily="34" charset="0"/>
              </a:rPr>
              <a:t>you</a:t>
            </a:r>
            <a:r>
              <a:rPr lang="de-DE" dirty="0">
                <a:solidFill>
                  <a:srgbClr val="4C5F7E"/>
                </a:solidFill>
                <a:latin typeface="Calibri Light" panose="020F0302020204030204" pitchFamily="34" charset="0"/>
                <a:cs typeface="Calibri Light" panose="020F0302020204030204" pitchFamily="34" charset="0"/>
              </a:rPr>
              <a:t> miss?</a:t>
            </a:r>
          </a:p>
          <a:p>
            <a:pPr marL="514350" indent="-514350">
              <a:buFont typeface="+mj-lt"/>
              <a:buAutoNum type="arabicPeriod"/>
            </a:pPr>
            <a:r>
              <a:rPr lang="en-US" dirty="0">
                <a:solidFill>
                  <a:srgbClr val="4C5F7E"/>
                </a:solidFill>
                <a:latin typeface="Calibri Light" panose="020F0302020204030204" pitchFamily="34" charset="0"/>
                <a:cs typeface="Calibri Light" panose="020F0302020204030204" pitchFamily="34" charset="0"/>
              </a:rPr>
              <a:t>Conclude: Would you use this example in class? If yes, what should students learn from?</a:t>
            </a:r>
          </a:p>
          <a:p>
            <a:endParaRPr lang="de-DE" dirty="0"/>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dirty="0"/>
          </a:p>
        </p:txBody>
      </p:sp>
    </p:spTree>
    <p:extLst>
      <p:ext uri="{BB962C8B-B14F-4D97-AF65-F5344CB8AC3E}">
        <p14:creationId xmlns:p14="http://schemas.microsoft.com/office/powerpoint/2010/main" val="235250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a:t>
            </a:r>
            <a:r>
              <a:rPr lang="de-DE" dirty="0" err="1"/>
              <a:t>Comparing</a:t>
            </a:r>
            <a:r>
              <a:rPr lang="de-DE" dirty="0"/>
              <a:t> </a:t>
            </a:r>
            <a:r>
              <a:rPr lang="de-DE" dirty="0" err="1"/>
              <a:t>the</a:t>
            </a:r>
            <a:r>
              <a:rPr lang="de-DE" dirty="0"/>
              <a:t> </a:t>
            </a:r>
            <a:r>
              <a:rPr lang="de-DE" dirty="0" err="1"/>
              <a:t>two</a:t>
            </a:r>
            <a:r>
              <a:rPr lang="de-DE" dirty="0"/>
              <a:t> </a:t>
            </a:r>
            <a:r>
              <a:rPr lang="de-DE" dirty="0" err="1"/>
              <a:t>examples</a:t>
            </a:r>
            <a:r>
              <a:rPr lang="de-DE" dirty="0"/>
              <a:t> </a:t>
            </a:r>
            <a:r>
              <a:rPr lang="de-DE" dirty="0" err="1"/>
              <a:t>with</a:t>
            </a:r>
            <a:r>
              <a:rPr lang="de-DE" dirty="0"/>
              <a:t> „traditional“ </a:t>
            </a:r>
            <a:r>
              <a:rPr lang="de-DE" dirty="0" err="1"/>
              <a:t>tasks</a:t>
            </a:r>
            <a:endParaRPr lang="de-DE" dirty="0"/>
          </a:p>
        </p:txBody>
      </p:sp>
      <p:sp>
        <p:nvSpPr>
          <p:cNvPr id="3" name="Inhaltsplatzhalter 2"/>
          <p:cNvSpPr>
            <a:spLocks noGrp="1"/>
          </p:cNvSpPr>
          <p:nvPr>
            <p:ph idx="1"/>
          </p:nvPr>
        </p:nvSpPr>
        <p:spPr>
          <a:xfrm>
            <a:off x="1335505" y="1200151"/>
            <a:ext cx="5319296" cy="2998774"/>
          </a:xfrm>
        </p:spPr>
        <p:txBody>
          <a:bodyPr>
            <a:normAutofit lnSpcReduction="10000"/>
          </a:bodyPr>
          <a:lstStyle/>
          <a:p>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extend</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are</a:t>
            </a:r>
            <a:r>
              <a:rPr lang="de-DE" dirty="0">
                <a:latin typeface="Calibri Light" panose="020F0302020204030204" pitchFamily="34" charset="0"/>
                <a:cs typeface="Calibri Light" panose="020F0302020204030204" pitchFamily="34" charset="0"/>
              </a:rPr>
              <a:t> such </a:t>
            </a:r>
            <a:r>
              <a:rPr lang="de-DE" dirty="0" err="1">
                <a:latin typeface="Calibri Light" panose="020F0302020204030204" pitchFamily="34" charset="0"/>
                <a:cs typeface="Calibri Light" panose="020F0302020204030204" pitchFamily="34" charset="0"/>
              </a:rPr>
              <a:t>tasks</a:t>
            </a:r>
            <a:r>
              <a:rPr lang="de-DE" dirty="0">
                <a:latin typeface="Calibri Light" panose="020F0302020204030204" pitchFamily="34" charset="0"/>
                <a:cs typeface="Calibri Light" panose="020F0302020204030204" pitchFamily="34" charset="0"/>
              </a:rPr>
              <a:t> different </a:t>
            </a:r>
            <a:r>
              <a:rPr lang="de-DE" dirty="0" err="1">
                <a:latin typeface="Calibri Light" panose="020F0302020204030204" pitchFamily="34" charset="0"/>
                <a:cs typeface="Calibri Light" panose="020F0302020204030204" pitchFamily="34" charset="0"/>
              </a:rPr>
              <a:t>to</a:t>
            </a:r>
            <a:r>
              <a:rPr lang="de-DE" dirty="0">
                <a:latin typeface="Calibri Light" panose="020F0302020204030204" pitchFamily="34" charset="0"/>
                <a:cs typeface="Calibri Light" panose="020F0302020204030204" pitchFamily="34" charset="0"/>
              </a:rPr>
              <a:t> „traditional“ </a:t>
            </a:r>
            <a:r>
              <a:rPr lang="de-DE" dirty="0" err="1">
                <a:latin typeface="Calibri Light" panose="020F0302020204030204" pitchFamily="34" charset="0"/>
                <a:cs typeface="Calibri Light" panose="020F0302020204030204" pitchFamily="34" charset="0"/>
              </a:rPr>
              <a:t>tasks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you</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know</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from</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your</a:t>
            </a:r>
            <a:r>
              <a:rPr lang="de-DE" dirty="0">
                <a:latin typeface="Calibri Light" panose="020F0302020204030204" pitchFamily="34" charset="0"/>
                <a:cs typeface="Calibri Light" panose="020F0302020204030204" pitchFamily="34" charset="0"/>
              </a:rPr>
              <a:t> time in </a:t>
            </a:r>
            <a:r>
              <a:rPr lang="de-DE" dirty="0" err="1">
                <a:latin typeface="Calibri Light" panose="020F0302020204030204" pitchFamily="34" charset="0"/>
                <a:cs typeface="Calibri Light" panose="020F0302020204030204" pitchFamily="34" charset="0"/>
              </a:rPr>
              <a:t>school</a:t>
            </a:r>
            <a:r>
              <a:rPr lang="de-DE" dirty="0">
                <a:latin typeface="Calibri Light" panose="020F0302020204030204" pitchFamily="34" charset="0"/>
                <a:cs typeface="Calibri Light" panose="020F0302020204030204" pitchFamily="34" charset="0"/>
              </a:rPr>
              <a:t>?</a:t>
            </a:r>
          </a:p>
          <a:p>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are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their</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features</a:t>
            </a:r>
            <a:r>
              <a:rPr lang="de-DE" dirty="0">
                <a:latin typeface="Calibri Light" panose="020F0302020204030204" pitchFamily="34" charset="0"/>
                <a:cs typeface="Calibri Light" panose="020F0302020204030204" pitchFamily="34" charset="0"/>
              </a:rPr>
              <a:t> and </a:t>
            </a:r>
            <a:r>
              <a:rPr lang="de-DE" dirty="0" err="1">
                <a:latin typeface="Calibri Light" panose="020F0302020204030204" pitchFamily="34" charset="0"/>
                <a:cs typeface="Calibri Light" panose="020F0302020204030204" pitchFamily="34" charset="0"/>
              </a:rPr>
              <a:t>what</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are</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their</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challanges</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when</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using</a:t>
            </a:r>
            <a:r>
              <a:rPr lang="de-DE" dirty="0">
                <a:latin typeface="Calibri Light" panose="020F0302020204030204" pitchFamily="34" charset="0"/>
                <a:cs typeface="Calibri Light" panose="020F0302020204030204" pitchFamily="34" charset="0"/>
              </a:rPr>
              <a:t> </a:t>
            </a:r>
            <a:r>
              <a:rPr lang="de-DE" dirty="0" err="1">
                <a:latin typeface="Calibri Light" panose="020F0302020204030204" pitchFamily="34" charset="0"/>
                <a:cs typeface="Calibri Light" panose="020F0302020204030204" pitchFamily="34" charset="0"/>
              </a:rPr>
              <a:t>them</a:t>
            </a:r>
            <a:r>
              <a:rPr lang="de-DE" dirty="0">
                <a:latin typeface="Calibri Light" panose="020F0302020204030204" pitchFamily="34" charset="0"/>
                <a:cs typeface="Calibri Light" panose="020F0302020204030204" pitchFamily="34" charset="0"/>
              </a:rPr>
              <a:t> in </a:t>
            </a:r>
            <a:r>
              <a:rPr lang="de-DE" dirty="0" err="1">
                <a:latin typeface="Calibri Light" panose="020F0302020204030204" pitchFamily="34" charset="0"/>
                <a:cs typeface="Calibri Light" panose="020F0302020204030204" pitchFamily="34" charset="0"/>
              </a:rPr>
              <a:t>class</a:t>
            </a:r>
            <a:r>
              <a:rPr lang="de-DE" dirty="0">
                <a:latin typeface="Calibri Light" panose="020F0302020204030204" pitchFamily="34" charset="0"/>
                <a:cs typeface="Calibri Light" panose="020F0302020204030204" pitchFamily="34" charset="0"/>
              </a:rPr>
              <a:t>?</a:t>
            </a:r>
          </a:p>
          <a:p>
            <a:pPr marL="0" indent="0">
              <a:buNone/>
            </a:pP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sp>
        <p:nvSpPr>
          <p:cNvPr id="4" name="Textfeld 3">
            <a:extLst>
              <a:ext uri="{FF2B5EF4-FFF2-40B4-BE49-F238E27FC236}">
                <a16:creationId xmlns:a16="http://schemas.microsoft.com/office/drawing/2014/main" id="{B5CC0954-FD92-4CFE-BEB9-8E415FFD05EE}"/>
              </a:ext>
            </a:extLst>
          </p:cNvPr>
          <p:cNvSpPr txBox="1"/>
          <p:nvPr/>
        </p:nvSpPr>
        <p:spPr>
          <a:xfrm>
            <a:off x="6819608" y="1370522"/>
            <a:ext cx="2052165" cy="1754326"/>
          </a:xfrm>
          <a:prstGeom prst="rect">
            <a:avLst/>
          </a:prstGeom>
          <a:solidFill>
            <a:srgbClr val="FFFF00"/>
          </a:solidFill>
          <a:ln>
            <a:solidFill>
              <a:schemeClr val="tx1"/>
            </a:solidFill>
          </a:ln>
        </p:spPr>
        <p:txBody>
          <a:bodyPr wrap="square" rtlCol="0">
            <a:spAutoFit/>
          </a:bodyPr>
          <a:lstStyle/>
          <a:p>
            <a:r>
              <a:rPr lang="de-DE" b="1" dirty="0"/>
              <a:t>Traditional </a:t>
            </a:r>
            <a:r>
              <a:rPr lang="de-DE" b="1" dirty="0" err="1"/>
              <a:t>task</a:t>
            </a:r>
            <a:endParaRPr lang="de-DE" b="1" dirty="0"/>
          </a:p>
          <a:p>
            <a:r>
              <a:rPr lang="de-DE" dirty="0"/>
              <a:t>Read </a:t>
            </a:r>
            <a:r>
              <a:rPr lang="de-DE" dirty="0" err="1"/>
              <a:t>about</a:t>
            </a:r>
            <a:r>
              <a:rPr lang="de-DE" dirty="0"/>
              <a:t> </a:t>
            </a:r>
            <a:r>
              <a:rPr lang="de-DE" dirty="0" err="1"/>
              <a:t>active</a:t>
            </a:r>
            <a:r>
              <a:rPr lang="de-DE" dirty="0"/>
              <a:t> and passive </a:t>
            </a:r>
            <a:r>
              <a:rPr lang="de-DE" dirty="0" err="1"/>
              <a:t>immunization</a:t>
            </a:r>
            <a:r>
              <a:rPr lang="de-DE" dirty="0"/>
              <a:t>. </a:t>
            </a:r>
            <a:r>
              <a:rPr lang="de-DE" dirty="0" err="1"/>
              <a:t>What</a:t>
            </a:r>
            <a:r>
              <a:rPr lang="de-DE" dirty="0"/>
              <a:t> </a:t>
            </a:r>
            <a:r>
              <a:rPr lang="de-DE" dirty="0" err="1"/>
              <a:t>are</a:t>
            </a:r>
            <a:r>
              <a:rPr lang="de-DE" dirty="0"/>
              <a:t> </a:t>
            </a:r>
            <a:r>
              <a:rPr lang="de-DE" dirty="0" err="1"/>
              <a:t>the</a:t>
            </a:r>
            <a:r>
              <a:rPr lang="de-DE" dirty="0"/>
              <a:t> </a:t>
            </a:r>
            <a:r>
              <a:rPr lang="de-DE" dirty="0" err="1"/>
              <a:t>differences</a:t>
            </a:r>
            <a:r>
              <a:rPr lang="de-DE" dirty="0"/>
              <a:t>?</a:t>
            </a:r>
          </a:p>
        </p:txBody>
      </p:sp>
      <p:pic>
        <p:nvPicPr>
          <p:cNvPr id="6" name="Imagen 24">
            <a:extLst>
              <a:ext uri="{FF2B5EF4-FFF2-40B4-BE49-F238E27FC236}">
                <a16:creationId xmlns:a16="http://schemas.microsoft.com/office/drawing/2014/main" id="{35521993-A22F-2178-2368-CE7C55D029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227" y="1451442"/>
            <a:ext cx="678881" cy="678881"/>
          </a:xfrm>
          <a:prstGeom prst="rect">
            <a:avLst/>
          </a:prstGeom>
          <a:noFill/>
          <a:ln>
            <a:noFill/>
          </a:ln>
        </p:spPr>
      </p:pic>
      <p:pic>
        <p:nvPicPr>
          <p:cNvPr id="7" name="Imagen 22">
            <a:extLst>
              <a:ext uri="{FF2B5EF4-FFF2-40B4-BE49-F238E27FC236}">
                <a16:creationId xmlns:a16="http://schemas.microsoft.com/office/drawing/2014/main" id="{0D1CFCC7-B63A-A7A3-CDAF-FA3397CE9B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227" y="2337752"/>
            <a:ext cx="678880" cy="678880"/>
          </a:xfrm>
          <a:prstGeom prst="rect">
            <a:avLst/>
          </a:prstGeom>
          <a:noFill/>
          <a:ln>
            <a:noFill/>
          </a:ln>
        </p:spPr>
      </p:pic>
      <p:pic>
        <p:nvPicPr>
          <p:cNvPr id="8" name="Imagen 21">
            <a:extLst>
              <a:ext uri="{FF2B5EF4-FFF2-40B4-BE49-F238E27FC236}">
                <a16:creationId xmlns:a16="http://schemas.microsoft.com/office/drawing/2014/main" id="{E036C857-0AD4-A488-2A3E-81F0066249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227" y="3041239"/>
            <a:ext cx="678880" cy="678880"/>
          </a:xfrm>
          <a:prstGeom prst="rect">
            <a:avLst/>
          </a:prstGeom>
          <a:noFill/>
          <a:ln>
            <a:noFill/>
          </a:ln>
        </p:spPr>
      </p:pic>
    </p:spTree>
    <p:extLst>
      <p:ext uri="{BB962C8B-B14F-4D97-AF65-F5344CB8AC3E}">
        <p14:creationId xmlns:p14="http://schemas.microsoft.com/office/powerpoint/2010/main" val="330717980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3668</Words>
  <Application>Microsoft Office PowerPoint</Application>
  <PresentationFormat>Bildschirmpräsentation (16:9)</PresentationFormat>
  <Paragraphs>327</Paragraphs>
  <Slides>39</Slides>
  <Notes>9</Notes>
  <HiddenSlides>7</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39</vt:i4>
      </vt:variant>
    </vt:vector>
  </HeadingPairs>
  <TitlesOfParts>
    <vt:vector size="48" baseType="lpstr">
      <vt:lpstr>Arial</vt:lpstr>
      <vt:lpstr>Avenir Book</vt:lpstr>
      <vt:lpstr>Calibri</vt:lpstr>
      <vt:lpstr>Calibri Light</vt:lpstr>
      <vt:lpstr>Lucida Grande</vt:lpstr>
      <vt:lpstr>RobotoCondensed</vt:lpstr>
      <vt:lpstr>Times New Roman</vt:lpstr>
      <vt:lpstr>Wingdings</vt:lpstr>
      <vt:lpstr>Office-Design</vt:lpstr>
      <vt:lpstr> The nature of enviromental socio-scientific issues</vt:lpstr>
      <vt:lpstr>Structure of session</vt:lpstr>
      <vt:lpstr>1. What are environmental socio-scientific issues?</vt:lpstr>
      <vt:lpstr>Example 1: Should wind power plants be set up everywhere? </vt:lpstr>
      <vt:lpstr>Example 2: Should the SARS-Covid-2 vaccination be obligatory?</vt:lpstr>
      <vt:lpstr>Activity 1.1:a) “Should wind power plants be set up everywhere”</vt:lpstr>
      <vt:lpstr>Activity 1.1b): Should the SARS-Covid-2 vaccination be obligatory?</vt:lpstr>
      <vt:lpstr>Activity 1.2: Should wind power plants be set up everywhere?/Should vaccination be mandatory -&gt; choose your example</vt:lpstr>
      <vt:lpstr>Activity 1.3 Comparing the two examples with „traditional“ tasks</vt:lpstr>
      <vt:lpstr>Socio-scientific Issues (SSI)</vt:lpstr>
      <vt:lpstr>Socio-Scientific Issues (SSI)</vt:lpstr>
      <vt:lpstr>Activity 1.4: How to proceed when dealing with SSI?</vt:lpstr>
      <vt:lpstr>Dealing with Socio-Scientific issues</vt:lpstr>
      <vt:lpstr>Explanation of the cycle</vt:lpstr>
      <vt:lpstr>Explanation of the extended modelling cycle </vt:lpstr>
      <vt:lpstr>2. How do environmental SSI connect to mathematics and science education?</vt:lpstr>
      <vt:lpstr>Activity 2.1: What are the aims of mathematics and science education?</vt:lpstr>
      <vt:lpstr>Key Competence Framework of the EU</vt:lpstr>
      <vt:lpstr>Mathematical competence</vt:lpstr>
      <vt:lpstr>Mathematical competence: Knowledge, skills and attitudes</vt:lpstr>
      <vt:lpstr>Competence in Science: Knowledge, Skills and Attitudes</vt:lpstr>
      <vt:lpstr>Competence in Science: Knowledge, Skills and Attitudes</vt:lpstr>
      <vt:lpstr>Citizenship Competence</vt:lpstr>
      <vt:lpstr>Citizenship Competence</vt:lpstr>
      <vt:lpstr>Activity 2.2: What does citizenship education mean in relation to science and mathematics education?</vt:lpstr>
      <vt:lpstr>Activity 2.3: What are possibilities and limitations of maths and science?</vt:lpstr>
      <vt:lpstr>Activity 2.3: What are possibilities and limitations of science?</vt:lpstr>
      <vt:lpstr>Solution</vt:lpstr>
      <vt:lpstr>Objective: Fighting against myth about science</vt:lpstr>
      <vt:lpstr>Solution</vt:lpstr>
      <vt:lpstr>Maths and Science education</vt:lpstr>
      <vt:lpstr>3. How to include environmental SSI into teaching?</vt:lpstr>
      <vt:lpstr>Activity 3.1: What do students learn when dealing with SSI?</vt:lpstr>
      <vt:lpstr>Activity 3.1: What do students learn when dealing with SSI?</vt:lpstr>
      <vt:lpstr>Activity 3.1: What do students learn when dealing with SSI?</vt:lpstr>
      <vt:lpstr>What do students learn when dealing with SSI?</vt:lpstr>
      <vt:lpstr>Activity 3.2: How to design a lesson dealing with this SSI?</vt:lpstr>
      <vt:lpstr>Possible implementation of the junk mail task in class</vt:lpstr>
      <vt:lpstr>Possible implementation of the electric car task in class</vt:lpstr>
    </vt:vector>
  </TitlesOfParts>
  <Company>Pädagogische Hochschule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Laura Wanckel</cp:lastModifiedBy>
  <cp:revision>243</cp:revision>
  <cp:lastPrinted>2020-02-11T13:29:13Z</cp:lastPrinted>
  <dcterms:created xsi:type="dcterms:W3CDTF">2017-02-28T10:46:16Z</dcterms:created>
  <dcterms:modified xsi:type="dcterms:W3CDTF">2022-07-05T11:07:50Z</dcterms:modified>
</cp:coreProperties>
</file>