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397" r:id="rId2"/>
    <p:sldId id="391" r:id="rId3"/>
    <p:sldId id="382" r:id="rId4"/>
    <p:sldId id="360" r:id="rId5"/>
    <p:sldId id="361" r:id="rId6"/>
    <p:sldId id="362" r:id="rId7"/>
    <p:sldId id="363" r:id="rId8"/>
    <p:sldId id="364" r:id="rId9"/>
    <p:sldId id="355" r:id="rId10"/>
    <p:sldId id="356" r:id="rId11"/>
    <p:sldId id="357" r:id="rId12"/>
    <p:sldId id="358" r:id="rId13"/>
    <p:sldId id="359" r:id="rId14"/>
    <p:sldId id="390" r:id="rId15"/>
    <p:sldId id="373" r:id="rId16"/>
    <p:sldId id="366" r:id="rId17"/>
    <p:sldId id="367" r:id="rId18"/>
    <p:sldId id="368" r:id="rId19"/>
    <p:sldId id="369" r:id="rId20"/>
    <p:sldId id="370" r:id="rId21"/>
    <p:sldId id="371" r:id="rId22"/>
    <p:sldId id="394" r:id="rId23"/>
    <p:sldId id="396" r:id="rId24"/>
    <p:sldId id="389" r:id="rId25"/>
    <p:sldId id="374" r:id="rId26"/>
    <p:sldId id="379" r:id="rId27"/>
    <p:sldId id="383" r:id="rId28"/>
    <p:sldId id="399" r:id="rId29"/>
    <p:sldId id="384" r:id="rId30"/>
    <p:sldId id="385" r:id="rId31"/>
    <p:sldId id="400" r:id="rId32"/>
    <p:sldId id="401" r:id="rId33"/>
    <p:sldId id="376" r:id="rId34"/>
    <p:sldId id="377" r:id="rId35"/>
    <p:sldId id="386" r:id="rId36"/>
  </p:sldIdLst>
  <p:sldSz cx="9144000" cy="5143500" type="screen16x9"/>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2886">
          <p15:clr>
            <a:srgbClr val="A4A3A4"/>
          </p15:clr>
        </p15:guide>
        <p15:guide id="3" orient="horz" pos="16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B051"/>
    <a:srgbClr val="4C5F7E"/>
    <a:srgbClr val="C1D260"/>
    <a:srgbClr val="FF00FF"/>
    <a:srgbClr val="CC023B"/>
    <a:srgbClr val="3B4C6A"/>
    <a:srgbClr val="002369"/>
    <a:srgbClr val="001470"/>
    <a:srgbClr val="BE002D"/>
    <a:srgbClr val="B4CB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45" autoAdjust="0"/>
    <p:restoredTop sz="90983" autoAdjust="0"/>
  </p:normalViewPr>
  <p:slideViewPr>
    <p:cSldViewPr snapToGrid="0" snapToObjects="1" showGuides="1">
      <p:cViewPr varScale="1">
        <p:scale>
          <a:sx n="119" d="100"/>
          <a:sy n="119" d="100"/>
        </p:scale>
        <p:origin x="208" y="1008"/>
      </p:cViewPr>
      <p:guideLst>
        <p:guide orient="horz" pos="2205"/>
        <p:guide pos="2886"/>
        <p:guide orient="horz" pos="16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2" d="100"/>
          <a:sy n="52" d="100"/>
        </p:scale>
        <p:origin x="-2716" y="-80"/>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7A012E3-6E8D-B74B-A314-4616D5A79846}" type="datetimeFigureOut">
              <a:rPr lang="de-DE" smtClean="0"/>
              <a:t>07.03.22</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587FC96-1CB5-7641-9934-75B343D83954}" type="slidenum">
              <a:rPr lang="de-DE" smtClean="0"/>
              <a:t>‹#›</a:t>
            </a:fld>
            <a:endParaRPr lang="de-DE"/>
          </a:p>
        </p:txBody>
      </p:sp>
    </p:spTree>
    <p:extLst>
      <p:ext uri="{BB962C8B-B14F-4D97-AF65-F5344CB8AC3E}">
        <p14:creationId xmlns:p14="http://schemas.microsoft.com/office/powerpoint/2010/main" val="4280392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CF85981-0A6E-DC4F-9DC9-F24078E0FA09}" type="datetimeFigureOut">
              <a:rPr lang="de-DE" smtClean="0"/>
              <a:t>07.03.22</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53ABD4E-16D0-5348-910F-B34FEBD0AA0B}" type="slidenum">
              <a:rPr lang="de-DE" smtClean="0"/>
              <a:t>‹#›</a:t>
            </a:fld>
            <a:endParaRPr lang="de-DE"/>
          </a:p>
        </p:txBody>
      </p:sp>
    </p:spTree>
    <p:extLst>
      <p:ext uri="{BB962C8B-B14F-4D97-AF65-F5344CB8AC3E}">
        <p14:creationId xmlns:p14="http://schemas.microsoft.com/office/powerpoint/2010/main" val="39550470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onnexionfrance.com/French-news/French-law-approves-insecticide-deadly-for-be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wissinfo.ch/eng/swiss-wolf-hunting-law-vote-results/4605039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padlet.com</a:t>
            </a:r>
            <a:r>
              <a:rPr lang="en-GB" dirty="0"/>
              <a:t>/</a:t>
            </a:r>
            <a:r>
              <a:rPr lang="en-GB" dirty="0" err="1"/>
              <a:t>emergenteu</a:t>
            </a:r>
            <a:r>
              <a:rPr lang="en-GB" dirty="0"/>
              <a:t>/czi0mva93y0rdjq1</a:t>
            </a:r>
          </a:p>
          <a:p>
            <a:endParaRPr lang="en-GB" dirty="0"/>
          </a:p>
          <a:p>
            <a:r>
              <a:rPr lang="en-GB" dirty="0"/>
              <a:t>Source: </a:t>
            </a:r>
            <a:r>
              <a:rPr lang="en-GB" dirty="0" err="1"/>
              <a:t>www.nuffieldfoundation.org</a:t>
            </a:r>
            <a:r>
              <a:rPr lang="en-GB" dirty="0"/>
              <a:t> </a:t>
            </a:r>
          </a:p>
        </p:txBody>
      </p:sp>
      <p:sp>
        <p:nvSpPr>
          <p:cNvPr id="4" name="Slide Number Placeholder 3"/>
          <p:cNvSpPr>
            <a:spLocks noGrp="1"/>
          </p:cNvSpPr>
          <p:nvPr>
            <p:ph type="sldNum" sz="quarter" idx="5"/>
          </p:nvPr>
        </p:nvSpPr>
        <p:spPr/>
        <p:txBody>
          <a:bodyPr/>
          <a:lstStyle/>
          <a:p>
            <a:fld id="{053ABD4E-16D0-5348-910F-B34FEBD0AA0B}" type="slidenum">
              <a:rPr lang="de-DE" smtClean="0"/>
              <a:t>4</a:t>
            </a:fld>
            <a:endParaRPr lang="de-DE"/>
          </a:p>
        </p:txBody>
      </p:sp>
    </p:spTree>
    <p:extLst>
      <p:ext uri="{BB962C8B-B14F-4D97-AF65-F5344CB8AC3E}">
        <p14:creationId xmlns:p14="http://schemas.microsoft.com/office/powerpoint/2010/main" val="150058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19</a:t>
            </a:fld>
            <a:endParaRPr lang="de-DE"/>
          </a:p>
        </p:txBody>
      </p:sp>
    </p:spTree>
    <p:extLst>
      <p:ext uri="{BB962C8B-B14F-4D97-AF65-F5344CB8AC3E}">
        <p14:creationId xmlns:p14="http://schemas.microsoft.com/office/powerpoint/2010/main" val="362074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20</a:t>
            </a:fld>
            <a:endParaRPr lang="de-DE"/>
          </a:p>
        </p:txBody>
      </p:sp>
    </p:spTree>
    <p:extLst>
      <p:ext uri="{BB962C8B-B14F-4D97-AF65-F5344CB8AC3E}">
        <p14:creationId xmlns:p14="http://schemas.microsoft.com/office/powerpoint/2010/main" val="1529797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21</a:t>
            </a:fld>
            <a:endParaRPr lang="de-DE"/>
          </a:p>
        </p:txBody>
      </p:sp>
    </p:spTree>
    <p:extLst>
      <p:ext uri="{BB962C8B-B14F-4D97-AF65-F5344CB8AC3E}">
        <p14:creationId xmlns:p14="http://schemas.microsoft.com/office/powerpoint/2010/main" val="4099214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053ABD4E-16D0-5348-910F-B34FEBD0AA0B}" type="slidenum">
              <a:rPr lang="de-DE" smtClean="0"/>
              <a:t>22</a:t>
            </a:fld>
            <a:endParaRPr lang="de-DE"/>
          </a:p>
        </p:txBody>
      </p:sp>
    </p:spTree>
    <p:extLst>
      <p:ext uri="{BB962C8B-B14F-4D97-AF65-F5344CB8AC3E}">
        <p14:creationId xmlns:p14="http://schemas.microsoft.com/office/powerpoint/2010/main" val="426712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24</a:t>
            </a:fld>
            <a:endParaRPr lang="de-DE"/>
          </a:p>
        </p:txBody>
      </p:sp>
    </p:spTree>
    <p:extLst>
      <p:ext uri="{BB962C8B-B14F-4D97-AF65-F5344CB8AC3E}">
        <p14:creationId xmlns:p14="http://schemas.microsoft.com/office/powerpoint/2010/main" val="2314429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Source:  </a:t>
            </a:r>
            <a:r>
              <a:rPr lang="de-DE" sz="1200" u="sng" kern="1200" dirty="0">
                <a:solidFill>
                  <a:schemeClr val="tx1"/>
                </a:solidFill>
                <a:effectLst/>
                <a:latin typeface="+mn-lt"/>
                <a:ea typeface="+mn-ea"/>
                <a:cs typeface="+mn-cs"/>
                <a:hlinkClick r:id="rId3"/>
              </a:rPr>
              <a:t>https://www.connexionfrance.com/French-news/French-law-approves-insecticide-deadly-for-bees</a:t>
            </a:r>
            <a:r>
              <a:rPr lang="de-DE"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26</a:t>
            </a:fld>
            <a:endParaRPr lang="de-DE"/>
          </a:p>
        </p:txBody>
      </p:sp>
    </p:spTree>
    <p:extLst>
      <p:ext uri="{BB962C8B-B14F-4D97-AF65-F5344CB8AC3E}">
        <p14:creationId xmlns:p14="http://schemas.microsoft.com/office/powerpoint/2010/main" val="670094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https://</a:t>
            </a:r>
            <a:r>
              <a:rPr lang="en-US" dirty="0" err="1"/>
              <a:t>padlet.com</a:t>
            </a:r>
            <a:r>
              <a:rPr lang="en-US" dirty="0"/>
              <a:t>/</a:t>
            </a:r>
            <a:r>
              <a:rPr lang="en-US" dirty="0" err="1"/>
              <a:t>emergenteu</a:t>
            </a:r>
            <a:r>
              <a:rPr lang="en-US" dirty="0"/>
              <a:t>/jlyjst7hawkilidz </a:t>
            </a:r>
          </a:p>
        </p:txBody>
      </p:sp>
      <p:sp>
        <p:nvSpPr>
          <p:cNvPr id="4" name="Foliennummernplatzhalter 3"/>
          <p:cNvSpPr>
            <a:spLocks noGrp="1"/>
          </p:cNvSpPr>
          <p:nvPr>
            <p:ph type="sldNum" sz="quarter" idx="10"/>
          </p:nvPr>
        </p:nvSpPr>
        <p:spPr/>
        <p:txBody>
          <a:bodyPr/>
          <a:lstStyle/>
          <a:p>
            <a:fld id="{053ABD4E-16D0-5348-910F-B34FEBD0AA0B}" type="slidenum">
              <a:rPr lang="de-DE" smtClean="0"/>
              <a:t>27</a:t>
            </a:fld>
            <a:endParaRPr lang="de-DE"/>
          </a:p>
        </p:txBody>
      </p:sp>
    </p:spTree>
    <p:extLst>
      <p:ext uri="{BB962C8B-B14F-4D97-AF65-F5344CB8AC3E}">
        <p14:creationId xmlns:p14="http://schemas.microsoft.com/office/powerpoint/2010/main" val="3759129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https://</a:t>
            </a:r>
            <a:r>
              <a:rPr lang="en-US" dirty="0" err="1"/>
              <a:t>padlet.com</a:t>
            </a:r>
            <a:r>
              <a:rPr lang="en-US" dirty="0"/>
              <a:t>/</a:t>
            </a:r>
            <a:r>
              <a:rPr lang="en-US" dirty="0" err="1"/>
              <a:t>emergenteu</a:t>
            </a:r>
            <a:r>
              <a:rPr lang="en-US"/>
              <a:t>/jlyjst7hawkilidz </a:t>
            </a:r>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28</a:t>
            </a:fld>
            <a:endParaRPr lang="de-DE"/>
          </a:p>
        </p:txBody>
      </p:sp>
    </p:spTree>
    <p:extLst>
      <p:ext uri="{BB962C8B-B14F-4D97-AF65-F5344CB8AC3E}">
        <p14:creationId xmlns:p14="http://schemas.microsoft.com/office/powerpoint/2010/main" val="399858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29</a:t>
            </a:fld>
            <a:endParaRPr lang="de-DE"/>
          </a:p>
        </p:txBody>
      </p:sp>
    </p:spTree>
    <p:extLst>
      <p:ext uri="{BB962C8B-B14F-4D97-AF65-F5344CB8AC3E}">
        <p14:creationId xmlns:p14="http://schemas.microsoft.com/office/powerpoint/2010/main" val="1001892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30</a:t>
            </a:fld>
            <a:endParaRPr lang="de-DE"/>
          </a:p>
        </p:txBody>
      </p:sp>
    </p:spTree>
    <p:extLst>
      <p:ext uri="{BB962C8B-B14F-4D97-AF65-F5344CB8AC3E}">
        <p14:creationId xmlns:p14="http://schemas.microsoft.com/office/powerpoint/2010/main" val="329347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ABD4E-16D0-5348-910F-B34FEBD0AA0B}" type="slidenum">
              <a:rPr lang="de-DE" smtClean="0"/>
              <a:t>5</a:t>
            </a:fld>
            <a:endParaRPr lang="de-DE"/>
          </a:p>
        </p:txBody>
      </p:sp>
    </p:spTree>
    <p:extLst>
      <p:ext uri="{BB962C8B-B14F-4D97-AF65-F5344CB8AC3E}">
        <p14:creationId xmlns:p14="http://schemas.microsoft.com/office/powerpoint/2010/main" val="1320053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053ABD4E-16D0-5348-910F-B34FEBD0AA0B}" type="slidenum">
              <a:rPr lang="de-DE" smtClean="0"/>
              <a:t>31</a:t>
            </a:fld>
            <a:endParaRPr lang="de-DE"/>
          </a:p>
        </p:txBody>
      </p:sp>
    </p:spTree>
    <p:extLst>
      <p:ext uri="{BB962C8B-B14F-4D97-AF65-F5344CB8AC3E}">
        <p14:creationId xmlns:p14="http://schemas.microsoft.com/office/powerpoint/2010/main" val="1953163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Soll das E</a:t>
            </a:r>
            <a:endParaRPr lang="de-DE" dirty="0"/>
          </a:p>
        </p:txBody>
      </p:sp>
      <p:sp>
        <p:nvSpPr>
          <p:cNvPr id="4" name="Foliennummernplatzhalter 3"/>
          <p:cNvSpPr>
            <a:spLocks noGrp="1"/>
          </p:cNvSpPr>
          <p:nvPr>
            <p:ph type="sldNum" sz="quarter" idx="5"/>
          </p:nvPr>
        </p:nvSpPr>
        <p:spPr/>
        <p:txBody>
          <a:bodyPr/>
          <a:lstStyle/>
          <a:p>
            <a:fld id="{053ABD4E-16D0-5348-910F-B34FEBD0AA0B}" type="slidenum">
              <a:rPr lang="de-DE" smtClean="0"/>
              <a:t>34</a:t>
            </a:fld>
            <a:endParaRPr lang="de-DE"/>
          </a:p>
        </p:txBody>
      </p:sp>
    </p:spTree>
    <p:extLst>
      <p:ext uri="{BB962C8B-B14F-4D97-AF65-F5344CB8AC3E}">
        <p14:creationId xmlns:p14="http://schemas.microsoft.com/office/powerpoint/2010/main" val="45029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ABD4E-16D0-5348-910F-B34FEBD0AA0B}" type="slidenum">
              <a:rPr lang="de-DE" smtClean="0"/>
              <a:t>6</a:t>
            </a:fld>
            <a:endParaRPr lang="de-DE"/>
          </a:p>
        </p:txBody>
      </p:sp>
    </p:spTree>
    <p:extLst>
      <p:ext uri="{BB962C8B-B14F-4D97-AF65-F5344CB8AC3E}">
        <p14:creationId xmlns:p14="http://schemas.microsoft.com/office/powerpoint/2010/main" val="2548624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dirty="0"/>
              <a:t>Image from </a:t>
            </a:r>
            <a:r>
              <a:rPr lang="en-US" dirty="0" err="1"/>
              <a:t>Pixabay</a:t>
            </a:r>
            <a:r>
              <a:rPr lang="en-US" dirty="0"/>
              <a:t>: It is not necessary to quote the source</a:t>
            </a:r>
          </a:p>
        </p:txBody>
      </p:sp>
      <p:sp>
        <p:nvSpPr>
          <p:cNvPr id="4" name="Foliennummernplatzhalter 3"/>
          <p:cNvSpPr>
            <a:spLocks noGrp="1"/>
          </p:cNvSpPr>
          <p:nvPr>
            <p:ph type="sldNum" sz="quarter" idx="10"/>
          </p:nvPr>
        </p:nvSpPr>
        <p:spPr/>
        <p:txBody>
          <a:bodyPr/>
          <a:lstStyle/>
          <a:p>
            <a:fld id="{053ABD4E-16D0-5348-910F-B34FEBD0AA0B}" type="slidenum">
              <a:rPr lang="de-DE" smtClean="0"/>
              <a:t>7</a:t>
            </a:fld>
            <a:endParaRPr lang="de-DE"/>
          </a:p>
        </p:txBody>
      </p:sp>
    </p:spTree>
    <p:extLst>
      <p:ext uri="{BB962C8B-B14F-4D97-AF65-F5344CB8AC3E}">
        <p14:creationId xmlns:p14="http://schemas.microsoft.com/office/powerpoint/2010/main" val="702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053ABD4E-16D0-5348-910F-B34FEBD0AA0B}" type="slidenum">
              <a:rPr lang="de-DE" smtClean="0"/>
              <a:t>10</a:t>
            </a:fld>
            <a:endParaRPr lang="de-DE"/>
          </a:p>
        </p:txBody>
      </p:sp>
    </p:spTree>
    <p:extLst>
      <p:ext uri="{BB962C8B-B14F-4D97-AF65-F5344CB8AC3E}">
        <p14:creationId xmlns:p14="http://schemas.microsoft.com/office/powerpoint/2010/main" val="265580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In IO2, Toulmin’s model of argumentation, among others, will be used to </a:t>
            </a:r>
            <a:r>
              <a:rPr lang="en-US" sz="1200" b="0" kern="1200" dirty="0" err="1">
                <a:solidFill>
                  <a:schemeClr val="tx1"/>
                </a:solidFill>
                <a:effectLst/>
                <a:latin typeface="+mn-lt"/>
                <a:ea typeface="+mn-ea"/>
                <a:cs typeface="+mn-cs"/>
              </a:rPr>
              <a:t>analyse</a:t>
            </a:r>
            <a:r>
              <a:rPr lang="en-US" sz="1200" b="0" kern="1200" dirty="0">
                <a:solidFill>
                  <a:schemeClr val="tx1"/>
                </a:solidFill>
                <a:effectLst/>
                <a:latin typeface="+mn-lt"/>
                <a:ea typeface="+mn-ea"/>
                <a:cs typeface="+mn-cs"/>
              </a:rPr>
              <a:t> media reports of scientific research related to environmental SSI. Others have also used this model for methodological purposes (e.g. see </a:t>
            </a:r>
            <a:r>
              <a:rPr lang="en-US" sz="1200" b="0" kern="1200" dirty="0" err="1">
                <a:solidFill>
                  <a:schemeClr val="tx1"/>
                </a:solidFill>
                <a:effectLst/>
                <a:latin typeface="+mn-lt"/>
                <a:ea typeface="+mn-ea"/>
                <a:cs typeface="+mn-cs"/>
              </a:rPr>
              <a:t>Erduran</a:t>
            </a:r>
            <a:r>
              <a:rPr lang="en-US" sz="1200" b="0" kern="1200" dirty="0">
                <a:solidFill>
                  <a:schemeClr val="tx1"/>
                </a:solidFill>
                <a:effectLst/>
                <a:latin typeface="+mn-lt"/>
                <a:ea typeface="+mn-ea"/>
                <a:cs typeface="+mn-cs"/>
              </a:rPr>
              <a:t> et al., 2004). Based on this model, the nature of an argument can be framed in terms of claims, data, warrants, backings, rebuttals, and qualifiers (Toulmin, 1958). It should be noted that, in order to interpret statements about environmental SSI or risk assessment, an understanding the concepts of correlation, cause and effect is also required. Correlation is a statement of numerical facts; it does not necessarily imply causation and effects.</a:t>
            </a:r>
            <a:r>
              <a:rPr lang="tr-TR" b="0" dirty="0">
                <a:effectLst/>
              </a:rPr>
              <a:t> </a:t>
            </a:r>
            <a:endParaRPr lang="en-GB" b="0" dirty="0"/>
          </a:p>
        </p:txBody>
      </p:sp>
      <p:sp>
        <p:nvSpPr>
          <p:cNvPr id="4" name="Slide Number Placeholder 3"/>
          <p:cNvSpPr>
            <a:spLocks noGrp="1"/>
          </p:cNvSpPr>
          <p:nvPr>
            <p:ph type="sldNum" sz="quarter" idx="5"/>
          </p:nvPr>
        </p:nvSpPr>
        <p:spPr/>
        <p:txBody>
          <a:bodyPr/>
          <a:lstStyle/>
          <a:p>
            <a:fld id="{053ABD4E-16D0-5348-910F-B34FEBD0AA0B}" type="slidenum">
              <a:rPr lang="de-DE" smtClean="0"/>
              <a:t>11</a:t>
            </a:fld>
            <a:endParaRPr lang="de-DE"/>
          </a:p>
        </p:txBody>
      </p:sp>
    </p:spTree>
    <p:extLst>
      <p:ext uri="{BB962C8B-B14F-4D97-AF65-F5344CB8AC3E}">
        <p14:creationId xmlns:p14="http://schemas.microsoft.com/office/powerpoint/2010/main" val="240094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a:t>
            </a:r>
            <a:r>
              <a:rPr lang="en-US" sz="1200" u="sng" kern="1200" dirty="0">
                <a:solidFill>
                  <a:schemeClr val="tx1"/>
                </a:solidFill>
                <a:effectLst/>
                <a:latin typeface="+mn-lt"/>
                <a:ea typeface="+mn-ea"/>
                <a:cs typeface="+mn-cs"/>
                <a:hlinkClick r:id="rId3"/>
              </a:rPr>
              <a:t>https://www.swissinfo.ch/eng/swiss-wolf-hunting-law-vote-results/46050398</a:t>
            </a:r>
            <a:r>
              <a:rPr lang="en-US"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16</a:t>
            </a:fld>
            <a:endParaRPr lang="de-DE"/>
          </a:p>
        </p:txBody>
      </p:sp>
    </p:spTree>
    <p:extLst>
      <p:ext uri="{BB962C8B-B14F-4D97-AF65-F5344CB8AC3E}">
        <p14:creationId xmlns:p14="http://schemas.microsoft.com/office/powerpoint/2010/main" val="1891788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17</a:t>
            </a:fld>
            <a:endParaRPr lang="de-DE"/>
          </a:p>
        </p:txBody>
      </p:sp>
    </p:spTree>
    <p:extLst>
      <p:ext uri="{BB962C8B-B14F-4D97-AF65-F5344CB8AC3E}">
        <p14:creationId xmlns:p14="http://schemas.microsoft.com/office/powerpoint/2010/main" val="2366840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18</a:t>
            </a:fld>
            <a:endParaRPr lang="de-DE"/>
          </a:p>
        </p:txBody>
      </p:sp>
    </p:spTree>
    <p:extLst>
      <p:ext uri="{BB962C8B-B14F-4D97-AF65-F5344CB8AC3E}">
        <p14:creationId xmlns:p14="http://schemas.microsoft.com/office/powerpoint/2010/main" val="232000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85800" y="1597819"/>
            <a:ext cx="7772400" cy="1102519"/>
          </a:xfrm>
        </p:spPr>
        <p:txBody>
          <a:bodyPr>
            <a:normAutofit/>
          </a:bodyPr>
          <a:lstStyle>
            <a:lvl1pPr algn="ctr">
              <a:defRPr sz="3200" b="1">
                <a:solidFill>
                  <a:srgbClr val="4C5F7E"/>
                </a:solidFill>
              </a:defRPr>
            </a:lvl1pPr>
          </a:lstStyle>
          <a:p>
            <a:r>
              <a:rPr lang="en-AU" noProof="0" dirty="0"/>
              <a:t>MASTERTITELFORMAT BEARBEITEN</a:t>
            </a:r>
          </a:p>
        </p:txBody>
      </p:sp>
      <p:sp>
        <p:nvSpPr>
          <p:cNvPr id="5" name="Rechteck 10"/>
          <p:cNvSpPr/>
          <p:nvPr userDrawn="1"/>
        </p:nvSpPr>
        <p:spPr>
          <a:xfrm flipV="1">
            <a:off x="736600" y="2756060"/>
            <a:ext cx="768708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3" name="Untertitel 2"/>
          <p:cNvSpPr>
            <a:spLocks noGrp="1"/>
          </p:cNvSpPr>
          <p:nvPr>
            <p:ph type="subTitle" idx="1"/>
          </p:nvPr>
        </p:nvSpPr>
        <p:spPr>
          <a:xfrm>
            <a:off x="1371600" y="2914650"/>
            <a:ext cx="6400800" cy="1314450"/>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Master-</a:t>
            </a:r>
            <a:r>
              <a:rPr lang="en-AU" noProof="0" dirty="0" err="1"/>
              <a:t>Untertitelformat</a:t>
            </a:r>
            <a:r>
              <a:rPr lang="en-AU" noProof="0" dirty="0"/>
              <a:t> </a:t>
            </a:r>
            <a:r>
              <a:rPr lang="en-AU" noProof="0" dirty="0" err="1"/>
              <a:t>bearbeiten</a:t>
            </a:r>
            <a:endParaRPr lang="en-AU" noProof="0" dirty="0"/>
          </a:p>
        </p:txBody>
      </p:sp>
    </p:spTree>
    <p:extLst>
      <p:ext uri="{BB962C8B-B14F-4D97-AF65-F5344CB8AC3E}">
        <p14:creationId xmlns:p14="http://schemas.microsoft.com/office/powerpoint/2010/main" val="228676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01875" y="417201"/>
            <a:ext cx="7772400" cy="1102519"/>
          </a:xfrm>
        </p:spPr>
        <p:txBody>
          <a:bodyPr>
            <a:normAutofit/>
          </a:bodyPr>
          <a:lstStyle>
            <a:lvl1pPr algn="ctr">
              <a:defRPr sz="3200" b="1">
                <a:solidFill>
                  <a:srgbClr val="4C5F7E"/>
                </a:solidFill>
              </a:defRPr>
            </a:lvl1pPr>
          </a:lstStyle>
          <a:p>
            <a:r>
              <a:rPr lang="en-AU" noProof="0" dirty="0"/>
              <a:t>MASTERTITELFORMAT BEARBEITEN</a:t>
            </a:r>
          </a:p>
        </p:txBody>
      </p:sp>
      <p:sp>
        <p:nvSpPr>
          <p:cNvPr id="5" name="Rechteck 10"/>
          <p:cNvSpPr/>
          <p:nvPr userDrawn="1"/>
        </p:nvSpPr>
        <p:spPr>
          <a:xfrm flipV="1">
            <a:off x="725025" y="1688296"/>
            <a:ext cx="768708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3" name="Untertitel 2"/>
          <p:cNvSpPr>
            <a:spLocks noGrp="1"/>
          </p:cNvSpPr>
          <p:nvPr>
            <p:ph type="subTitle" idx="1"/>
          </p:nvPr>
        </p:nvSpPr>
        <p:spPr>
          <a:xfrm>
            <a:off x="1371600" y="1909822"/>
            <a:ext cx="6400800" cy="2319278"/>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Master-</a:t>
            </a:r>
            <a:r>
              <a:rPr lang="en-AU" noProof="0" dirty="0" err="1"/>
              <a:t>Untertitelformat</a:t>
            </a:r>
            <a:r>
              <a:rPr lang="en-AU" noProof="0" dirty="0"/>
              <a:t> </a:t>
            </a:r>
            <a:r>
              <a:rPr lang="en-AU" noProof="0" dirty="0" err="1"/>
              <a:t>bearbeiten</a:t>
            </a:r>
            <a:endParaRPr lang="en-AU" noProof="0" dirty="0"/>
          </a:p>
        </p:txBody>
      </p:sp>
    </p:spTree>
    <p:extLst>
      <p:ext uri="{BB962C8B-B14F-4D97-AF65-F5344CB8AC3E}">
        <p14:creationId xmlns:p14="http://schemas.microsoft.com/office/powerpoint/2010/main" val="343836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ection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00004"/>
            <a:ext cx="8229600" cy="485846"/>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a:defRPr>
                <a:latin typeface="+mn-lt"/>
                <a:ea typeface="Avenir Book" charset="0"/>
                <a:cs typeface="Avenir Book" charset="0"/>
              </a:defRPr>
            </a:lvl1pPr>
            <a:lvl2pPr>
              <a:defRPr>
                <a:latin typeface="+mn-lt"/>
                <a:ea typeface="Avenir Book" charset="0"/>
                <a:cs typeface="Avenir Book" charset="0"/>
              </a:defRPr>
            </a:lvl2pPr>
            <a:lvl3pPr>
              <a:defRPr>
                <a:latin typeface="+mn-lt"/>
                <a:ea typeface="Avenir Book" charset="0"/>
                <a:cs typeface="Avenir Book" charset="0"/>
              </a:defRPr>
            </a:lvl3pPr>
            <a:lvl4pPr>
              <a:defRPr>
                <a:latin typeface="+mn-lt"/>
                <a:ea typeface="Avenir Book" charset="0"/>
                <a:cs typeface="Avenir Book" charset="0"/>
              </a:defRPr>
            </a:lvl4pPr>
            <a:lvl5pPr>
              <a:defRPr>
                <a:latin typeface="+mn-lt"/>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a:xfrm>
            <a:off x="5772151" y="58851"/>
            <a:ext cx="2647951" cy="273844"/>
          </a:xfrm>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dirty="0"/>
          </a:p>
        </p:txBody>
      </p:sp>
    </p:spTree>
    <p:extLst>
      <p:ext uri="{BB962C8B-B14F-4D97-AF65-F5344CB8AC3E}">
        <p14:creationId xmlns:p14="http://schemas.microsoft.com/office/powerpoint/2010/main" val="771383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ection and Text without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00004"/>
            <a:ext cx="8229600" cy="485846"/>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marL="0" indent="0" algn="just">
              <a:buNone/>
              <a:defRPr>
                <a:latin typeface="Avenir Book" charset="0"/>
                <a:ea typeface="Avenir Book" charset="0"/>
                <a:cs typeface="Avenir Book" charset="0"/>
              </a:defRPr>
            </a:lvl1pPr>
            <a:lvl2pPr marL="457200" indent="0">
              <a:buNone/>
              <a:defRPr>
                <a:latin typeface="Avenir Book" charset="0"/>
                <a:ea typeface="Avenir Book" charset="0"/>
                <a:cs typeface="Avenir Book" charset="0"/>
              </a:defRPr>
            </a:lvl2pPr>
            <a:lvl3pPr marL="914400" indent="0">
              <a:buNone/>
              <a:defRPr>
                <a:latin typeface="Avenir Book" charset="0"/>
                <a:ea typeface="Avenir Book" charset="0"/>
                <a:cs typeface="Avenir Book" charset="0"/>
              </a:defRPr>
            </a:lvl3pPr>
            <a:lvl4pPr marL="1371600" indent="0">
              <a:buNone/>
              <a:defRPr>
                <a:latin typeface="Avenir Book" charset="0"/>
                <a:ea typeface="Avenir Book" charset="0"/>
                <a:cs typeface="Avenir Book" charset="0"/>
              </a:defRPr>
            </a:lvl4pPr>
            <a:lvl5pPr marL="1828800" indent="0">
              <a:buNone/>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endParaRPr lang="en-US" noProof="0" dirty="0"/>
          </a:p>
        </p:txBody>
      </p:sp>
      <p:sp>
        <p:nvSpPr>
          <p:cNvPr id="18" name="Marcador de pie de página 17"/>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dirty="0"/>
          </a:p>
        </p:txBody>
      </p:sp>
    </p:spTree>
    <p:extLst>
      <p:ext uri="{BB962C8B-B14F-4D97-AF65-F5344CB8AC3E}">
        <p14:creationId xmlns:p14="http://schemas.microsoft.com/office/powerpoint/2010/main" val="387748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ctivities/Example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00004"/>
            <a:ext cx="8229600" cy="485846"/>
          </a:xfrm>
        </p:spPr>
        <p:txBody>
          <a:bodyPr>
            <a:normAutofit/>
          </a:bodyPr>
          <a:lstStyle>
            <a:lvl1pPr algn="just">
              <a:defRPr sz="2800" b="1" baseline="0">
                <a:solidFill>
                  <a:srgbClr val="4C5F7E"/>
                </a:solidFill>
                <a:latin typeface="Avenir Book" charset="0"/>
                <a:ea typeface="Avenir Book" charset="0"/>
                <a:cs typeface="Avenir Book" charset="0"/>
              </a:defRPr>
            </a:lvl1pPr>
          </a:lstStyle>
          <a:p>
            <a:r>
              <a:rPr lang="en-US" noProof="0" dirty="0"/>
              <a:t>Activity/Example number: Title of  Activity/Example</a:t>
            </a:r>
          </a:p>
        </p:txBody>
      </p:sp>
      <p:sp>
        <p:nvSpPr>
          <p:cNvPr id="3" name="Inhaltsplatzhalter 2"/>
          <p:cNvSpPr>
            <a:spLocks noGrp="1"/>
          </p:cNvSpPr>
          <p:nvPr>
            <p:ph idx="1" hasCustomPrompt="1"/>
          </p:nvPr>
        </p:nvSpPr>
        <p:spPr>
          <a:xfrm>
            <a:off x="457200" y="1285879"/>
            <a:ext cx="8229600" cy="3268263"/>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dirty="0"/>
          </a:p>
        </p:txBody>
      </p:sp>
    </p:spTree>
    <p:extLst>
      <p:ext uri="{BB962C8B-B14F-4D97-AF65-F5344CB8AC3E}">
        <p14:creationId xmlns:p14="http://schemas.microsoft.com/office/powerpoint/2010/main" val="102843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b="1"/>
            </a:lvl1pPr>
          </a:lstStyle>
          <a:p>
            <a:r>
              <a:rPr lang="de-DE" dirty="0"/>
              <a:t>Mastertitelformat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Marcador de pie de página 10"/>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2" name="Marcador de número de diapositiva 11"/>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dirty="0"/>
          </a:p>
        </p:txBody>
      </p:sp>
    </p:spTree>
    <p:extLst>
      <p:ext uri="{BB962C8B-B14F-4D97-AF65-F5344CB8AC3E}">
        <p14:creationId xmlns:p14="http://schemas.microsoft.com/office/powerpoint/2010/main" val="178010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a:lvl1pPr>
          </a:lstStyle>
          <a:p>
            <a:r>
              <a:rPr lang="de-DE" dirty="0"/>
              <a:t>Mastertitelformat bearbeiten</a:t>
            </a:r>
          </a:p>
        </p:txBody>
      </p:sp>
      <p:sp>
        <p:nvSpPr>
          <p:cNvPr id="3" name="Textplatzhalt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p:cNvSpPr>
            <a:spLocks noGrp="1"/>
          </p:cNvSpPr>
          <p:nvPr>
            <p:ph sz="half" idx="2"/>
          </p:nvPr>
        </p:nvSpPr>
        <p:spPr>
          <a:xfrm>
            <a:off x="457200" y="1631156"/>
            <a:ext cx="4040188" cy="289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p:cNvSpPr>
            <a:spLocks noGrp="1"/>
          </p:cNvSpPr>
          <p:nvPr>
            <p:ph sz="quarter" idx="4"/>
          </p:nvPr>
        </p:nvSpPr>
        <p:spPr>
          <a:xfrm>
            <a:off x="4645026" y="1631156"/>
            <a:ext cx="4041775" cy="289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Marcador de pie de página 11"/>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3" name="Marcador de número de diapositiva 12"/>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dirty="0"/>
          </a:p>
        </p:txBody>
      </p:sp>
    </p:spTree>
    <p:extLst>
      <p:ext uri="{BB962C8B-B14F-4D97-AF65-F5344CB8AC3E}">
        <p14:creationId xmlns:p14="http://schemas.microsoft.com/office/powerpoint/2010/main" val="233922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1" y="563578"/>
            <a:ext cx="3008313" cy="871538"/>
          </a:xfrm>
        </p:spPr>
        <p:txBody>
          <a:bodyPr anchor="b">
            <a:normAutofit/>
          </a:bodyPr>
          <a:lstStyle>
            <a:lvl1pPr algn="l">
              <a:defRPr sz="1600" b="1"/>
            </a:lvl1pPr>
          </a:lstStyle>
          <a:p>
            <a:r>
              <a:rPr lang="de-DE" dirty="0"/>
              <a:t>Mastertitelformat bearbeiten</a:t>
            </a:r>
          </a:p>
        </p:txBody>
      </p:sp>
      <p:sp>
        <p:nvSpPr>
          <p:cNvPr id="3" name="Inhaltsplatzhalter 2"/>
          <p:cNvSpPr>
            <a:spLocks noGrp="1"/>
          </p:cNvSpPr>
          <p:nvPr>
            <p:ph idx="1"/>
          </p:nvPr>
        </p:nvSpPr>
        <p:spPr>
          <a:xfrm>
            <a:off x="3575050" y="563579"/>
            <a:ext cx="5111750" cy="4031044"/>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57201" y="1514192"/>
            <a:ext cx="3008313" cy="30804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Mastertextformat bearbeiten</a:t>
            </a:r>
          </a:p>
        </p:txBody>
      </p:sp>
      <p:sp>
        <p:nvSpPr>
          <p:cNvPr id="10" name="Marcador de pie de página 9"/>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dirty="0"/>
          </a:p>
        </p:txBody>
      </p:sp>
    </p:spTree>
    <p:extLst>
      <p:ext uri="{BB962C8B-B14F-4D97-AF65-F5344CB8AC3E}">
        <p14:creationId xmlns:p14="http://schemas.microsoft.com/office/powerpoint/2010/main" val="279481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dirty="0"/>
              <a:t>Mastertitelformat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4"/>
            <a:ext cx="5486400" cy="3393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0" name="Marcador de pie de página 9"/>
          <p:cNvSpPr>
            <a:spLocks noGrp="1"/>
          </p:cNvSpPr>
          <p:nvPr>
            <p:ph type="ftr" sz="quarter" idx="10"/>
          </p:nvPr>
        </p:nvSpPr>
        <p:spPr/>
        <p:txBody>
          <a:bodyPr/>
          <a:lstStyle/>
          <a:p>
            <a:r>
              <a:rPr lang="es-ES">
                <a:solidFill>
                  <a:srgbClr val="CC023B"/>
                </a:solidFill>
              </a:rPr>
              <a:t>INTRODUCTION TO CULTURE AND DIVERSITY</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dirty="0"/>
          </a:p>
        </p:txBody>
      </p:sp>
    </p:spTree>
    <p:extLst>
      <p:ext uri="{BB962C8B-B14F-4D97-AF65-F5344CB8AC3E}">
        <p14:creationId xmlns:p14="http://schemas.microsoft.com/office/powerpoint/2010/main" val="284355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ICSE_fond.jpg"/>
          <p:cNvPicPr>
            <a:picLocks noChangeAspect="1"/>
          </p:cNvPicPr>
          <p:nvPr userDrawn="1"/>
        </p:nvPicPr>
        <p:blipFill rotWithShape="1">
          <a:blip r:embed="rId11">
            <a:alphaModFix amt="39000"/>
            <a:extLst>
              <a:ext uri="{28A0092B-C50C-407E-A947-70E740481C1C}">
                <a14:useLocalDpi xmlns:a14="http://schemas.microsoft.com/office/drawing/2010/main" val="0"/>
              </a:ext>
            </a:extLst>
          </a:blip>
          <a:srcRect l="9878" b="10531"/>
          <a:stretch/>
        </p:blipFill>
        <p:spPr>
          <a:xfrm>
            <a:off x="-1" y="1063228"/>
            <a:ext cx="5140767" cy="4080272"/>
          </a:xfrm>
          <a:prstGeom prst="rect">
            <a:avLst/>
          </a:prstGeom>
        </p:spPr>
      </p:pic>
      <p:sp>
        <p:nvSpPr>
          <p:cNvPr id="2" name="Titelplatzhalter 1"/>
          <p:cNvSpPr>
            <a:spLocks noGrp="1"/>
          </p:cNvSpPr>
          <p:nvPr>
            <p:ph type="title"/>
          </p:nvPr>
        </p:nvSpPr>
        <p:spPr>
          <a:xfrm>
            <a:off x="457200" y="342900"/>
            <a:ext cx="8229600" cy="857250"/>
          </a:xfrm>
          <a:prstGeom prst="rect">
            <a:avLst/>
          </a:prstGeom>
        </p:spPr>
        <p:txBody>
          <a:bodyPr vert="horz" lIns="91440" tIns="45720" rIns="91440" bIns="45720" rtlCol="0" anchor="ctr">
            <a:norm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pic>
        <p:nvPicPr>
          <p:cNvPr id="8" name="Bild 7"/>
          <p:cNvPicPr>
            <a:picLocks noChangeAspect="1"/>
          </p:cNvPicPr>
          <p:nvPr userDrawn="1"/>
        </p:nvPicPr>
        <p:blipFill>
          <a:blip r:embed="rId12"/>
          <a:stretch>
            <a:fillRect/>
          </a:stretch>
        </p:blipFill>
        <p:spPr>
          <a:xfrm>
            <a:off x="7518404" y="4565905"/>
            <a:ext cx="1095375" cy="475202"/>
          </a:xfrm>
          <a:prstGeom prst="rect">
            <a:avLst/>
          </a:prstGeom>
        </p:spPr>
      </p:pic>
      <p:sp>
        <p:nvSpPr>
          <p:cNvPr id="9" name="Rechteck 8"/>
          <p:cNvSpPr/>
          <p:nvPr userDrawn="1"/>
        </p:nvSpPr>
        <p:spPr>
          <a:xfrm>
            <a:off x="454466" y="5006818"/>
            <a:ext cx="5040000" cy="3428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11" name="Rechteck 10"/>
          <p:cNvSpPr/>
          <p:nvPr userDrawn="1"/>
        </p:nvSpPr>
        <p:spPr>
          <a:xfrm>
            <a:off x="5526000" y="5006818"/>
            <a:ext cx="190800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23" name="Marcador de número de diapositiva 22"/>
          <p:cNvSpPr>
            <a:spLocks noGrp="1"/>
          </p:cNvSpPr>
          <p:nvPr>
            <p:ph type="sldNum" sz="quarter" idx="4"/>
          </p:nvPr>
        </p:nvSpPr>
        <p:spPr>
          <a:xfrm>
            <a:off x="8104785" y="41488"/>
            <a:ext cx="588616" cy="273844"/>
          </a:xfrm>
          <a:prstGeom prst="rect">
            <a:avLst/>
          </a:prstGeom>
        </p:spPr>
        <p:txBody>
          <a:bodyPr vert="horz" lIns="91440" tIns="45720" rIns="91440" bIns="45720" rtlCol="0" anchor="ctr"/>
          <a:lstStyle>
            <a:lvl1pPr algn="r">
              <a:defRPr sz="800" b="1">
                <a:solidFill>
                  <a:srgbClr val="4C5F7E"/>
                </a:solidFill>
                <a:latin typeface="Avenir Book" charset="0"/>
                <a:ea typeface="Avenir Book" charset="0"/>
                <a:cs typeface="Avenir Book" charset="0"/>
              </a:defRPr>
            </a:lvl1pPr>
          </a:lstStyle>
          <a:p>
            <a:r>
              <a:rPr lang="es-ES_tradnl" sz="1200" dirty="0"/>
              <a:t>|  </a:t>
            </a:r>
            <a:fld id="{9DD0088F-7E4A-9C4B-9ED2-72FAF1293163}" type="slidenum">
              <a:rPr lang="es-ES_tradnl" smtClean="0"/>
              <a:pPr/>
              <a:t>‹#›</a:t>
            </a:fld>
            <a:endParaRPr lang="es-ES_tradnl" dirty="0"/>
          </a:p>
        </p:txBody>
      </p:sp>
      <p:sp>
        <p:nvSpPr>
          <p:cNvPr id="24" name="Marcador de pie de página 23"/>
          <p:cNvSpPr>
            <a:spLocks noGrp="1"/>
          </p:cNvSpPr>
          <p:nvPr>
            <p:ph type="ftr" sz="quarter" idx="3"/>
          </p:nvPr>
        </p:nvSpPr>
        <p:spPr>
          <a:xfrm>
            <a:off x="5772151" y="41489"/>
            <a:ext cx="2647951" cy="273844"/>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r>
              <a:rPr lang="en-US" dirty="0">
                <a:solidFill>
                  <a:srgbClr val="CC023B"/>
                </a:solidFill>
              </a:rPr>
              <a:t>Title</a:t>
            </a:r>
          </a:p>
        </p:txBody>
      </p:sp>
      <p:pic>
        <p:nvPicPr>
          <p:cNvPr id="29" name="Bild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64100" y="4780776"/>
            <a:ext cx="1807900" cy="145427"/>
          </a:xfrm>
          <a:prstGeom prst="rect">
            <a:avLst/>
          </a:prstGeom>
        </p:spPr>
      </p:pic>
      <p:pic>
        <p:nvPicPr>
          <p:cNvPr id="1026" name="Picture 2" descr="Y:\Gruppen\ICSE\____ICSE\_Corporate Design_(Werbe)Materialien_Vorlagen\Corporate Design_VORLAGEN_Infos\Logos_ICSE und Projekte\ENSITE\ICSE-ENSITE_Logo_noSub.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4467" y="4651219"/>
            <a:ext cx="1008573" cy="43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65154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8" r:id="rId3"/>
    <p:sldLayoutId id="2147483650" r:id="rId4"/>
    <p:sldLayoutId id="2147483661" r:id="rId5"/>
    <p:sldLayoutId id="2147483652" r:id="rId6"/>
    <p:sldLayoutId id="2147483653" r:id="rId7"/>
    <p:sldLayoutId id="2147483656" r:id="rId8"/>
    <p:sldLayoutId id="2147483657" r:id="rId9"/>
  </p:sldLayoutIdLst>
  <p:hf hdr="0"/>
  <p:txStyles>
    <p:titleStyle>
      <a:lvl1pPr algn="l" defTabSz="457200" rtl="0" eaLnBrk="1" latinLnBrk="0" hangingPunct="1">
        <a:spcBef>
          <a:spcPct val="0"/>
        </a:spcBef>
        <a:buNone/>
        <a:defRPr sz="3200" b="1" kern="1200">
          <a:solidFill>
            <a:srgbClr val="4C5F7E"/>
          </a:solidFill>
          <a:latin typeface="Avenir Book" charset="0"/>
          <a:ea typeface="Avenir Book" charset="0"/>
          <a:cs typeface="Avenir Book" charset="0"/>
        </a:defRPr>
      </a:lvl1pPr>
    </p:titleStyle>
    <p:bodyStyle>
      <a:lvl1pPr marL="342900" indent="-342900" algn="l" defTabSz="457200" rtl="0" eaLnBrk="1" latinLnBrk="0" hangingPunct="1">
        <a:spcBef>
          <a:spcPct val="20000"/>
        </a:spcBef>
        <a:buClr>
          <a:srgbClr val="BE002D"/>
        </a:buClr>
        <a:buFont typeface="Arial"/>
        <a:buChar char="•"/>
        <a:defRPr sz="2800" kern="1200">
          <a:solidFill>
            <a:schemeClr val="tx1"/>
          </a:solidFill>
          <a:latin typeface="+mn-lt"/>
          <a:ea typeface="Avenir Book" charset="0"/>
          <a:cs typeface="Avenir Book" charset="0"/>
        </a:defRPr>
      </a:lvl1pPr>
      <a:lvl2pPr marL="742950" indent="-285750" algn="l" defTabSz="457200" rtl="0" eaLnBrk="1" latinLnBrk="0" hangingPunct="1">
        <a:spcBef>
          <a:spcPct val="20000"/>
        </a:spcBef>
        <a:buClr>
          <a:srgbClr val="B4CB4D"/>
        </a:buClr>
        <a:buFont typeface="Arial"/>
        <a:buChar char="•"/>
        <a:defRPr sz="2400" kern="1200">
          <a:solidFill>
            <a:schemeClr val="tx1"/>
          </a:solidFill>
          <a:latin typeface="+mn-lt"/>
          <a:ea typeface="Avenir Book" charset="0"/>
          <a:cs typeface="Avenir Book" charset="0"/>
        </a:defRPr>
      </a:lvl2pPr>
      <a:lvl3pPr marL="1143000" indent="-228600" algn="l" defTabSz="457200" rtl="0" eaLnBrk="1" latinLnBrk="0" hangingPunct="1">
        <a:spcBef>
          <a:spcPct val="20000"/>
        </a:spcBef>
        <a:buClr>
          <a:srgbClr val="001470"/>
        </a:buClr>
        <a:buFont typeface="Arial"/>
        <a:buChar char="•"/>
        <a:defRPr sz="2000" kern="1200">
          <a:solidFill>
            <a:schemeClr val="tx1"/>
          </a:solidFill>
          <a:latin typeface="+mn-lt"/>
          <a:ea typeface="Avenir Book" charset="0"/>
          <a:cs typeface="Avenir Book" charset="0"/>
        </a:defRPr>
      </a:lvl3pPr>
      <a:lvl4pPr marL="1600200" indent="-228600" algn="l" defTabSz="457200" rtl="0" eaLnBrk="1" latinLnBrk="0" hangingPunct="1">
        <a:spcBef>
          <a:spcPct val="20000"/>
        </a:spcBef>
        <a:buSzPct val="75000"/>
        <a:buFont typeface="Wingdings" charset="2"/>
        <a:buChar char="§"/>
        <a:defRPr sz="2000" kern="1200">
          <a:solidFill>
            <a:schemeClr val="tx1"/>
          </a:solidFill>
          <a:latin typeface="+mn-lt"/>
          <a:ea typeface="Avenir Book" charset="0"/>
          <a:cs typeface="Avenir Book" charset="0"/>
        </a:defRPr>
      </a:lvl4pPr>
      <a:lvl5pPr marL="2057400" indent="-228600" algn="l" defTabSz="457200" rtl="0" eaLnBrk="1" latinLnBrk="0" hangingPunct="1">
        <a:spcBef>
          <a:spcPct val="20000"/>
        </a:spcBef>
        <a:buSzPct val="80000"/>
        <a:buFont typeface="Lucida Grande"/>
        <a:buChar char="-"/>
        <a:defRPr sz="2000" kern="1200">
          <a:solidFill>
            <a:schemeClr val="tx1"/>
          </a:solidFill>
          <a:latin typeface="+mn-lt"/>
          <a:ea typeface="Avenir Book" charset="0"/>
          <a:cs typeface="Avenir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padlet.com/emergenteu/jlyjst7hawkilidz"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5.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padlet.com/emergenteu/czi0mva93y0rdjq1" TargetMode="Externa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95325" y="894144"/>
            <a:ext cx="7772400" cy="1856648"/>
          </a:xfrm>
        </p:spPr>
        <p:txBody>
          <a:bodyPr>
            <a:normAutofit fontScale="90000"/>
          </a:bodyPr>
          <a:lstStyle/>
          <a:p>
            <a:pPr>
              <a:defRPr/>
            </a:pPr>
            <a:br>
              <a:rPr lang="de-DE" sz="3600" dirty="0">
                <a:solidFill>
                  <a:srgbClr val="002369"/>
                </a:solidFill>
              </a:rPr>
            </a:br>
            <a:r>
              <a:rPr lang="en-GB" sz="3400" b="0" cap="all" dirty="0">
                <a:latin typeface="Avenir Book"/>
              </a:rPr>
              <a:t>reasoning, ARGUMENTATION &amp; CRITICAL THINKING</a:t>
            </a:r>
            <a:br>
              <a:rPr lang="en-US" sz="3600" i="1" dirty="0">
                <a:solidFill>
                  <a:srgbClr val="CBD974"/>
                </a:solidFill>
              </a:rPr>
            </a:br>
            <a:endParaRPr lang="en-US" sz="3400" b="0" cap="all" dirty="0">
              <a:latin typeface="Avenir Book"/>
            </a:endParaRPr>
          </a:p>
        </p:txBody>
      </p:sp>
      <p:sp>
        <p:nvSpPr>
          <p:cNvPr id="3" name="Untertitel 2"/>
          <p:cNvSpPr>
            <a:spLocks noGrp="1"/>
          </p:cNvSpPr>
          <p:nvPr>
            <p:ph type="subTitle" idx="1"/>
          </p:nvPr>
        </p:nvSpPr>
        <p:spPr>
          <a:xfrm>
            <a:off x="1371600" y="3009240"/>
            <a:ext cx="6400800" cy="1520716"/>
          </a:xfrm>
        </p:spPr>
        <p:txBody>
          <a:bodyPr>
            <a:normAutofit fontScale="70000" lnSpcReduction="20000"/>
          </a:bodyPr>
          <a:lstStyle/>
          <a:p>
            <a:r>
              <a:rPr lang="en-GB" b="0" i="1" dirty="0"/>
              <a:t>Promoting future teachers’ competences in reasoning, argumentation and critical thinking through the use of media reports on environmental SSIs</a:t>
            </a:r>
          </a:p>
          <a:p>
            <a:endParaRPr lang="en-GB" b="0" i="1" dirty="0"/>
          </a:p>
          <a:p>
            <a:r>
              <a:rPr lang="en-GB" b="0" dirty="0" err="1">
                <a:solidFill>
                  <a:schemeClr val="tx2"/>
                </a:solidFill>
              </a:rPr>
              <a:t>Gultekin</a:t>
            </a:r>
            <a:r>
              <a:rPr lang="en-GB" b="0" dirty="0">
                <a:solidFill>
                  <a:schemeClr val="tx2"/>
                </a:solidFill>
              </a:rPr>
              <a:t> </a:t>
            </a:r>
            <a:r>
              <a:rPr lang="en-GB" b="0" dirty="0" err="1">
                <a:solidFill>
                  <a:schemeClr val="tx2"/>
                </a:solidFill>
              </a:rPr>
              <a:t>Cakmakci</a:t>
            </a:r>
            <a:r>
              <a:rPr lang="en-GB" b="0" dirty="0">
                <a:solidFill>
                  <a:schemeClr val="tx2"/>
                </a:solidFill>
              </a:rPr>
              <a:t>, </a:t>
            </a:r>
            <a:r>
              <a:rPr lang="en-GB" b="0" dirty="0" err="1">
                <a:solidFill>
                  <a:schemeClr val="tx2"/>
                </a:solidFill>
              </a:rPr>
              <a:t>Hacettepe</a:t>
            </a:r>
            <a:r>
              <a:rPr lang="en-GB" b="0" dirty="0">
                <a:solidFill>
                  <a:schemeClr val="tx2"/>
                </a:solidFill>
              </a:rPr>
              <a:t> University STEM &amp; Maker Lab</a:t>
            </a:r>
          </a:p>
          <a:p>
            <a:r>
              <a:rPr lang="en-GB" b="0" dirty="0" err="1">
                <a:solidFill>
                  <a:schemeClr val="tx2"/>
                </a:solidFill>
              </a:rPr>
              <a:t>www.hstem.hacettepe.edu.tr</a:t>
            </a:r>
            <a:r>
              <a:rPr lang="en-GB" b="0" dirty="0">
                <a:solidFill>
                  <a:schemeClr val="tx2"/>
                </a:solidFill>
              </a:rPr>
              <a:t>/</a:t>
            </a:r>
            <a:r>
              <a:rPr lang="en-GB" b="0" dirty="0" err="1">
                <a:solidFill>
                  <a:schemeClr val="tx2"/>
                </a:solidFill>
              </a:rPr>
              <a:t>en</a:t>
            </a:r>
            <a:r>
              <a:rPr lang="en-GB" b="0" dirty="0">
                <a:solidFill>
                  <a:schemeClr val="tx2"/>
                </a:solidFill>
              </a:rPr>
              <a:t> </a:t>
            </a:r>
          </a:p>
          <a:p>
            <a:endParaRPr lang="en-GB" i="1" dirty="0"/>
          </a:p>
          <a:p>
            <a:endParaRPr lang="en-GB" i="1" dirty="0"/>
          </a:p>
          <a:p>
            <a:endParaRPr lang="en-GB" i="1" dirty="0"/>
          </a:p>
          <a:p>
            <a:endParaRPr lang="en-US" i="1" dirty="0"/>
          </a:p>
          <a:p>
            <a:endParaRPr lang="en-US" dirty="0"/>
          </a:p>
        </p:txBody>
      </p:sp>
      <p:pic>
        <p:nvPicPr>
          <p:cNvPr id="10" name="Picture 9">
            <a:extLst>
              <a:ext uri="{FF2B5EF4-FFF2-40B4-BE49-F238E27FC236}">
                <a16:creationId xmlns:a16="http://schemas.microsoft.com/office/drawing/2014/main" id="{20AFCE00-43A1-244C-8BD8-87351E8ECF15}"/>
              </a:ext>
            </a:extLst>
          </p:cNvPr>
          <p:cNvPicPr/>
          <p:nvPr/>
        </p:nvPicPr>
        <p:blipFill>
          <a:blip r:embed="rId2"/>
          <a:stretch>
            <a:fillRect/>
          </a:stretch>
        </p:blipFill>
        <p:spPr>
          <a:xfrm>
            <a:off x="1649825" y="4744529"/>
            <a:ext cx="920847" cy="232914"/>
          </a:xfrm>
          <a:prstGeom prst="rect">
            <a:avLst/>
          </a:prstGeom>
        </p:spPr>
      </p:pic>
    </p:spTree>
    <p:extLst>
      <p:ext uri="{BB962C8B-B14F-4D97-AF65-F5344CB8AC3E}">
        <p14:creationId xmlns:p14="http://schemas.microsoft.com/office/powerpoint/2010/main" val="182743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600004"/>
            <a:ext cx="8686801" cy="485846"/>
          </a:xfrm>
        </p:spPr>
        <p:txBody>
          <a:bodyPr>
            <a:normAutofit fontScale="90000"/>
          </a:bodyPr>
          <a:lstStyle/>
          <a:p>
            <a:r>
              <a:rPr lang="en-GB" dirty="0"/>
              <a:t>Figure 1. Toulmin’s model of argumentation (Toulmin, 1958)</a:t>
            </a:r>
            <a:br>
              <a:rPr lang="tr-TR" dirty="0"/>
            </a:br>
            <a:endParaRPr lang="de-DE"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10</a:t>
            </a:fld>
            <a:endParaRPr lang="es-ES_tradnl" dirty="0"/>
          </a:p>
        </p:txBody>
      </p:sp>
      <p:pic>
        <p:nvPicPr>
          <p:cNvPr id="7" name="Picture 6">
            <a:extLst>
              <a:ext uri="{FF2B5EF4-FFF2-40B4-BE49-F238E27FC236}">
                <a16:creationId xmlns:a16="http://schemas.microsoft.com/office/drawing/2014/main" id="{E3B34349-CF25-3B43-A51C-76C6118D23EA}"/>
              </a:ext>
            </a:extLst>
          </p:cNvPr>
          <p:cNvPicPr/>
          <p:nvPr/>
        </p:nvPicPr>
        <p:blipFill>
          <a:blip r:embed="rId3"/>
          <a:stretch>
            <a:fillRect/>
          </a:stretch>
        </p:blipFill>
        <p:spPr>
          <a:xfrm>
            <a:off x="1649825" y="4744529"/>
            <a:ext cx="920847" cy="232914"/>
          </a:xfrm>
          <a:prstGeom prst="rect">
            <a:avLst/>
          </a:prstGeom>
        </p:spPr>
      </p:pic>
      <p:pic>
        <p:nvPicPr>
          <p:cNvPr id="9" name="Picture 8">
            <a:extLst>
              <a:ext uri="{FF2B5EF4-FFF2-40B4-BE49-F238E27FC236}">
                <a16:creationId xmlns:a16="http://schemas.microsoft.com/office/drawing/2014/main" id="{55A9FDCE-32CE-0A4B-B698-A6D65FDDE0BA}"/>
              </a:ext>
            </a:extLst>
          </p:cNvPr>
          <p:cNvPicPr>
            <a:picLocks noChangeAspect="1"/>
          </p:cNvPicPr>
          <p:nvPr/>
        </p:nvPicPr>
        <p:blipFill>
          <a:blip r:embed="rId4"/>
          <a:stretch>
            <a:fillRect/>
          </a:stretch>
        </p:blipFill>
        <p:spPr>
          <a:xfrm>
            <a:off x="2158942" y="1085850"/>
            <a:ext cx="5548110" cy="3486150"/>
          </a:xfrm>
          <a:prstGeom prst="rect">
            <a:avLst/>
          </a:prstGeom>
        </p:spPr>
      </p:pic>
      <p:sp>
        <p:nvSpPr>
          <p:cNvPr id="6" name="Footer Placeholder 3">
            <a:extLst>
              <a:ext uri="{FF2B5EF4-FFF2-40B4-BE49-F238E27FC236}">
                <a16:creationId xmlns:a16="http://schemas.microsoft.com/office/drawing/2014/main" id="{FC2F5ED9-0A85-C247-B70D-080342331619}"/>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2743790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Toulmin’s model of argumentation (Toulmin, 1958)</a:t>
            </a:r>
            <a:endParaRPr lang="de-DE" dirty="0"/>
          </a:p>
        </p:txBody>
      </p:sp>
      <p:sp>
        <p:nvSpPr>
          <p:cNvPr id="3" name="Inhaltsplatzhalter 2"/>
          <p:cNvSpPr>
            <a:spLocks noGrp="1"/>
          </p:cNvSpPr>
          <p:nvPr>
            <p:ph idx="1"/>
          </p:nvPr>
        </p:nvSpPr>
        <p:spPr>
          <a:xfrm>
            <a:off x="457200" y="1109467"/>
            <a:ext cx="8229600" cy="3394472"/>
          </a:xfrm>
        </p:spPr>
        <p:txBody>
          <a:bodyPr>
            <a:noAutofit/>
          </a:bodyPr>
          <a:lstStyle/>
          <a:p>
            <a:pPr lvl="0"/>
            <a:r>
              <a:rPr lang="en-GB" sz="1300" b="1" i="1" dirty="0"/>
              <a:t>A claim (assertion or proposition</a:t>
            </a:r>
            <a:r>
              <a:rPr lang="en-GB" sz="1300" b="1" dirty="0"/>
              <a:t>)</a:t>
            </a:r>
            <a:r>
              <a:rPr lang="en-GB" sz="1300" dirty="0"/>
              <a:t> is “an assertion put forward publicly for general acceptance.” </a:t>
            </a:r>
            <a:endParaRPr lang="tr-TR" sz="1300" dirty="0"/>
          </a:p>
          <a:p>
            <a:pPr lvl="0"/>
            <a:r>
              <a:rPr lang="en-GB" sz="1300" b="1" i="1" dirty="0"/>
              <a:t>Data (evidence, grounds, support</a:t>
            </a:r>
            <a:r>
              <a:rPr lang="en-GB" sz="1300" i="1" dirty="0"/>
              <a:t>)</a:t>
            </a:r>
            <a:r>
              <a:rPr lang="en-GB" sz="1300" dirty="0"/>
              <a:t> can be observations, facts, physical evidence or experimental results that are used for to support or refute a given claim. </a:t>
            </a:r>
            <a:endParaRPr lang="tr-TR" sz="1300" dirty="0"/>
          </a:p>
          <a:p>
            <a:pPr lvl="0"/>
            <a:r>
              <a:rPr lang="en-GB" sz="1300" b="1" i="1" dirty="0"/>
              <a:t>Warrant (inferential leap)</a:t>
            </a:r>
            <a:r>
              <a:rPr lang="en-GB" sz="1300" dirty="0"/>
              <a:t> is the principle, provision or chain of reasoning that provides a link between the data and the claim. </a:t>
            </a:r>
            <a:endParaRPr lang="tr-TR" sz="1300" dirty="0"/>
          </a:p>
          <a:p>
            <a:pPr lvl="0"/>
            <a:r>
              <a:rPr lang="en-GB" sz="1300" b="1" i="1" dirty="0"/>
              <a:t>Backings</a:t>
            </a:r>
            <a:r>
              <a:rPr lang="en-GB" sz="1300" dirty="0"/>
              <a:t> are “generalizations making explicit the body of experience relied on to establish the trustworthiness of the ways of arguing applied in any particular case.” For example, </a:t>
            </a:r>
            <a:r>
              <a:rPr lang="en-GB" sz="1300" i="1" dirty="0"/>
              <a:t>An Inconvenient Truth</a:t>
            </a:r>
            <a:r>
              <a:rPr lang="en-GB" sz="1300" dirty="0"/>
              <a:t> is a wonderful documentary on climate </a:t>
            </a:r>
            <a:r>
              <a:rPr lang="en-GB" sz="1300" dirty="0">
                <a:latin typeface="Calibri" panose="020F0502020204030204" pitchFamily="34" charset="0"/>
                <a:cs typeface="Calibri" panose="020F0502020204030204" pitchFamily="34" charset="0"/>
              </a:rPr>
              <a:t>change </a:t>
            </a:r>
            <a:r>
              <a:rPr lang="en-GB" sz="1300" b="1" dirty="0">
                <a:solidFill>
                  <a:srgbClr val="A0B051"/>
                </a:solidFill>
                <a:latin typeface="Calibri" panose="020F0502020204030204" pitchFamily="34" charset="0"/>
                <a:cs typeface="Calibri" panose="020F0502020204030204" pitchFamily="34" charset="0"/>
              </a:rPr>
              <a:t>[claim]</a:t>
            </a:r>
            <a:r>
              <a:rPr lang="en-GB" sz="1300" dirty="0"/>
              <a:t>, because it won two </a:t>
            </a:r>
            <a:r>
              <a:rPr lang="en-GB" sz="1300" i="1" dirty="0"/>
              <a:t>Oscars</a:t>
            </a:r>
            <a:r>
              <a:rPr lang="en-GB" sz="1300" dirty="0"/>
              <a:t> </a:t>
            </a:r>
            <a:r>
              <a:rPr lang="en-GB" sz="1300" b="1" dirty="0">
                <a:solidFill>
                  <a:srgbClr val="A0B051"/>
                </a:solidFill>
                <a:latin typeface="Calibri" panose="020F0502020204030204" pitchFamily="34" charset="0"/>
                <a:cs typeface="Calibri" panose="020F0502020204030204" pitchFamily="34" charset="0"/>
              </a:rPr>
              <a:t>[data]</a:t>
            </a:r>
            <a:r>
              <a:rPr lang="en-GB" sz="1300" dirty="0"/>
              <a:t>. Being nominated for and winning </a:t>
            </a:r>
            <a:r>
              <a:rPr lang="en-GB" sz="1300" i="1" dirty="0"/>
              <a:t>Academy Awards</a:t>
            </a:r>
            <a:r>
              <a:rPr lang="en-GB" sz="1300" dirty="0"/>
              <a:t> are reliable indicators for a good documentary </a:t>
            </a:r>
            <a:r>
              <a:rPr lang="en-GB" sz="1300" b="1" dirty="0">
                <a:solidFill>
                  <a:srgbClr val="A0B051"/>
                </a:solidFill>
                <a:latin typeface="Calibri" panose="020F0502020204030204" pitchFamily="34" charset="0"/>
                <a:cs typeface="Calibri" panose="020F0502020204030204" pitchFamily="34" charset="0"/>
              </a:rPr>
              <a:t>[warrant]</a:t>
            </a:r>
            <a:r>
              <a:rPr lang="en-GB" sz="1300" dirty="0"/>
              <a:t>, because the majority </a:t>
            </a:r>
            <a:r>
              <a:rPr lang="en-GB" sz="1300" b="1" dirty="0">
                <a:solidFill>
                  <a:srgbClr val="A0B051"/>
                </a:solidFill>
                <a:latin typeface="Calibri" panose="020F0502020204030204" pitchFamily="34" charset="0"/>
                <a:cs typeface="Calibri" panose="020F0502020204030204" pitchFamily="34" charset="0"/>
              </a:rPr>
              <a:t>[qualifiers] </a:t>
            </a:r>
            <a:r>
              <a:rPr lang="en-GB" sz="1300" dirty="0"/>
              <a:t>of the public likes documentaries with Academy Awards </a:t>
            </a:r>
            <a:r>
              <a:rPr lang="en-GB" sz="1300" b="1" dirty="0">
                <a:solidFill>
                  <a:srgbClr val="A0B051"/>
                </a:solidFill>
                <a:latin typeface="Calibri" panose="020F0502020204030204" pitchFamily="34" charset="0"/>
                <a:cs typeface="Calibri" panose="020F0502020204030204" pitchFamily="34" charset="0"/>
              </a:rPr>
              <a:t>[backings].</a:t>
            </a:r>
            <a:endParaRPr lang="tr-TR" sz="1300" b="1" dirty="0">
              <a:solidFill>
                <a:srgbClr val="A0B051"/>
              </a:solidFill>
              <a:latin typeface="Calibri" panose="020F0502020204030204" pitchFamily="34" charset="0"/>
              <a:cs typeface="Calibri" panose="020F0502020204030204" pitchFamily="34" charset="0"/>
            </a:endParaRPr>
          </a:p>
          <a:p>
            <a:pPr lvl="0"/>
            <a:r>
              <a:rPr lang="en-GB" sz="1300" b="1" i="1" dirty="0"/>
              <a:t>Rebuttals</a:t>
            </a:r>
            <a:r>
              <a:rPr lang="en-GB" sz="1300" dirty="0"/>
              <a:t> are “the extraordinary or exceptional circumstances that might undermine the force of the supporting arguments.” For example, Newton's law of universal gravitation only applies in weak gravitational fields; it does not apply in strong gravitational fields </a:t>
            </a:r>
            <a:r>
              <a:rPr lang="en-GB" sz="1300" b="1" dirty="0">
                <a:solidFill>
                  <a:srgbClr val="A0B051"/>
                </a:solidFill>
                <a:latin typeface="Calibri" panose="020F0502020204030204" pitchFamily="34" charset="0"/>
                <a:cs typeface="Calibri" panose="020F0502020204030204" pitchFamily="34" charset="0"/>
              </a:rPr>
              <a:t>[rebuttals]</a:t>
            </a:r>
            <a:r>
              <a:rPr lang="en-GB" sz="1300" dirty="0"/>
              <a:t>. </a:t>
            </a:r>
            <a:endParaRPr lang="tr-TR" sz="1300" dirty="0"/>
          </a:p>
          <a:p>
            <a:pPr lvl="0"/>
            <a:r>
              <a:rPr lang="en-GB" sz="1300" b="1" dirty="0"/>
              <a:t>Qualifiers</a:t>
            </a:r>
            <a:r>
              <a:rPr lang="en-GB" sz="1300" dirty="0"/>
              <a:t> are “phrases that show what kind of degree of reliance is to be placed on the conclusions, given the arguments available to support them.” Phrases like “probably”, “definitely”, “it depends”, “possibly”, “usually” express the degree of conditionality asserted. </a:t>
            </a:r>
            <a:endParaRPr lang="tr-TR" sz="1300" dirty="0"/>
          </a:p>
          <a:p>
            <a:pPr marL="0" indent="0">
              <a:buNone/>
            </a:pPr>
            <a:endParaRPr lang="en-GB" sz="1400"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11</a:t>
            </a:fld>
            <a:endParaRPr lang="es-ES_tradnl" dirty="0"/>
          </a:p>
        </p:txBody>
      </p:sp>
      <p:pic>
        <p:nvPicPr>
          <p:cNvPr id="6" name="Picture 5">
            <a:extLst>
              <a:ext uri="{FF2B5EF4-FFF2-40B4-BE49-F238E27FC236}">
                <a16:creationId xmlns:a16="http://schemas.microsoft.com/office/drawing/2014/main" id="{5E6683A8-1554-684C-9E53-B26164357C58}"/>
              </a:ext>
            </a:extLst>
          </p:cNvPr>
          <p:cNvPicPr/>
          <p:nvPr/>
        </p:nvPicPr>
        <p:blipFill>
          <a:blip r:embed="rId3"/>
          <a:stretch>
            <a:fillRect/>
          </a:stretch>
        </p:blipFill>
        <p:spPr>
          <a:xfrm>
            <a:off x="1649825" y="4744529"/>
            <a:ext cx="920847" cy="232914"/>
          </a:xfrm>
          <a:prstGeom prst="rect">
            <a:avLst/>
          </a:prstGeom>
        </p:spPr>
      </p:pic>
      <p:sp>
        <p:nvSpPr>
          <p:cNvPr id="7" name="Footer Placeholder 3">
            <a:extLst>
              <a:ext uri="{FF2B5EF4-FFF2-40B4-BE49-F238E27FC236}">
                <a16:creationId xmlns:a16="http://schemas.microsoft.com/office/drawing/2014/main" id="{45328FE9-B602-794F-A55B-C2D58C375642}"/>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1805214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Argumentation</a:t>
            </a:r>
          </a:p>
        </p:txBody>
      </p:sp>
      <p:sp>
        <p:nvSpPr>
          <p:cNvPr id="3" name="Inhaltsplatzhalter 2"/>
          <p:cNvSpPr>
            <a:spLocks noGrp="1"/>
          </p:cNvSpPr>
          <p:nvPr>
            <p:ph idx="1"/>
          </p:nvPr>
        </p:nvSpPr>
        <p:spPr/>
        <p:txBody>
          <a:bodyPr>
            <a:noAutofit/>
          </a:bodyPr>
          <a:lstStyle/>
          <a:p>
            <a:endParaRPr lang="en-GB" sz="2400" dirty="0"/>
          </a:p>
          <a:p>
            <a:r>
              <a:rPr lang="en-GB" sz="2400" dirty="0"/>
              <a:t>In the context of media reports of environmental SSIs, a set of expectations and questions evoked by the written text would help the reader to learn argumentation structure. </a:t>
            </a:r>
          </a:p>
          <a:p>
            <a:endParaRPr lang="en-GB" sz="2400" dirty="0"/>
          </a:p>
          <a:p>
            <a:r>
              <a:rPr lang="en-GB" sz="2400" dirty="0"/>
              <a:t>Wolfe et al. (2009)’s argumentation scheme would be useful for doing so (see Figure 2).  </a:t>
            </a:r>
            <a:endParaRPr lang="tr-TR" sz="2400"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12</a:t>
            </a:fld>
            <a:endParaRPr lang="es-ES_tradnl" dirty="0"/>
          </a:p>
        </p:txBody>
      </p:sp>
      <p:pic>
        <p:nvPicPr>
          <p:cNvPr id="6" name="Picture 5">
            <a:extLst>
              <a:ext uri="{FF2B5EF4-FFF2-40B4-BE49-F238E27FC236}">
                <a16:creationId xmlns:a16="http://schemas.microsoft.com/office/drawing/2014/main" id="{5E6683A8-1554-684C-9E53-B26164357C58}"/>
              </a:ext>
            </a:extLst>
          </p:cNvPr>
          <p:cNvPicPr/>
          <p:nvPr/>
        </p:nvPicPr>
        <p:blipFill>
          <a:blip r:embed="rId2"/>
          <a:stretch>
            <a:fillRect/>
          </a:stretch>
        </p:blipFill>
        <p:spPr>
          <a:xfrm>
            <a:off x="1649825" y="4744529"/>
            <a:ext cx="920847" cy="232914"/>
          </a:xfrm>
          <a:prstGeom prst="rect">
            <a:avLst/>
          </a:prstGeom>
        </p:spPr>
      </p:pic>
      <p:sp>
        <p:nvSpPr>
          <p:cNvPr id="7" name="Footer Placeholder 3">
            <a:extLst>
              <a:ext uri="{FF2B5EF4-FFF2-40B4-BE49-F238E27FC236}">
                <a16:creationId xmlns:a16="http://schemas.microsoft.com/office/drawing/2014/main" id="{F474B439-AEE0-4849-B352-BED5895CD695}"/>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3785636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318" y="529923"/>
            <a:ext cx="4019910" cy="3868479"/>
          </a:xfrm>
        </p:spPr>
        <p:txBody>
          <a:bodyPr>
            <a:normAutofit/>
          </a:bodyPr>
          <a:lstStyle/>
          <a:p>
            <a:r>
              <a:rPr lang="en-GB" sz="2400" dirty="0"/>
              <a:t>Figure 2. </a:t>
            </a:r>
            <a:br>
              <a:rPr lang="en-GB" sz="2400" dirty="0"/>
            </a:br>
            <a:br>
              <a:rPr lang="en-GB" sz="2400" dirty="0"/>
            </a:br>
            <a:r>
              <a:rPr lang="en-GB" sz="2400" dirty="0"/>
              <a:t>Argumentation Scheme (Wolfe, Britt &amp; Butler, 2009)</a:t>
            </a:r>
            <a:br>
              <a:rPr lang="tr-TR" dirty="0"/>
            </a:br>
            <a:endParaRPr lang="de-DE"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13</a:t>
            </a:fld>
            <a:endParaRPr lang="es-ES_tradnl" dirty="0"/>
          </a:p>
        </p:txBody>
      </p:sp>
      <p:pic>
        <p:nvPicPr>
          <p:cNvPr id="7" name="Picture 6">
            <a:extLst>
              <a:ext uri="{FF2B5EF4-FFF2-40B4-BE49-F238E27FC236}">
                <a16:creationId xmlns:a16="http://schemas.microsoft.com/office/drawing/2014/main" id="{E3B34349-CF25-3B43-A51C-76C6118D23EA}"/>
              </a:ext>
            </a:extLst>
          </p:cNvPr>
          <p:cNvPicPr/>
          <p:nvPr/>
        </p:nvPicPr>
        <p:blipFill>
          <a:blip r:embed="rId2"/>
          <a:stretch>
            <a:fillRect/>
          </a:stretch>
        </p:blipFill>
        <p:spPr>
          <a:xfrm>
            <a:off x="1649825" y="4744529"/>
            <a:ext cx="920847" cy="232914"/>
          </a:xfrm>
          <a:prstGeom prst="rect">
            <a:avLst/>
          </a:prstGeom>
        </p:spPr>
      </p:pic>
      <p:pic>
        <p:nvPicPr>
          <p:cNvPr id="10" name="Picture 9">
            <a:extLst>
              <a:ext uri="{FF2B5EF4-FFF2-40B4-BE49-F238E27FC236}">
                <a16:creationId xmlns:a16="http://schemas.microsoft.com/office/drawing/2014/main" id="{28379920-1757-3441-B7ED-E8B9F9A9596D}"/>
              </a:ext>
            </a:extLst>
          </p:cNvPr>
          <p:cNvPicPr>
            <a:picLocks noChangeAspect="1"/>
          </p:cNvPicPr>
          <p:nvPr/>
        </p:nvPicPr>
        <p:blipFill>
          <a:blip r:embed="rId3"/>
          <a:stretch>
            <a:fillRect/>
          </a:stretch>
        </p:blipFill>
        <p:spPr>
          <a:xfrm>
            <a:off x="4190228" y="0"/>
            <a:ext cx="4616528" cy="4543347"/>
          </a:xfrm>
          <a:prstGeom prst="rect">
            <a:avLst/>
          </a:prstGeom>
        </p:spPr>
      </p:pic>
    </p:spTree>
    <p:extLst>
      <p:ext uri="{BB962C8B-B14F-4D97-AF65-F5344CB8AC3E}">
        <p14:creationId xmlns:p14="http://schemas.microsoft.com/office/powerpoint/2010/main" val="1115261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318" y="529923"/>
            <a:ext cx="4019910" cy="3868479"/>
          </a:xfrm>
        </p:spPr>
        <p:txBody>
          <a:bodyPr>
            <a:normAutofit/>
          </a:bodyPr>
          <a:lstStyle/>
          <a:p>
            <a:r>
              <a:rPr lang="en-GB" sz="2400" dirty="0"/>
              <a:t>Figure 3. </a:t>
            </a:r>
            <a:br>
              <a:rPr lang="en-GB" sz="2400" dirty="0"/>
            </a:br>
            <a:br>
              <a:rPr lang="en-GB" sz="2400" dirty="0"/>
            </a:br>
            <a:r>
              <a:rPr lang="en-GB" sz="2400" dirty="0"/>
              <a:t>The claim, evidence and reasoning (CER) framework (McNeill &amp; </a:t>
            </a:r>
            <a:r>
              <a:rPr lang="en-GB" sz="2400" dirty="0" err="1"/>
              <a:t>Krajcik</a:t>
            </a:r>
            <a:r>
              <a:rPr lang="en-GB" sz="2400" dirty="0"/>
              <a:t>, 2012)</a:t>
            </a:r>
            <a:br>
              <a:rPr lang="tr-TR" dirty="0"/>
            </a:br>
            <a:endParaRPr lang="de-DE"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14</a:t>
            </a:fld>
            <a:endParaRPr lang="es-ES_tradnl" dirty="0"/>
          </a:p>
        </p:txBody>
      </p:sp>
      <p:pic>
        <p:nvPicPr>
          <p:cNvPr id="7" name="Picture 6">
            <a:extLst>
              <a:ext uri="{FF2B5EF4-FFF2-40B4-BE49-F238E27FC236}">
                <a16:creationId xmlns:a16="http://schemas.microsoft.com/office/drawing/2014/main" id="{E3B34349-CF25-3B43-A51C-76C6118D23EA}"/>
              </a:ext>
            </a:extLst>
          </p:cNvPr>
          <p:cNvPicPr/>
          <p:nvPr/>
        </p:nvPicPr>
        <p:blipFill>
          <a:blip r:embed="rId2"/>
          <a:stretch>
            <a:fillRect/>
          </a:stretch>
        </p:blipFill>
        <p:spPr>
          <a:xfrm>
            <a:off x="1649825" y="4744529"/>
            <a:ext cx="920847" cy="232914"/>
          </a:xfrm>
          <a:prstGeom prst="rect">
            <a:avLst/>
          </a:prstGeom>
        </p:spPr>
      </p:pic>
      <p:pic>
        <p:nvPicPr>
          <p:cNvPr id="8" name="Picture 7">
            <a:extLst>
              <a:ext uri="{FF2B5EF4-FFF2-40B4-BE49-F238E27FC236}">
                <a16:creationId xmlns:a16="http://schemas.microsoft.com/office/drawing/2014/main" id="{B2702C83-6F8B-594E-85E7-C3ED25204C36}"/>
              </a:ext>
            </a:extLst>
          </p:cNvPr>
          <p:cNvPicPr>
            <a:picLocks noChangeAspect="1"/>
          </p:cNvPicPr>
          <p:nvPr/>
        </p:nvPicPr>
        <p:blipFill>
          <a:blip r:embed="rId3"/>
          <a:stretch>
            <a:fillRect/>
          </a:stretch>
        </p:blipFill>
        <p:spPr>
          <a:xfrm>
            <a:off x="3943227" y="529923"/>
            <a:ext cx="4999764" cy="3916866"/>
          </a:xfrm>
          <a:prstGeom prst="rect">
            <a:avLst/>
          </a:prstGeom>
        </p:spPr>
      </p:pic>
      <p:sp>
        <p:nvSpPr>
          <p:cNvPr id="11" name="Footer Placeholder 3">
            <a:extLst>
              <a:ext uri="{FF2B5EF4-FFF2-40B4-BE49-F238E27FC236}">
                <a16:creationId xmlns:a16="http://schemas.microsoft.com/office/drawing/2014/main" id="{1F25AE96-F845-4348-AE8A-6E4AA6BA19BD}"/>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405546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normAutofit/>
          </a:bodyPr>
          <a:lstStyle/>
          <a:p>
            <a:r>
              <a:rPr lang="de-DE" dirty="0"/>
              <a:t>2. </a:t>
            </a:r>
            <a:r>
              <a:rPr lang="en-US" dirty="0"/>
              <a:t>Analyzing media reports of environmental SSIs</a:t>
            </a:r>
            <a:endParaRPr lang="de-DE" dirty="0"/>
          </a:p>
        </p:txBody>
      </p:sp>
      <p:sp>
        <p:nvSpPr>
          <p:cNvPr id="7" name="Untertitel 6"/>
          <p:cNvSpPr>
            <a:spLocks noGrp="1"/>
          </p:cNvSpPr>
          <p:nvPr>
            <p:ph type="subTitle" idx="1"/>
          </p:nvPr>
        </p:nvSpPr>
        <p:spPr/>
        <p:txBody>
          <a:bodyPr/>
          <a:lstStyle/>
          <a:p>
            <a:endParaRPr lang="de-DE"/>
          </a:p>
        </p:txBody>
      </p:sp>
      <p:sp>
        <p:nvSpPr>
          <p:cNvPr id="5" name="Foliennummernplatzhalter 4"/>
          <p:cNvSpPr>
            <a:spLocks noGrp="1"/>
          </p:cNvSpPr>
          <p:nvPr>
            <p:ph type="sldNum" sz="quarter" idx="4294967295"/>
          </p:nvPr>
        </p:nvSpPr>
        <p:spPr>
          <a:xfrm>
            <a:off x="8555038" y="41275"/>
            <a:ext cx="588962" cy="274638"/>
          </a:xfrm>
        </p:spPr>
        <p:txBody>
          <a:bodyPr/>
          <a:lstStyle/>
          <a:p>
            <a:r>
              <a:rPr lang="es-ES_tradnl" sz="1200"/>
              <a:t>|  </a:t>
            </a:r>
            <a:fld id="{9DD0088F-7E4A-9C4B-9ED2-72FAF1293163}" type="slidenum">
              <a:rPr lang="es-ES_tradnl" smtClean="0"/>
              <a:pPr/>
              <a:t>15</a:t>
            </a:fld>
            <a:endParaRPr lang="es-ES_tradnl" dirty="0"/>
          </a:p>
        </p:txBody>
      </p:sp>
      <p:pic>
        <p:nvPicPr>
          <p:cNvPr id="8" name="Picture 7">
            <a:extLst>
              <a:ext uri="{FF2B5EF4-FFF2-40B4-BE49-F238E27FC236}">
                <a16:creationId xmlns:a16="http://schemas.microsoft.com/office/drawing/2014/main" id="{ED79897D-ACC8-1049-BEE1-3D4935280E17}"/>
              </a:ext>
            </a:extLst>
          </p:cNvPr>
          <p:cNvPicPr/>
          <p:nvPr/>
        </p:nvPicPr>
        <p:blipFill>
          <a:blip r:embed="rId2"/>
          <a:stretch>
            <a:fillRect/>
          </a:stretch>
        </p:blipFill>
        <p:spPr>
          <a:xfrm>
            <a:off x="1649825" y="4744529"/>
            <a:ext cx="920847" cy="232914"/>
          </a:xfrm>
          <a:prstGeom prst="rect">
            <a:avLst/>
          </a:prstGeom>
        </p:spPr>
      </p:pic>
      <p:sp>
        <p:nvSpPr>
          <p:cNvPr id="9" name="Footer Placeholder 3">
            <a:extLst>
              <a:ext uri="{FF2B5EF4-FFF2-40B4-BE49-F238E27FC236}">
                <a16:creationId xmlns:a16="http://schemas.microsoft.com/office/drawing/2014/main" id="{A5341EDD-A38F-7647-8609-C86D83E9D35A}"/>
              </a:ext>
            </a:extLst>
          </p:cNvPr>
          <p:cNvSpPr txBox="1">
            <a:spLocks/>
          </p:cNvSpPr>
          <p:nvPr/>
        </p:nvSpPr>
        <p:spPr>
          <a:xfrm>
            <a:off x="6009711" y="89042"/>
            <a:ext cx="3267189" cy="273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800" dirty="0">
                <a:solidFill>
                  <a:srgbClr val="CC023B"/>
                </a:solidFill>
                <a:latin typeface="Avenir" panose="02000503020000020003" pitchFamily="2" charset="0"/>
              </a:rPr>
              <a:t>REASONING, ARGUMENTATION &amp; CRITICAL THINKING</a:t>
            </a:r>
            <a:endParaRPr lang="es-ES_tradnl" sz="800" dirty="0">
              <a:solidFill>
                <a:srgbClr val="CC023B"/>
              </a:solidFill>
              <a:latin typeface="Avenir" panose="02000503020000020003" pitchFamily="2" charset="0"/>
            </a:endParaRPr>
          </a:p>
        </p:txBody>
      </p:sp>
    </p:spTree>
    <p:extLst>
      <p:ext uri="{BB962C8B-B14F-4D97-AF65-F5344CB8AC3E}">
        <p14:creationId xmlns:p14="http://schemas.microsoft.com/office/powerpoint/2010/main" val="1747418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3746"/>
            <a:ext cx="8229600" cy="485846"/>
          </a:xfrm>
        </p:spPr>
        <p:txBody>
          <a:bodyPr>
            <a:normAutofit fontScale="90000"/>
          </a:bodyPr>
          <a:lstStyle/>
          <a:p>
            <a:r>
              <a:rPr lang="en-US" sz="2500" b="0" dirty="0"/>
              <a:t>Activity 2.1: Voters decide not to water down wolf protection</a:t>
            </a:r>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16</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pic>
        <p:nvPicPr>
          <p:cNvPr id="15" name="Picture 14">
            <a:extLst>
              <a:ext uri="{FF2B5EF4-FFF2-40B4-BE49-F238E27FC236}">
                <a16:creationId xmlns:a16="http://schemas.microsoft.com/office/drawing/2014/main" id="{89F1E4E3-61AE-2A49-BBC9-52FCAB39F9B3}"/>
              </a:ext>
            </a:extLst>
          </p:cNvPr>
          <p:cNvPicPr/>
          <p:nvPr/>
        </p:nvPicPr>
        <p:blipFill>
          <a:blip r:embed="rId9">
            <a:extLst>
              <a:ext uri="{28A0092B-C50C-407E-A947-70E740481C1C}">
                <a14:useLocalDpi xmlns:a14="http://schemas.microsoft.com/office/drawing/2010/main" val="0"/>
              </a:ext>
            </a:extLst>
          </a:blip>
          <a:stretch>
            <a:fillRect/>
          </a:stretch>
        </p:blipFill>
        <p:spPr>
          <a:xfrm>
            <a:off x="2110248" y="929592"/>
            <a:ext cx="2696264" cy="3527038"/>
          </a:xfrm>
          <a:prstGeom prst="rect">
            <a:avLst/>
          </a:prstGeom>
        </p:spPr>
      </p:pic>
      <p:pic>
        <p:nvPicPr>
          <p:cNvPr id="16" name="Picture 15">
            <a:extLst>
              <a:ext uri="{FF2B5EF4-FFF2-40B4-BE49-F238E27FC236}">
                <a16:creationId xmlns:a16="http://schemas.microsoft.com/office/drawing/2014/main" id="{1C7FC5B0-C60A-5A48-A187-28B8C0D3A23B}"/>
              </a:ext>
            </a:extLst>
          </p:cNvPr>
          <p:cNvPicPr/>
          <p:nvPr/>
        </p:nvPicPr>
        <p:blipFill rotWithShape="1">
          <a:blip r:embed="rId10" cstate="print">
            <a:extLst>
              <a:ext uri="{28A0092B-C50C-407E-A947-70E740481C1C}">
                <a14:useLocalDpi xmlns:a14="http://schemas.microsoft.com/office/drawing/2010/main" val="0"/>
              </a:ext>
            </a:extLst>
          </a:blip>
          <a:srcRect b="874"/>
          <a:stretch/>
        </p:blipFill>
        <p:spPr bwMode="auto">
          <a:xfrm>
            <a:off x="5421448" y="1004808"/>
            <a:ext cx="2650415" cy="3438864"/>
          </a:xfrm>
          <a:prstGeom prst="rect">
            <a:avLst/>
          </a:prstGeom>
          <a:ln>
            <a:noFill/>
          </a:ln>
          <a:extLst>
            <a:ext uri="{53640926-AAD7-44D8-BBD7-CCE9431645EC}">
              <a14:shadowObscured xmlns:a14="http://schemas.microsoft.com/office/drawing/2010/main"/>
            </a:ext>
          </a:extLst>
        </p:spPr>
      </p:pic>
      <p:sp>
        <p:nvSpPr>
          <p:cNvPr id="18" name="Footer Placeholder 3">
            <a:extLst>
              <a:ext uri="{FF2B5EF4-FFF2-40B4-BE49-F238E27FC236}">
                <a16:creationId xmlns:a16="http://schemas.microsoft.com/office/drawing/2014/main" id="{DBDE1B51-A3F9-074F-A69E-B3AE4775C2CF}"/>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673411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3746"/>
            <a:ext cx="8229600" cy="485846"/>
          </a:xfrm>
        </p:spPr>
        <p:txBody>
          <a:bodyPr>
            <a:normAutofit fontScale="90000"/>
          </a:bodyPr>
          <a:lstStyle/>
          <a:p>
            <a:r>
              <a:rPr lang="en-US" sz="2500" b="0" dirty="0"/>
              <a:t>Activity 2.1: Voters decide not to water down wolf protection</a:t>
            </a:r>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17</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pic>
        <p:nvPicPr>
          <p:cNvPr id="15" name="Picture 14">
            <a:extLst>
              <a:ext uri="{FF2B5EF4-FFF2-40B4-BE49-F238E27FC236}">
                <a16:creationId xmlns:a16="http://schemas.microsoft.com/office/drawing/2014/main" id="{631509B0-7E2A-054A-87D5-36710E15CF87}"/>
              </a:ext>
            </a:extLst>
          </p:cNvPr>
          <p:cNvPicPr/>
          <p:nvPr/>
        </p:nvPicPr>
        <p:blipFill rotWithShape="1">
          <a:blip r:embed="rId9" cstate="print">
            <a:extLst>
              <a:ext uri="{28A0092B-C50C-407E-A947-70E740481C1C}">
                <a14:useLocalDpi xmlns:a14="http://schemas.microsoft.com/office/drawing/2010/main" val="0"/>
              </a:ext>
            </a:extLst>
          </a:blip>
          <a:srcRect l="2513" b="3121"/>
          <a:stretch/>
        </p:blipFill>
        <p:spPr bwMode="auto">
          <a:xfrm>
            <a:off x="2215997" y="929592"/>
            <a:ext cx="6390121" cy="3545588"/>
          </a:xfrm>
          <a:prstGeom prst="rect">
            <a:avLst/>
          </a:prstGeom>
          <a:ln>
            <a:noFill/>
          </a:ln>
          <a:extLst>
            <a:ext uri="{53640926-AAD7-44D8-BBD7-CCE9431645EC}">
              <a14:shadowObscured xmlns:a14="http://schemas.microsoft.com/office/drawing/2010/main"/>
            </a:ext>
          </a:extLst>
        </p:spPr>
      </p:pic>
      <p:sp>
        <p:nvSpPr>
          <p:cNvPr id="16" name="Footer Placeholder 3">
            <a:extLst>
              <a:ext uri="{FF2B5EF4-FFF2-40B4-BE49-F238E27FC236}">
                <a16:creationId xmlns:a16="http://schemas.microsoft.com/office/drawing/2014/main" id="{919F529C-9AC3-F140-A65B-7D32CFAE0A39}"/>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31476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3746"/>
            <a:ext cx="8229600" cy="485846"/>
          </a:xfrm>
        </p:spPr>
        <p:txBody>
          <a:bodyPr>
            <a:normAutofit fontScale="90000"/>
          </a:bodyPr>
          <a:lstStyle/>
          <a:p>
            <a:r>
              <a:rPr lang="en-US" sz="2500" b="0" dirty="0"/>
              <a:t>Activity 2.1: Voters decide not to water down wolf protection</a:t>
            </a:r>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18</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pic>
        <p:nvPicPr>
          <p:cNvPr id="15" name="Picture 14">
            <a:extLst>
              <a:ext uri="{FF2B5EF4-FFF2-40B4-BE49-F238E27FC236}">
                <a16:creationId xmlns:a16="http://schemas.microsoft.com/office/drawing/2014/main" id="{AB4E7F81-9AF2-114F-9948-A5B293AC2EAC}"/>
              </a:ext>
            </a:extLst>
          </p:cNvPr>
          <p:cNvPicPr/>
          <p:nvPr/>
        </p:nvPicPr>
        <p:blipFill rotWithShape="1">
          <a:blip r:embed="rId9" cstate="print">
            <a:extLst>
              <a:ext uri="{28A0092B-C50C-407E-A947-70E740481C1C}">
                <a14:useLocalDpi xmlns:a14="http://schemas.microsoft.com/office/drawing/2010/main" val="0"/>
              </a:ext>
            </a:extLst>
          </a:blip>
          <a:srcRect t="1425" b="1995"/>
          <a:stretch/>
        </p:blipFill>
        <p:spPr>
          <a:xfrm>
            <a:off x="2257460" y="929592"/>
            <a:ext cx="6305626" cy="3567104"/>
          </a:xfrm>
          <a:prstGeom prst="rect">
            <a:avLst/>
          </a:prstGeom>
        </p:spPr>
      </p:pic>
      <p:sp>
        <p:nvSpPr>
          <p:cNvPr id="16" name="Footer Placeholder 3">
            <a:extLst>
              <a:ext uri="{FF2B5EF4-FFF2-40B4-BE49-F238E27FC236}">
                <a16:creationId xmlns:a16="http://schemas.microsoft.com/office/drawing/2014/main" id="{342AD795-4043-E541-90EC-E1D5B7FFF9C7}"/>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153072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3746"/>
            <a:ext cx="8229600" cy="485846"/>
          </a:xfrm>
        </p:spPr>
        <p:txBody>
          <a:bodyPr>
            <a:normAutofit fontScale="90000"/>
          </a:bodyPr>
          <a:lstStyle/>
          <a:p>
            <a:r>
              <a:rPr lang="en-US" sz="2500" b="0" dirty="0"/>
              <a:t>Activity 2.1: Voters decide not to water down wolf protection</a:t>
            </a:r>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19</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sp>
        <p:nvSpPr>
          <p:cNvPr id="15" name="Footer Placeholder 3">
            <a:extLst>
              <a:ext uri="{FF2B5EF4-FFF2-40B4-BE49-F238E27FC236}">
                <a16:creationId xmlns:a16="http://schemas.microsoft.com/office/drawing/2014/main" id="{0931A2CF-13BE-7D47-9B09-8548307B118E}"/>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4" name="Picture 3">
            <a:extLst>
              <a:ext uri="{FF2B5EF4-FFF2-40B4-BE49-F238E27FC236}">
                <a16:creationId xmlns:a16="http://schemas.microsoft.com/office/drawing/2014/main" id="{0C1DA3E8-A6F1-7842-ACB1-850685C59606}"/>
              </a:ext>
            </a:extLst>
          </p:cNvPr>
          <p:cNvPicPr>
            <a:picLocks noChangeAspect="1"/>
          </p:cNvPicPr>
          <p:nvPr/>
        </p:nvPicPr>
        <p:blipFill>
          <a:blip r:embed="rId9"/>
          <a:stretch>
            <a:fillRect/>
          </a:stretch>
        </p:blipFill>
        <p:spPr>
          <a:xfrm>
            <a:off x="1894117" y="793010"/>
            <a:ext cx="5554087" cy="3729459"/>
          </a:xfrm>
          <a:prstGeom prst="rect">
            <a:avLst/>
          </a:prstGeom>
        </p:spPr>
      </p:pic>
    </p:spTree>
    <p:extLst>
      <p:ext uri="{BB962C8B-B14F-4D97-AF65-F5344CB8AC3E}">
        <p14:creationId xmlns:p14="http://schemas.microsoft.com/office/powerpoint/2010/main" val="103433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55983" y="1097281"/>
            <a:ext cx="8837409" cy="3626435"/>
          </a:xfrm>
        </p:spPr>
        <p:txBody>
          <a:bodyPr>
            <a:noAutofit/>
          </a:bodyPr>
          <a:lstStyle/>
          <a:p>
            <a:pPr marL="0" indent="0">
              <a:spcBef>
                <a:spcPts val="0"/>
              </a:spcBef>
              <a:buNone/>
            </a:pPr>
            <a:r>
              <a:rPr lang="en-GB" sz="1500" dirty="0"/>
              <a:t>Research suggests that:</a:t>
            </a:r>
          </a:p>
          <a:p>
            <a:pPr marL="0" indent="0">
              <a:spcBef>
                <a:spcPts val="0"/>
              </a:spcBef>
              <a:buNone/>
            </a:pPr>
            <a:endParaRPr lang="tr-TR" sz="1500" dirty="0"/>
          </a:p>
          <a:p>
            <a:pPr lvl="0">
              <a:spcBef>
                <a:spcPts val="0"/>
              </a:spcBef>
            </a:pPr>
            <a:r>
              <a:rPr lang="en-GB" sz="1500" dirty="0"/>
              <a:t>Using news articles during teaching helps students to understand science and nature of science (NOS) (</a:t>
            </a:r>
            <a:r>
              <a:rPr lang="en-GB" sz="1500" dirty="0" err="1"/>
              <a:t>Cakmakci</a:t>
            </a:r>
            <a:r>
              <a:rPr lang="en-GB" sz="1500" dirty="0"/>
              <a:t> &amp; </a:t>
            </a:r>
            <a:r>
              <a:rPr lang="en-GB" sz="1500" dirty="0" err="1"/>
              <a:t>Yalaki</a:t>
            </a:r>
            <a:r>
              <a:rPr lang="en-GB" sz="1500" dirty="0"/>
              <a:t>, 2018; </a:t>
            </a:r>
            <a:r>
              <a:rPr lang="en-GB" sz="1500" dirty="0" err="1"/>
              <a:t>Shibley</a:t>
            </a:r>
            <a:r>
              <a:rPr lang="en-GB" sz="1500" dirty="0"/>
              <a:t>, 2003).</a:t>
            </a:r>
          </a:p>
          <a:p>
            <a:pPr marL="0" lvl="0" indent="0">
              <a:spcBef>
                <a:spcPts val="0"/>
              </a:spcBef>
              <a:buNone/>
            </a:pPr>
            <a:endParaRPr lang="tr-TR" sz="1500" dirty="0"/>
          </a:p>
          <a:p>
            <a:pPr lvl="0">
              <a:spcBef>
                <a:spcPts val="0"/>
              </a:spcBef>
            </a:pPr>
            <a:r>
              <a:rPr lang="en-GB" sz="1500" dirty="0"/>
              <a:t>Using media reports in the classroom make the science curriculum appealing and motivating to students (</a:t>
            </a:r>
            <a:r>
              <a:rPr lang="en-GB" sz="1500" dirty="0" err="1"/>
              <a:t>Jarman</a:t>
            </a:r>
            <a:r>
              <a:rPr lang="en-GB" sz="1500" dirty="0"/>
              <a:t> &amp; </a:t>
            </a:r>
            <a:r>
              <a:rPr lang="en-GB" sz="1500" dirty="0" err="1"/>
              <a:t>McClune</a:t>
            </a:r>
            <a:r>
              <a:rPr lang="en-GB" sz="1500" dirty="0"/>
              <a:t>, 2007; Ratcliffe &amp; Grace, 2003, Street, 2002 ). Raising the level of students’ interest in science is likely to affect their engagement and achievements in science (</a:t>
            </a:r>
            <a:r>
              <a:rPr lang="en-GB" sz="1500" dirty="0" err="1"/>
              <a:t>Hidi</a:t>
            </a:r>
            <a:r>
              <a:rPr lang="en-GB" sz="1500" dirty="0"/>
              <a:t> et al., 2004). </a:t>
            </a:r>
          </a:p>
          <a:p>
            <a:pPr lvl="0">
              <a:spcBef>
                <a:spcPts val="0"/>
              </a:spcBef>
            </a:pPr>
            <a:endParaRPr lang="tr-TR" sz="1500" dirty="0"/>
          </a:p>
          <a:p>
            <a:pPr lvl="0">
              <a:spcBef>
                <a:spcPts val="0"/>
              </a:spcBef>
            </a:pPr>
            <a:r>
              <a:rPr lang="en-GB" sz="1500" dirty="0"/>
              <a:t>Media reports of scientific research can be used to develop skills associated with aspects of reasoning and scientific literacy (</a:t>
            </a:r>
            <a:r>
              <a:rPr lang="en-GB" sz="1500" dirty="0" err="1"/>
              <a:t>Jarman</a:t>
            </a:r>
            <a:r>
              <a:rPr lang="en-GB" sz="1500" dirty="0"/>
              <a:t> &amp; </a:t>
            </a:r>
            <a:r>
              <a:rPr lang="en-GB" sz="1500" dirty="0" err="1"/>
              <a:t>McClune</a:t>
            </a:r>
            <a:r>
              <a:rPr lang="en-GB" sz="1500" dirty="0"/>
              <a:t>, 2002; Elliott, 2006). </a:t>
            </a:r>
          </a:p>
          <a:p>
            <a:pPr lvl="0">
              <a:spcBef>
                <a:spcPts val="0"/>
              </a:spcBef>
            </a:pPr>
            <a:endParaRPr lang="tr-TR" sz="1500" dirty="0"/>
          </a:p>
          <a:p>
            <a:pPr lvl="0">
              <a:spcBef>
                <a:spcPts val="0"/>
              </a:spcBef>
            </a:pPr>
            <a:r>
              <a:rPr lang="en-GB" sz="1500" dirty="0"/>
              <a:t>Students are motivated to think critically about science information presented in a recent news article (</a:t>
            </a:r>
            <a:r>
              <a:rPr lang="en-GB" sz="1500" dirty="0" err="1"/>
              <a:t>Jarman</a:t>
            </a:r>
            <a:r>
              <a:rPr lang="en-GB" sz="1500" dirty="0"/>
              <a:t> &amp; </a:t>
            </a:r>
            <a:r>
              <a:rPr lang="en-GB" sz="1500" dirty="0" err="1"/>
              <a:t>McClune</a:t>
            </a:r>
            <a:r>
              <a:rPr lang="en-GB" sz="1500" dirty="0"/>
              <a:t>, 2007; Ratcliffe &amp; Grace, 2003). That facilitates their critical thinking and argumentation competences (</a:t>
            </a:r>
            <a:r>
              <a:rPr lang="en-GB" sz="1500" dirty="0" err="1"/>
              <a:t>Oliveras</a:t>
            </a:r>
            <a:r>
              <a:rPr lang="en-GB" sz="1500" dirty="0"/>
              <a:t>, Márquez, &amp; </a:t>
            </a:r>
            <a:r>
              <a:rPr lang="en-GB" sz="1500" dirty="0" err="1"/>
              <a:t>Sanmarti</a:t>
            </a:r>
            <a:r>
              <a:rPr lang="en-GB" sz="1500" dirty="0"/>
              <a:t>, 2013).</a:t>
            </a:r>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2</a:t>
            </a:fld>
            <a:endParaRPr lang="es-ES_tradnl" dirty="0"/>
          </a:p>
        </p:txBody>
      </p:sp>
      <p:sp>
        <p:nvSpPr>
          <p:cNvPr id="7" name="Titel 1">
            <a:extLst>
              <a:ext uri="{FF2B5EF4-FFF2-40B4-BE49-F238E27FC236}">
                <a16:creationId xmlns:a16="http://schemas.microsoft.com/office/drawing/2014/main" id="{569ED31E-BDF0-1347-AD6F-4F274E826749}"/>
              </a:ext>
            </a:extLst>
          </p:cNvPr>
          <p:cNvSpPr>
            <a:spLocks noGrp="1"/>
          </p:cNvSpPr>
          <p:nvPr>
            <p:ph type="title"/>
          </p:nvPr>
        </p:nvSpPr>
        <p:spPr>
          <a:xfrm>
            <a:off x="155983" y="552681"/>
            <a:ext cx="8536192" cy="555361"/>
          </a:xfrm>
        </p:spPr>
        <p:txBody>
          <a:bodyPr>
            <a:normAutofit fontScale="90000"/>
          </a:bodyPr>
          <a:lstStyle/>
          <a:p>
            <a:r>
              <a:rPr lang="en-GB" dirty="0"/>
              <a:t>What do students learn when dealing with media reports of environmental SSIs ?</a:t>
            </a:r>
            <a:br>
              <a:rPr lang="en-GB" dirty="0"/>
            </a:br>
            <a:endParaRPr lang="en-GB" dirty="0"/>
          </a:p>
        </p:txBody>
      </p:sp>
      <p:pic>
        <p:nvPicPr>
          <p:cNvPr id="8" name="Picture 7">
            <a:extLst>
              <a:ext uri="{FF2B5EF4-FFF2-40B4-BE49-F238E27FC236}">
                <a16:creationId xmlns:a16="http://schemas.microsoft.com/office/drawing/2014/main" id="{CD3B647B-20C4-0249-838E-8F2A749DA127}"/>
              </a:ext>
            </a:extLst>
          </p:cNvPr>
          <p:cNvPicPr/>
          <p:nvPr/>
        </p:nvPicPr>
        <p:blipFill>
          <a:blip r:embed="rId2"/>
          <a:stretch>
            <a:fillRect/>
          </a:stretch>
        </p:blipFill>
        <p:spPr>
          <a:xfrm>
            <a:off x="1649825" y="4744529"/>
            <a:ext cx="920847" cy="232914"/>
          </a:xfrm>
          <a:prstGeom prst="rect">
            <a:avLst/>
          </a:prstGeom>
        </p:spPr>
      </p:pic>
      <p:sp>
        <p:nvSpPr>
          <p:cNvPr id="10" name="Footer Placeholder 3">
            <a:extLst>
              <a:ext uri="{FF2B5EF4-FFF2-40B4-BE49-F238E27FC236}">
                <a16:creationId xmlns:a16="http://schemas.microsoft.com/office/drawing/2014/main" id="{1B91A2FD-2534-4941-82AE-D2006FEE7F8B}"/>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2444395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3746"/>
            <a:ext cx="8229600" cy="485846"/>
          </a:xfrm>
        </p:spPr>
        <p:txBody>
          <a:bodyPr>
            <a:normAutofit fontScale="90000"/>
          </a:bodyPr>
          <a:lstStyle/>
          <a:p>
            <a:r>
              <a:rPr lang="en-US" sz="2500" b="0" dirty="0"/>
              <a:t>Activity 2.1: Voters decide not to water down wolf protection</a:t>
            </a:r>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20</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pic>
        <p:nvPicPr>
          <p:cNvPr id="16" name="Picture 15">
            <a:extLst>
              <a:ext uri="{FF2B5EF4-FFF2-40B4-BE49-F238E27FC236}">
                <a16:creationId xmlns:a16="http://schemas.microsoft.com/office/drawing/2014/main" id="{7F07FB55-B3E1-1B40-9247-4002EC386E0B}"/>
              </a:ext>
            </a:extLst>
          </p:cNvPr>
          <p:cNvPicPr/>
          <p:nvPr/>
        </p:nvPicPr>
        <p:blipFill rotWithShape="1">
          <a:blip r:embed="rId9" cstate="print">
            <a:extLst>
              <a:ext uri="{28A0092B-C50C-407E-A947-70E740481C1C}">
                <a14:useLocalDpi xmlns:a14="http://schemas.microsoft.com/office/drawing/2010/main" val="0"/>
              </a:ext>
            </a:extLst>
          </a:blip>
          <a:srcRect l="2801" b="1557"/>
          <a:stretch/>
        </p:blipFill>
        <p:spPr bwMode="auto">
          <a:xfrm>
            <a:off x="2215669" y="849854"/>
            <a:ext cx="6368934" cy="3668358"/>
          </a:xfrm>
          <a:prstGeom prst="rect">
            <a:avLst/>
          </a:prstGeom>
          <a:ln>
            <a:noFill/>
          </a:ln>
          <a:extLst>
            <a:ext uri="{53640926-AAD7-44D8-BBD7-CCE9431645EC}">
              <a14:shadowObscured xmlns:a14="http://schemas.microsoft.com/office/drawing/2010/main"/>
            </a:ext>
          </a:extLst>
        </p:spPr>
      </p:pic>
      <p:sp>
        <p:nvSpPr>
          <p:cNvPr id="18" name="Footer Placeholder 3">
            <a:extLst>
              <a:ext uri="{FF2B5EF4-FFF2-40B4-BE49-F238E27FC236}">
                <a16:creationId xmlns:a16="http://schemas.microsoft.com/office/drawing/2014/main" id="{1A5C1384-10ED-F245-A462-99279323413F}"/>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1947190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3746"/>
            <a:ext cx="8229600" cy="485846"/>
          </a:xfrm>
        </p:spPr>
        <p:txBody>
          <a:bodyPr>
            <a:normAutofit fontScale="90000"/>
          </a:bodyPr>
          <a:lstStyle/>
          <a:p>
            <a:r>
              <a:rPr lang="en-US" sz="2500" b="0" dirty="0"/>
              <a:t>Activity 2.1: Voters decide not to water down wolf protection</a:t>
            </a:r>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21</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sp>
        <p:nvSpPr>
          <p:cNvPr id="15" name="Footer Placeholder 3">
            <a:extLst>
              <a:ext uri="{FF2B5EF4-FFF2-40B4-BE49-F238E27FC236}">
                <a16:creationId xmlns:a16="http://schemas.microsoft.com/office/drawing/2014/main" id="{01BDC90F-8F9D-D94B-A436-B24061A7734B}"/>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4" name="Picture 3">
            <a:extLst>
              <a:ext uri="{FF2B5EF4-FFF2-40B4-BE49-F238E27FC236}">
                <a16:creationId xmlns:a16="http://schemas.microsoft.com/office/drawing/2014/main" id="{B54C82C2-09A1-B64C-949B-1C711082B32C}"/>
              </a:ext>
            </a:extLst>
          </p:cNvPr>
          <p:cNvPicPr>
            <a:picLocks noChangeAspect="1"/>
          </p:cNvPicPr>
          <p:nvPr/>
        </p:nvPicPr>
        <p:blipFill>
          <a:blip r:embed="rId9"/>
          <a:stretch>
            <a:fillRect/>
          </a:stretch>
        </p:blipFill>
        <p:spPr>
          <a:xfrm>
            <a:off x="2176748" y="883000"/>
            <a:ext cx="5198753" cy="3615979"/>
          </a:xfrm>
          <a:prstGeom prst="rect">
            <a:avLst/>
          </a:prstGeom>
        </p:spPr>
      </p:pic>
    </p:spTree>
    <p:extLst>
      <p:ext uri="{BB962C8B-B14F-4D97-AF65-F5344CB8AC3E}">
        <p14:creationId xmlns:p14="http://schemas.microsoft.com/office/powerpoint/2010/main" val="2232916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7FA3-865A-3845-820F-FD4A60256C4E}"/>
              </a:ext>
            </a:extLst>
          </p:cNvPr>
          <p:cNvSpPr>
            <a:spLocks noGrp="1"/>
          </p:cNvSpPr>
          <p:nvPr>
            <p:ph type="title"/>
          </p:nvPr>
        </p:nvSpPr>
        <p:spPr>
          <a:xfrm>
            <a:off x="457200" y="600004"/>
            <a:ext cx="8686800" cy="485846"/>
          </a:xfrm>
        </p:spPr>
        <p:txBody>
          <a:bodyPr>
            <a:noAutofit/>
          </a:bodyPr>
          <a:lstStyle/>
          <a:p>
            <a:pPr algn="ctr"/>
            <a:r>
              <a:rPr lang="en-GB" sz="2100" dirty="0"/>
              <a:t>Asking the right questions (Browne &amp; Keeley, 2007)</a:t>
            </a:r>
            <a:r>
              <a:rPr lang="en-TR" sz="2100" dirty="0"/>
              <a:t> </a:t>
            </a:r>
          </a:p>
        </p:txBody>
      </p:sp>
      <p:sp>
        <p:nvSpPr>
          <p:cNvPr id="5" name="Slide Number Placeholder 4">
            <a:extLst>
              <a:ext uri="{FF2B5EF4-FFF2-40B4-BE49-F238E27FC236}">
                <a16:creationId xmlns:a16="http://schemas.microsoft.com/office/drawing/2014/main" id="{047108EE-D6EA-1045-AF10-135AB7917855}"/>
              </a:ext>
            </a:extLst>
          </p:cNvPr>
          <p:cNvSpPr>
            <a:spLocks noGrp="1"/>
          </p:cNvSpPr>
          <p:nvPr>
            <p:ph type="sldNum" sz="quarter" idx="11"/>
          </p:nvPr>
        </p:nvSpPr>
        <p:spPr/>
        <p:txBody>
          <a:bodyPr/>
          <a:lstStyle/>
          <a:p>
            <a:r>
              <a:rPr lang="es-ES_tradnl" sz="1200"/>
              <a:t>|  </a:t>
            </a:r>
            <a:fld id="{9DD0088F-7E4A-9C4B-9ED2-72FAF1293163}" type="slidenum">
              <a:rPr lang="es-ES_tradnl" smtClean="0"/>
              <a:pPr/>
              <a:t>22</a:t>
            </a:fld>
            <a:endParaRPr lang="es-ES_tradnl" dirty="0"/>
          </a:p>
        </p:txBody>
      </p:sp>
      <p:pic>
        <p:nvPicPr>
          <p:cNvPr id="11" name="Picture 10">
            <a:extLst>
              <a:ext uri="{FF2B5EF4-FFF2-40B4-BE49-F238E27FC236}">
                <a16:creationId xmlns:a16="http://schemas.microsoft.com/office/drawing/2014/main" id="{0AAE9147-4040-EB48-8D4D-C97DA0B4D64E}"/>
              </a:ext>
            </a:extLst>
          </p:cNvPr>
          <p:cNvPicPr>
            <a:picLocks noChangeAspect="1"/>
          </p:cNvPicPr>
          <p:nvPr/>
        </p:nvPicPr>
        <p:blipFill>
          <a:blip r:embed="rId3"/>
          <a:stretch>
            <a:fillRect/>
          </a:stretch>
        </p:blipFill>
        <p:spPr>
          <a:xfrm>
            <a:off x="1620673" y="1085850"/>
            <a:ext cx="6484112" cy="3673180"/>
          </a:xfrm>
          <a:prstGeom prst="rect">
            <a:avLst/>
          </a:prstGeom>
        </p:spPr>
      </p:pic>
      <p:sp>
        <p:nvSpPr>
          <p:cNvPr id="12" name="Footer Placeholder 3">
            <a:extLst>
              <a:ext uri="{FF2B5EF4-FFF2-40B4-BE49-F238E27FC236}">
                <a16:creationId xmlns:a16="http://schemas.microsoft.com/office/drawing/2014/main" id="{3C98B6F8-3501-1D40-87AE-7C8A831F34F8}"/>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6" name="Picture 5">
            <a:extLst>
              <a:ext uri="{FF2B5EF4-FFF2-40B4-BE49-F238E27FC236}">
                <a16:creationId xmlns:a16="http://schemas.microsoft.com/office/drawing/2014/main" id="{3FE1F628-6EE6-F946-9DC6-410A11CFD645}"/>
              </a:ext>
            </a:extLst>
          </p:cNvPr>
          <p:cNvPicPr/>
          <p:nvPr/>
        </p:nvPicPr>
        <p:blipFill>
          <a:blip r:embed="rId4"/>
          <a:stretch>
            <a:fillRect/>
          </a:stretch>
        </p:blipFill>
        <p:spPr>
          <a:xfrm>
            <a:off x="1649825" y="4744529"/>
            <a:ext cx="920847" cy="232914"/>
          </a:xfrm>
          <a:prstGeom prst="rect">
            <a:avLst/>
          </a:prstGeom>
        </p:spPr>
      </p:pic>
    </p:spTree>
    <p:extLst>
      <p:ext uri="{BB962C8B-B14F-4D97-AF65-F5344CB8AC3E}">
        <p14:creationId xmlns:p14="http://schemas.microsoft.com/office/powerpoint/2010/main" val="2516592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7FA3-865A-3845-820F-FD4A60256C4E}"/>
              </a:ext>
            </a:extLst>
          </p:cNvPr>
          <p:cNvSpPr>
            <a:spLocks noGrp="1"/>
          </p:cNvSpPr>
          <p:nvPr>
            <p:ph type="title"/>
          </p:nvPr>
        </p:nvSpPr>
        <p:spPr>
          <a:xfrm>
            <a:off x="457200" y="600004"/>
            <a:ext cx="8686800" cy="485846"/>
          </a:xfrm>
        </p:spPr>
        <p:txBody>
          <a:bodyPr>
            <a:noAutofit/>
          </a:bodyPr>
          <a:lstStyle/>
          <a:p>
            <a:r>
              <a:rPr lang="en-GB" sz="2100" dirty="0"/>
              <a:t>Examples of queries to guide the discussion (Beck &amp; McKeown, 2006)</a:t>
            </a:r>
            <a:r>
              <a:rPr lang="en-TR" sz="2100" dirty="0"/>
              <a:t> </a:t>
            </a:r>
          </a:p>
        </p:txBody>
      </p:sp>
      <p:sp>
        <p:nvSpPr>
          <p:cNvPr id="5" name="Slide Number Placeholder 4">
            <a:extLst>
              <a:ext uri="{FF2B5EF4-FFF2-40B4-BE49-F238E27FC236}">
                <a16:creationId xmlns:a16="http://schemas.microsoft.com/office/drawing/2014/main" id="{047108EE-D6EA-1045-AF10-135AB7917855}"/>
              </a:ext>
            </a:extLst>
          </p:cNvPr>
          <p:cNvSpPr>
            <a:spLocks noGrp="1"/>
          </p:cNvSpPr>
          <p:nvPr>
            <p:ph type="sldNum" sz="quarter" idx="11"/>
          </p:nvPr>
        </p:nvSpPr>
        <p:spPr/>
        <p:txBody>
          <a:bodyPr/>
          <a:lstStyle/>
          <a:p>
            <a:r>
              <a:rPr lang="es-ES_tradnl" sz="1200"/>
              <a:t>|  </a:t>
            </a:r>
            <a:fld id="{9DD0088F-7E4A-9C4B-9ED2-72FAF1293163}" type="slidenum">
              <a:rPr lang="es-ES_tradnl" smtClean="0"/>
              <a:pPr/>
              <a:t>23</a:t>
            </a:fld>
            <a:endParaRPr lang="es-ES_tradnl" dirty="0"/>
          </a:p>
        </p:txBody>
      </p:sp>
      <p:pic>
        <p:nvPicPr>
          <p:cNvPr id="10" name="Picture 9">
            <a:extLst>
              <a:ext uri="{FF2B5EF4-FFF2-40B4-BE49-F238E27FC236}">
                <a16:creationId xmlns:a16="http://schemas.microsoft.com/office/drawing/2014/main" id="{D566D3A2-9BF9-C649-876F-221E0660C776}"/>
              </a:ext>
            </a:extLst>
          </p:cNvPr>
          <p:cNvPicPr>
            <a:picLocks noChangeAspect="1"/>
          </p:cNvPicPr>
          <p:nvPr/>
        </p:nvPicPr>
        <p:blipFill>
          <a:blip r:embed="rId2"/>
          <a:stretch>
            <a:fillRect/>
          </a:stretch>
        </p:blipFill>
        <p:spPr>
          <a:xfrm>
            <a:off x="1565204" y="1171504"/>
            <a:ext cx="6013591" cy="3479292"/>
          </a:xfrm>
          <a:prstGeom prst="rect">
            <a:avLst/>
          </a:prstGeom>
        </p:spPr>
      </p:pic>
      <p:sp>
        <p:nvSpPr>
          <p:cNvPr id="11" name="Footer Placeholder 3">
            <a:extLst>
              <a:ext uri="{FF2B5EF4-FFF2-40B4-BE49-F238E27FC236}">
                <a16:creationId xmlns:a16="http://schemas.microsoft.com/office/drawing/2014/main" id="{AE63F4AE-1214-8C4F-881C-DAB5929609E8}"/>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6" name="Picture 5">
            <a:extLst>
              <a:ext uri="{FF2B5EF4-FFF2-40B4-BE49-F238E27FC236}">
                <a16:creationId xmlns:a16="http://schemas.microsoft.com/office/drawing/2014/main" id="{BB289E82-EF69-654B-A6DD-73056CEAC14E}"/>
              </a:ext>
            </a:extLst>
          </p:cNvPr>
          <p:cNvPicPr/>
          <p:nvPr/>
        </p:nvPicPr>
        <p:blipFill>
          <a:blip r:embed="rId3"/>
          <a:stretch>
            <a:fillRect/>
          </a:stretch>
        </p:blipFill>
        <p:spPr>
          <a:xfrm>
            <a:off x="1649825" y="4744529"/>
            <a:ext cx="920847" cy="232914"/>
          </a:xfrm>
          <a:prstGeom prst="rect">
            <a:avLst/>
          </a:prstGeom>
        </p:spPr>
      </p:pic>
    </p:spTree>
    <p:extLst>
      <p:ext uri="{BB962C8B-B14F-4D97-AF65-F5344CB8AC3E}">
        <p14:creationId xmlns:p14="http://schemas.microsoft.com/office/powerpoint/2010/main" val="2715805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3746"/>
            <a:ext cx="8229600" cy="485846"/>
          </a:xfrm>
        </p:spPr>
        <p:txBody>
          <a:bodyPr>
            <a:normAutofit fontScale="90000"/>
          </a:bodyPr>
          <a:lstStyle/>
          <a:p>
            <a:r>
              <a:rPr lang="en-US" sz="2500" b="0" dirty="0"/>
              <a:t>Activity 2.1: Voters decide not to water down wolf protection</a:t>
            </a:r>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24</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sp>
        <p:nvSpPr>
          <p:cNvPr id="15" name="Footer Placeholder 3">
            <a:extLst>
              <a:ext uri="{FF2B5EF4-FFF2-40B4-BE49-F238E27FC236}">
                <a16:creationId xmlns:a16="http://schemas.microsoft.com/office/drawing/2014/main" id="{01BDC90F-8F9D-D94B-A436-B24061A7734B}"/>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6" name="Picture 5">
            <a:extLst>
              <a:ext uri="{FF2B5EF4-FFF2-40B4-BE49-F238E27FC236}">
                <a16:creationId xmlns:a16="http://schemas.microsoft.com/office/drawing/2014/main" id="{B34FAD9C-880D-B843-B7F6-3E3A8BD1EBB0}"/>
              </a:ext>
            </a:extLst>
          </p:cNvPr>
          <p:cNvPicPr>
            <a:picLocks noChangeAspect="1"/>
          </p:cNvPicPr>
          <p:nvPr/>
        </p:nvPicPr>
        <p:blipFill rotWithShape="1">
          <a:blip r:embed="rId9"/>
          <a:srcRect t="3854"/>
          <a:stretch/>
        </p:blipFill>
        <p:spPr>
          <a:xfrm>
            <a:off x="3016718" y="929592"/>
            <a:ext cx="5534113" cy="3547237"/>
          </a:xfrm>
          <a:prstGeom prst="rect">
            <a:avLst/>
          </a:prstGeom>
        </p:spPr>
      </p:pic>
    </p:spTree>
    <p:extLst>
      <p:ext uri="{BB962C8B-B14F-4D97-AF65-F5344CB8AC3E}">
        <p14:creationId xmlns:p14="http://schemas.microsoft.com/office/powerpoint/2010/main" val="281324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685800" y="1500997"/>
            <a:ext cx="7772400" cy="1102519"/>
          </a:xfrm>
        </p:spPr>
        <p:txBody>
          <a:bodyPr>
            <a:normAutofit fontScale="90000"/>
          </a:bodyPr>
          <a:lstStyle/>
          <a:p>
            <a:r>
              <a:rPr lang="de-DE" dirty="0"/>
              <a:t>3</a:t>
            </a:r>
            <a:r>
              <a:rPr lang="en-GB" dirty="0"/>
              <a:t>. How may media reports of environmental SSIs be used as a tool for teaching reasoning, argumentation and critical thinking? </a:t>
            </a:r>
          </a:p>
        </p:txBody>
      </p:sp>
      <p:sp>
        <p:nvSpPr>
          <p:cNvPr id="7" name="Untertitel 6"/>
          <p:cNvSpPr>
            <a:spLocks noGrp="1"/>
          </p:cNvSpPr>
          <p:nvPr>
            <p:ph type="subTitle" idx="1"/>
          </p:nvPr>
        </p:nvSpPr>
        <p:spPr/>
        <p:txBody>
          <a:bodyPr/>
          <a:lstStyle/>
          <a:p>
            <a:endParaRPr lang="de-DE" dirty="0"/>
          </a:p>
        </p:txBody>
      </p:sp>
      <p:sp>
        <p:nvSpPr>
          <p:cNvPr id="5" name="Foliennummernplatzhalter 4"/>
          <p:cNvSpPr>
            <a:spLocks noGrp="1"/>
          </p:cNvSpPr>
          <p:nvPr>
            <p:ph type="sldNum" sz="quarter" idx="4294967295"/>
          </p:nvPr>
        </p:nvSpPr>
        <p:spPr>
          <a:xfrm>
            <a:off x="8555038" y="41275"/>
            <a:ext cx="588962" cy="274638"/>
          </a:xfrm>
        </p:spPr>
        <p:txBody>
          <a:bodyPr/>
          <a:lstStyle/>
          <a:p>
            <a:r>
              <a:rPr lang="es-ES_tradnl" sz="1200"/>
              <a:t>|  </a:t>
            </a:r>
            <a:fld id="{9DD0088F-7E4A-9C4B-9ED2-72FAF1293163}" type="slidenum">
              <a:rPr lang="es-ES_tradnl" smtClean="0"/>
              <a:pPr/>
              <a:t>25</a:t>
            </a:fld>
            <a:endParaRPr lang="es-ES_tradnl" dirty="0"/>
          </a:p>
        </p:txBody>
      </p:sp>
      <p:pic>
        <p:nvPicPr>
          <p:cNvPr id="8" name="Picture 7">
            <a:extLst>
              <a:ext uri="{FF2B5EF4-FFF2-40B4-BE49-F238E27FC236}">
                <a16:creationId xmlns:a16="http://schemas.microsoft.com/office/drawing/2014/main" id="{DBBD58EB-504C-224D-8068-3231B54E1576}"/>
              </a:ext>
            </a:extLst>
          </p:cNvPr>
          <p:cNvPicPr/>
          <p:nvPr/>
        </p:nvPicPr>
        <p:blipFill>
          <a:blip r:embed="rId2"/>
          <a:stretch>
            <a:fillRect/>
          </a:stretch>
        </p:blipFill>
        <p:spPr>
          <a:xfrm>
            <a:off x="1649825" y="4744529"/>
            <a:ext cx="920847" cy="232914"/>
          </a:xfrm>
          <a:prstGeom prst="rect">
            <a:avLst/>
          </a:prstGeom>
        </p:spPr>
      </p:pic>
      <p:sp>
        <p:nvSpPr>
          <p:cNvPr id="9" name="Footer Placeholder 3">
            <a:extLst>
              <a:ext uri="{FF2B5EF4-FFF2-40B4-BE49-F238E27FC236}">
                <a16:creationId xmlns:a16="http://schemas.microsoft.com/office/drawing/2014/main" id="{6AA2A366-C753-8548-A543-DCECD8A17263}"/>
              </a:ext>
            </a:extLst>
          </p:cNvPr>
          <p:cNvSpPr txBox="1">
            <a:spLocks/>
          </p:cNvSpPr>
          <p:nvPr/>
        </p:nvSpPr>
        <p:spPr>
          <a:xfrm>
            <a:off x="6002767" y="80367"/>
            <a:ext cx="3267189" cy="273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800" dirty="0">
                <a:solidFill>
                  <a:srgbClr val="CC023B"/>
                </a:solidFill>
                <a:latin typeface="Avenir" panose="02000503020000020003" pitchFamily="2" charset="0"/>
              </a:rPr>
              <a:t>REASONING, ARGUMENTATION &amp; CRITICAL THINKING</a:t>
            </a:r>
            <a:endParaRPr lang="es-ES_tradnl" sz="800" dirty="0">
              <a:solidFill>
                <a:srgbClr val="CC023B"/>
              </a:solidFill>
              <a:latin typeface="Avenir" panose="02000503020000020003" pitchFamily="2" charset="0"/>
            </a:endParaRPr>
          </a:p>
        </p:txBody>
      </p:sp>
    </p:spTree>
    <p:extLst>
      <p:ext uri="{BB962C8B-B14F-4D97-AF65-F5344CB8AC3E}">
        <p14:creationId xmlns:p14="http://schemas.microsoft.com/office/powerpoint/2010/main" val="143398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55" y="448539"/>
            <a:ext cx="9287124" cy="485846"/>
          </a:xfrm>
        </p:spPr>
        <p:txBody>
          <a:bodyPr>
            <a:normAutofit fontScale="90000"/>
          </a:bodyPr>
          <a:lstStyle/>
          <a:p>
            <a:r>
              <a:rPr lang="en-US" sz="2500" b="0" dirty="0"/>
              <a:t>Activity 3.1: </a:t>
            </a:r>
            <a:r>
              <a:rPr lang="en-GB" sz="2600" b="0" dirty="0"/>
              <a:t>Insecticide harmful to bees temporarily allowed in France</a:t>
            </a:r>
            <a:r>
              <a:rPr lang="tr-TR" sz="2600" b="0" dirty="0"/>
              <a:t> </a:t>
            </a:r>
            <a:endParaRPr lang="en-US" sz="2600" b="0" dirty="0"/>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26</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sp>
        <p:nvSpPr>
          <p:cNvPr id="22" name="Footer Placeholder 3">
            <a:extLst>
              <a:ext uri="{FF2B5EF4-FFF2-40B4-BE49-F238E27FC236}">
                <a16:creationId xmlns:a16="http://schemas.microsoft.com/office/drawing/2014/main" id="{6C693E0D-9D1C-D34A-A6A4-C02591174F67}"/>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18" name="Picture 17">
            <a:extLst>
              <a:ext uri="{FF2B5EF4-FFF2-40B4-BE49-F238E27FC236}">
                <a16:creationId xmlns:a16="http://schemas.microsoft.com/office/drawing/2014/main" id="{251C4AB0-E686-AA4F-ABF2-CDAD65E0C012}"/>
              </a:ext>
            </a:extLst>
          </p:cNvPr>
          <p:cNvPicPr/>
          <p:nvPr/>
        </p:nvPicPr>
        <p:blipFill>
          <a:blip r:embed="rId9">
            <a:extLst>
              <a:ext uri="{28A0092B-C50C-407E-A947-70E740481C1C}">
                <a14:useLocalDpi xmlns:a14="http://schemas.microsoft.com/office/drawing/2010/main" val="0"/>
              </a:ext>
            </a:extLst>
          </a:blip>
          <a:stretch>
            <a:fillRect/>
          </a:stretch>
        </p:blipFill>
        <p:spPr>
          <a:xfrm>
            <a:off x="2407551" y="856275"/>
            <a:ext cx="2939000" cy="3793394"/>
          </a:xfrm>
          <a:prstGeom prst="rect">
            <a:avLst/>
          </a:prstGeom>
        </p:spPr>
      </p:pic>
      <p:pic>
        <p:nvPicPr>
          <p:cNvPr id="23" name="Picture 22">
            <a:extLst>
              <a:ext uri="{FF2B5EF4-FFF2-40B4-BE49-F238E27FC236}">
                <a16:creationId xmlns:a16="http://schemas.microsoft.com/office/drawing/2014/main" id="{9C307A5B-806D-4F4F-8207-19AE5948A944}"/>
              </a:ext>
            </a:extLst>
          </p:cNvPr>
          <p:cNvPicPr/>
          <p:nvPr/>
        </p:nvPicPr>
        <p:blipFill rotWithShape="1">
          <a:blip r:embed="rId10" cstate="print">
            <a:extLst>
              <a:ext uri="{28A0092B-C50C-407E-A947-70E740481C1C}">
                <a14:useLocalDpi xmlns:a14="http://schemas.microsoft.com/office/drawing/2010/main" val="0"/>
              </a:ext>
            </a:extLst>
          </a:blip>
          <a:srcRect r="50000"/>
          <a:stretch/>
        </p:blipFill>
        <p:spPr bwMode="auto">
          <a:xfrm>
            <a:off x="5559778" y="856275"/>
            <a:ext cx="1342828" cy="2346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2797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55" y="448539"/>
            <a:ext cx="9287124" cy="485846"/>
          </a:xfrm>
        </p:spPr>
        <p:txBody>
          <a:bodyPr>
            <a:normAutofit fontScale="90000"/>
          </a:bodyPr>
          <a:lstStyle/>
          <a:p>
            <a:r>
              <a:rPr lang="en-US" sz="2500" b="0" dirty="0"/>
              <a:t>Activity 3.1: </a:t>
            </a:r>
            <a:r>
              <a:rPr lang="en-GB" sz="2600" b="0" dirty="0"/>
              <a:t>Insecticide harmful to bees temporarily allowed in France</a:t>
            </a:r>
            <a:r>
              <a:rPr lang="tr-TR" sz="2600" b="0" dirty="0"/>
              <a:t> </a:t>
            </a:r>
            <a:endParaRPr lang="en-US" sz="2600" b="0" dirty="0"/>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27</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sp>
        <p:nvSpPr>
          <p:cNvPr id="22" name="Footer Placeholder 3">
            <a:extLst>
              <a:ext uri="{FF2B5EF4-FFF2-40B4-BE49-F238E27FC236}">
                <a16:creationId xmlns:a16="http://schemas.microsoft.com/office/drawing/2014/main" id="{6C693E0D-9D1C-D34A-A6A4-C02591174F67}"/>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15" name="Picture 14">
            <a:extLst>
              <a:ext uri="{FF2B5EF4-FFF2-40B4-BE49-F238E27FC236}">
                <a16:creationId xmlns:a16="http://schemas.microsoft.com/office/drawing/2014/main" id="{637CB0DC-CCB5-244A-AB22-36E4F1593D9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649825" y="934385"/>
            <a:ext cx="7043576" cy="3569335"/>
          </a:xfrm>
          <a:prstGeom prst="rect">
            <a:avLst/>
          </a:prstGeom>
        </p:spPr>
      </p:pic>
    </p:spTree>
    <p:extLst>
      <p:ext uri="{BB962C8B-B14F-4D97-AF65-F5344CB8AC3E}">
        <p14:creationId xmlns:p14="http://schemas.microsoft.com/office/powerpoint/2010/main" val="815259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55" y="448539"/>
            <a:ext cx="9287124" cy="485846"/>
          </a:xfrm>
        </p:spPr>
        <p:txBody>
          <a:bodyPr>
            <a:normAutofit fontScale="90000"/>
          </a:bodyPr>
          <a:lstStyle/>
          <a:p>
            <a:r>
              <a:rPr lang="en-US" sz="2500" b="0" dirty="0"/>
              <a:t>Activity 3.1: </a:t>
            </a:r>
            <a:r>
              <a:rPr lang="en-GB" sz="2600" b="0" dirty="0"/>
              <a:t>Insecticide harmful to bees temporarily allowed in France</a:t>
            </a:r>
            <a:r>
              <a:rPr lang="tr-TR" sz="2600" b="0" dirty="0"/>
              <a:t> </a:t>
            </a:r>
            <a:endParaRPr lang="en-US" sz="2600" b="0" dirty="0"/>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28</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sp>
        <p:nvSpPr>
          <p:cNvPr id="22" name="Footer Placeholder 3">
            <a:extLst>
              <a:ext uri="{FF2B5EF4-FFF2-40B4-BE49-F238E27FC236}">
                <a16:creationId xmlns:a16="http://schemas.microsoft.com/office/drawing/2014/main" id="{6C693E0D-9D1C-D34A-A6A4-C02591174F67}"/>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
        <p:nvSpPr>
          <p:cNvPr id="4" name="TextBox 3">
            <a:extLst>
              <a:ext uri="{FF2B5EF4-FFF2-40B4-BE49-F238E27FC236}">
                <a16:creationId xmlns:a16="http://schemas.microsoft.com/office/drawing/2014/main" id="{C4013118-9D8D-FE47-88D0-B947AEB1EFB4}"/>
              </a:ext>
            </a:extLst>
          </p:cNvPr>
          <p:cNvSpPr txBox="1"/>
          <p:nvPr/>
        </p:nvSpPr>
        <p:spPr>
          <a:xfrm>
            <a:off x="2192406" y="2285458"/>
            <a:ext cx="5360538" cy="369332"/>
          </a:xfrm>
          <a:prstGeom prst="rect">
            <a:avLst/>
          </a:prstGeom>
          <a:noFill/>
        </p:spPr>
        <p:txBody>
          <a:bodyPr wrap="square" rtlCol="0">
            <a:spAutoFit/>
          </a:bodyPr>
          <a:lstStyle/>
          <a:p>
            <a:r>
              <a:rPr lang="en-US" dirty="0">
                <a:hlinkClick r:id="rId9"/>
              </a:rPr>
              <a:t>https://padlet.com/emergenteu/jlyjst7hawkilidz</a:t>
            </a:r>
            <a:r>
              <a:rPr lang="en-US" dirty="0"/>
              <a:t> </a:t>
            </a:r>
            <a:endParaRPr lang="en-TR" dirty="0"/>
          </a:p>
        </p:txBody>
      </p:sp>
    </p:spTree>
    <p:extLst>
      <p:ext uri="{BB962C8B-B14F-4D97-AF65-F5344CB8AC3E}">
        <p14:creationId xmlns:p14="http://schemas.microsoft.com/office/powerpoint/2010/main" val="1920375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55" y="448539"/>
            <a:ext cx="9287124" cy="485846"/>
          </a:xfrm>
        </p:spPr>
        <p:txBody>
          <a:bodyPr>
            <a:normAutofit fontScale="90000"/>
          </a:bodyPr>
          <a:lstStyle/>
          <a:p>
            <a:r>
              <a:rPr lang="en-US" sz="2500" b="0" dirty="0"/>
              <a:t>Activity 3.1: </a:t>
            </a:r>
            <a:r>
              <a:rPr lang="en-GB" sz="2600" b="0" dirty="0"/>
              <a:t>Insecticide harmful to bees temporarily allowed in France</a:t>
            </a:r>
            <a:r>
              <a:rPr lang="tr-TR" sz="2600" b="0" dirty="0"/>
              <a:t> </a:t>
            </a:r>
            <a:endParaRPr lang="en-US" sz="2600" b="0" dirty="0"/>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29</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sp>
        <p:nvSpPr>
          <p:cNvPr id="22" name="Footer Placeholder 3">
            <a:extLst>
              <a:ext uri="{FF2B5EF4-FFF2-40B4-BE49-F238E27FC236}">
                <a16:creationId xmlns:a16="http://schemas.microsoft.com/office/drawing/2014/main" id="{6C693E0D-9D1C-D34A-A6A4-C02591174F67}"/>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24" name="Picture 23">
            <a:extLst>
              <a:ext uri="{FF2B5EF4-FFF2-40B4-BE49-F238E27FC236}">
                <a16:creationId xmlns:a16="http://schemas.microsoft.com/office/drawing/2014/main" id="{095DE931-BC00-E648-8EA3-573629E7A4D3}"/>
              </a:ext>
            </a:extLst>
          </p:cNvPr>
          <p:cNvPicPr/>
          <p:nvPr/>
        </p:nvPicPr>
        <p:blipFill>
          <a:blip r:embed="rId9">
            <a:extLst>
              <a:ext uri="{28A0092B-C50C-407E-A947-70E740481C1C}">
                <a14:useLocalDpi xmlns:a14="http://schemas.microsoft.com/office/drawing/2010/main" val="0"/>
              </a:ext>
            </a:extLst>
          </a:blip>
          <a:stretch>
            <a:fillRect/>
          </a:stretch>
        </p:blipFill>
        <p:spPr>
          <a:xfrm>
            <a:off x="1792493" y="946183"/>
            <a:ext cx="6933182" cy="3556113"/>
          </a:xfrm>
          <a:prstGeom prst="rect">
            <a:avLst/>
          </a:prstGeom>
        </p:spPr>
      </p:pic>
    </p:spTree>
    <p:extLst>
      <p:ext uri="{BB962C8B-B14F-4D97-AF65-F5344CB8AC3E}">
        <p14:creationId xmlns:p14="http://schemas.microsoft.com/office/powerpoint/2010/main" val="420431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normAutofit/>
          </a:bodyPr>
          <a:lstStyle/>
          <a:p>
            <a:r>
              <a:rPr lang="de-DE" dirty="0"/>
              <a:t>1. </a:t>
            </a:r>
            <a:r>
              <a:rPr lang="en-GB" dirty="0"/>
              <a:t>What are reasoning, argumentation &amp; critical thinking?</a:t>
            </a:r>
            <a:endParaRPr lang="de-DE" dirty="0"/>
          </a:p>
        </p:txBody>
      </p:sp>
      <p:sp>
        <p:nvSpPr>
          <p:cNvPr id="7" name="Untertitel 6"/>
          <p:cNvSpPr>
            <a:spLocks noGrp="1"/>
          </p:cNvSpPr>
          <p:nvPr>
            <p:ph type="subTitle" idx="1"/>
          </p:nvPr>
        </p:nvSpPr>
        <p:spPr/>
        <p:txBody>
          <a:bodyPr/>
          <a:lstStyle/>
          <a:p>
            <a:endParaRPr lang="de-DE"/>
          </a:p>
        </p:txBody>
      </p:sp>
      <p:sp>
        <p:nvSpPr>
          <p:cNvPr id="5" name="Foliennummernplatzhalter 4"/>
          <p:cNvSpPr>
            <a:spLocks noGrp="1"/>
          </p:cNvSpPr>
          <p:nvPr>
            <p:ph type="sldNum" sz="quarter" idx="4294967295"/>
          </p:nvPr>
        </p:nvSpPr>
        <p:spPr>
          <a:xfrm>
            <a:off x="8555038" y="41275"/>
            <a:ext cx="588962" cy="274638"/>
          </a:xfrm>
        </p:spPr>
        <p:txBody>
          <a:bodyPr/>
          <a:lstStyle/>
          <a:p>
            <a:r>
              <a:rPr lang="es-ES_tradnl" sz="1200"/>
              <a:t>|  </a:t>
            </a:r>
            <a:fld id="{9DD0088F-7E4A-9C4B-9ED2-72FAF1293163}" type="slidenum">
              <a:rPr lang="es-ES_tradnl" smtClean="0"/>
              <a:pPr/>
              <a:t>3</a:t>
            </a:fld>
            <a:endParaRPr lang="es-ES_tradnl" dirty="0"/>
          </a:p>
        </p:txBody>
      </p:sp>
      <p:pic>
        <p:nvPicPr>
          <p:cNvPr id="8" name="Picture 7">
            <a:extLst>
              <a:ext uri="{FF2B5EF4-FFF2-40B4-BE49-F238E27FC236}">
                <a16:creationId xmlns:a16="http://schemas.microsoft.com/office/drawing/2014/main" id="{ED79897D-ACC8-1049-BEE1-3D4935280E17}"/>
              </a:ext>
            </a:extLst>
          </p:cNvPr>
          <p:cNvPicPr/>
          <p:nvPr/>
        </p:nvPicPr>
        <p:blipFill>
          <a:blip r:embed="rId2"/>
          <a:stretch>
            <a:fillRect/>
          </a:stretch>
        </p:blipFill>
        <p:spPr>
          <a:xfrm>
            <a:off x="1649825" y="4744529"/>
            <a:ext cx="920847" cy="232914"/>
          </a:xfrm>
          <a:prstGeom prst="rect">
            <a:avLst/>
          </a:prstGeom>
        </p:spPr>
      </p:pic>
      <p:sp>
        <p:nvSpPr>
          <p:cNvPr id="9" name="Footer Placeholder 3">
            <a:extLst>
              <a:ext uri="{FF2B5EF4-FFF2-40B4-BE49-F238E27FC236}">
                <a16:creationId xmlns:a16="http://schemas.microsoft.com/office/drawing/2014/main" id="{A5341EDD-A38F-7647-8609-C86D83E9D35A}"/>
              </a:ext>
            </a:extLst>
          </p:cNvPr>
          <p:cNvSpPr txBox="1">
            <a:spLocks/>
          </p:cNvSpPr>
          <p:nvPr/>
        </p:nvSpPr>
        <p:spPr>
          <a:xfrm>
            <a:off x="6009711" y="89042"/>
            <a:ext cx="3267189" cy="273844"/>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800" dirty="0">
                <a:solidFill>
                  <a:srgbClr val="CC023B"/>
                </a:solidFill>
                <a:latin typeface="Avenir" panose="02000503020000020003" pitchFamily="2" charset="0"/>
              </a:rPr>
              <a:t>REASONING, ARGUMENTATION &amp; CRITICAL THINKING</a:t>
            </a:r>
            <a:endParaRPr lang="es-ES_tradnl" sz="800" dirty="0">
              <a:solidFill>
                <a:srgbClr val="CC023B"/>
              </a:solidFill>
              <a:latin typeface="Avenir" panose="02000503020000020003" pitchFamily="2" charset="0"/>
            </a:endParaRPr>
          </a:p>
        </p:txBody>
      </p:sp>
    </p:spTree>
    <p:extLst>
      <p:ext uri="{BB962C8B-B14F-4D97-AF65-F5344CB8AC3E}">
        <p14:creationId xmlns:p14="http://schemas.microsoft.com/office/powerpoint/2010/main" val="401053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55" y="448539"/>
            <a:ext cx="9287124" cy="485846"/>
          </a:xfrm>
        </p:spPr>
        <p:txBody>
          <a:bodyPr>
            <a:normAutofit fontScale="90000"/>
          </a:bodyPr>
          <a:lstStyle/>
          <a:p>
            <a:r>
              <a:rPr lang="en-US" sz="2500" b="0" dirty="0"/>
              <a:t>Activity 3.1: </a:t>
            </a:r>
            <a:r>
              <a:rPr lang="en-GB" sz="2600" b="0" dirty="0"/>
              <a:t>Insecticide harmful to bees temporarily allowed in France</a:t>
            </a:r>
            <a:r>
              <a:rPr lang="tr-TR" sz="2600" b="0" dirty="0"/>
              <a:t> </a:t>
            </a:r>
            <a:endParaRPr lang="en-US" sz="2600" b="0" dirty="0"/>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30</a:t>
            </a:fld>
            <a:endParaRPr lang="es-ES_tradnl" dirty="0"/>
          </a:p>
        </p:txBody>
      </p:sp>
      <p:pic>
        <p:nvPicPr>
          <p:cNvPr id="12" name="Picture 11">
            <a:extLst>
              <a:ext uri="{FF2B5EF4-FFF2-40B4-BE49-F238E27FC236}">
                <a16:creationId xmlns:a16="http://schemas.microsoft.com/office/drawing/2014/main" id="{617872B8-59C3-104A-85E5-9314CDC32F4B}"/>
              </a:ext>
            </a:extLst>
          </p:cNvPr>
          <p:cNvPicPr/>
          <p:nvPr/>
        </p:nvPicPr>
        <p:blipFill>
          <a:blip r:embed="rId3"/>
          <a:stretch>
            <a:fillRect/>
          </a:stretch>
        </p:blipFill>
        <p:spPr>
          <a:xfrm>
            <a:off x="1649825" y="4744529"/>
            <a:ext cx="920847" cy="232914"/>
          </a:xfrm>
          <a:prstGeom prst="rect">
            <a:avLst/>
          </a:prstGeom>
        </p:spPr>
      </p:pic>
      <p:pic>
        <p:nvPicPr>
          <p:cNvPr id="13" name="Bild 10" descr="C:\Users\Sophia\AppData\Local\Microsoft\Windows\Temporary Internet Files\Content.Word\4-1_single_work_.png.png">
            <a:extLst>
              <a:ext uri="{FF2B5EF4-FFF2-40B4-BE49-F238E27FC236}">
                <a16:creationId xmlns:a16="http://schemas.microsoft.com/office/drawing/2014/main" id="{F27CB98F-E656-DD43-AB9D-2CF841CE2808}"/>
              </a:ext>
            </a:extLst>
          </p:cNvPr>
          <p:cNvPicPr/>
          <p:nvPr/>
        </p:nvPicPr>
        <p:blipFill>
          <a:blip r:embed="rId4" cstate="print"/>
          <a:srcRect/>
          <a:stretch>
            <a:fillRect/>
          </a:stretch>
        </p:blipFill>
        <p:spPr bwMode="auto">
          <a:xfrm>
            <a:off x="416476" y="1181313"/>
            <a:ext cx="492125" cy="444500"/>
          </a:xfrm>
          <a:prstGeom prst="rect">
            <a:avLst/>
          </a:prstGeom>
          <a:noFill/>
          <a:ln w="9525">
            <a:noFill/>
            <a:miter lim="800000"/>
            <a:headEnd/>
            <a:tailEnd/>
          </a:ln>
        </p:spPr>
      </p:pic>
      <p:pic>
        <p:nvPicPr>
          <p:cNvPr id="14" name="Bild 13" descr="C:\Users\Sophia\AppData\Local\Microsoft\Windows\Temporary Internet Files\Content.Word\4-2_pair_work_.png.png">
            <a:extLst>
              <a:ext uri="{FF2B5EF4-FFF2-40B4-BE49-F238E27FC236}">
                <a16:creationId xmlns:a16="http://schemas.microsoft.com/office/drawing/2014/main" id="{AF75D094-97BB-C647-9D77-1672B29DB35D}"/>
              </a:ext>
            </a:extLst>
          </p:cNvPr>
          <p:cNvPicPr/>
          <p:nvPr/>
        </p:nvPicPr>
        <p:blipFill>
          <a:blip r:embed="rId5" cstate="print"/>
          <a:srcRect/>
          <a:stretch>
            <a:fillRect/>
          </a:stretch>
        </p:blipFill>
        <p:spPr bwMode="auto">
          <a:xfrm>
            <a:off x="398349" y="2234655"/>
            <a:ext cx="492760" cy="489585"/>
          </a:xfrm>
          <a:prstGeom prst="rect">
            <a:avLst/>
          </a:prstGeom>
          <a:noFill/>
          <a:ln w="9525">
            <a:noFill/>
            <a:miter lim="800000"/>
            <a:headEnd/>
            <a:tailEnd/>
          </a:ln>
        </p:spPr>
      </p:pic>
      <p:pic>
        <p:nvPicPr>
          <p:cNvPr id="17" name="Imagen 22" descr="/Users/antquearm/Desktop/IncluSMe icons/Icons as JPEG/4-4.jpg">
            <a:extLst>
              <a:ext uri="{FF2B5EF4-FFF2-40B4-BE49-F238E27FC236}">
                <a16:creationId xmlns:a16="http://schemas.microsoft.com/office/drawing/2014/main" id="{E4A8DC89-82F8-024C-8F13-DF25A46950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366928"/>
            <a:ext cx="467995" cy="467995"/>
          </a:xfrm>
          <a:prstGeom prst="rect">
            <a:avLst/>
          </a:prstGeom>
          <a:noFill/>
          <a:ln>
            <a:noFill/>
          </a:ln>
        </p:spPr>
      </p:pic>
      <p:pic>
        <p:nvPicPr>
          <p:cNvPr id="19" name="Imagen 42" descr="/Users/antquearm/Desktop/IncluSMe icons/Icons as JPEG/3-4a.jpg">
            <a:extLst>
              <a:ext uri="{FF2B5EF4-FFF2-40B4-BE49-F238E27FC236}">
                <a16:creationId xmlns:a16="http://schemas.microsoft.com/office/drawing/2014/main" id="{186756DC-EA3C-034C-880F-1843568F529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349" y="1625813"/>
            <a:ext cx="467995" cy="467995"/>
          </a:xfrm>
          <a:prstGeom prst="rect">
            <a:avLst/>
          </a:prstGeom>
          <a:noFill/>
          <a:ln>
            <a:noFill/>
          </a:ln>
        </p:spPr>
      </p:pic>
      <p:pic>
        <p:nvPicPr>
          <p:cNvPr id="20" name="Imagen 42" descr="/Users/antquearm/Desktop/IncluSMe icons/Icons as JPEG/3-4a.jpg">
            <a:extLst>
              <a:ext uri="{FF2B5EF4-FFF2-40B4-BE49-F238E27FC236}">
                <a16:creationId xmlns:a16="http://schemas.microsoft.com/office/drawing/2014/main" id="{29FE1C2E-070C-824F-BB99-26E325D726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65" y="3845718"/>
            <a:ext cx="467995" cy="467995"/>
          </a:xfrm>
          <a:prstGeom prst="rect">
            <a:avLst/>
          </a:prstGeom>
          <a:noFill/>
          <a:ln>
            <a:noFill/>
          </a:ln>
        </p:spPr>
      </p:pic>
      <p:pic>
        <p:nvPicPr>
          <p:cNvPr id="21"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8" cstate="print"/>
          <a:stretch>
            <a:fillRect/>
          </a:stretch>
        </p:blipFill>
        <p:spPr bwMode="auto">
          <a:xfrm>
            <a:off x="370166" y="2724240"/>
            <a:ext cx="481330" cy="478790"/>
          </a:xfrm>
          <a:prstGeom prst="rect">
            <a:avLst/>
          </a:prstGeom>
          <a:noFill/>
          <a:ln>
            <a:noFill/>
          </a:ln>
        </p:spPr>
      </p:pic>
      <p:sp>
        <p:nvSpPr>
          <p:cNvPr id="22" name="Footer Placeholder 3">
            <a:extLst>
              <a:ext uri="{FF2B5EF4-FFF2-40B4-BE49-F238E27FC236}">
                <a16:creationId xmlns:a16="http://schemas.microsoft.com/office/drawing/2014/main" id="{6C693E0D-9D1C-D34A-A6A4-C02591174F67}"/>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15" name="Picture 14">
            <a:extLst>
              <a:ext uri="{FF2B5EF4-FFF2-40B4-BE49-F238E27FC236}">
                <a16:creationId xmlns:a16="http://schemas.microsoft.com/office/drawing/2014/main" id="{E198F4C0-CB98-9A42-BD64-1B471506E63A}"/>
              </a:ext>
            </a:extLst>
          </p:cNvPr>
          <p:cNvPicPr/>
          <p:nvPr/>
        </p:nvPicPr>
        <p:blipFill rotWithShape="1">
          <a:blip r:embed="rId9" cstate="print">
            <a:extLst>
              <a:ext uri="{28A0092B-C50C-407E-A947-70E740481C1C}">
                <a14:useLocalDpi xmlns:a14="http://schemas.microsoft.com/office/drawing/2010/main" val="0"/>
              </a:ext>
            </a:extLst>
          </a:blip>
          <a:srcRect l="1449" r="2914"/>
          <a:stretch/>
        </p:blipFill>
        <p:spPr bwMode="auto">
          <a:xfrm>
            <a:off x="1866169" y="1417805"/>
            <a:ext cx="6809991" cy="26536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917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7FA3-865A-3845-820F-FD4A60256C4E}"/>
              </a:ext>
            </a:extLst>
          </p:cNvPr>
          <p:cNvSpPr>
            <a:spLocks noGrp="1"/>
          </p:cNvSpPr>
          <p:nvPr>
            <p:ph type="title"/>
          </p:nvPr>
        </p:nvSpPr>
        <p:spPr>
          <a:xfrm>
            <a:off x="457200" y="600004"/>
            <a:ext cx="8686800" cy="485846"/>
          </a:xfrm>
        </p:spPr>
        <p:txBody>
          <a:bodyPr>
            <a:noAutofit/>
          </a:bodyPr>
          <a:lstStyle/>
          <a:p>
            <a:pPr algn="ctr"/>
            <a:r>
              <a:rPr lang="en-GB" sz="2100" dirty="0"/>
              <a:t>Asking the right questions (Browne &amp; Keeley, 2007)</a:t>
            </a:r>
            <a:r>
              <a:rPr lang="en-TR" sz="2100" dirty="0"/>
              <a:t> </a:t>
            </a:r>
          </a:p>
        </p:txBody>
      </p:sp>
      <p:sp>
        <p:nvSpPr>
          <p:cNvPr id="5" name="Slide Number Placeholder 4">
            <a:extLst>
              <a:ext uri="{FF2B5EF4-FFF2-40B4-BE49-F238E27FC236}">
                <a16:creationId xmlns:a16="http://schemas.microsoft.com/office/drawing/2014/main" id="{047108EE-D6EA-1045-AF10-135AB7917855}"/>
              </a:ext>
            </a:extLst>
          </p:cNvPr>
          <p:cNvSpPr>
            <a:spLocks noGrp="1"/>
          </p:cNvSpPr>
          <p:nvPr>
            <p:ph type="sldNum" sz="quarter" idx="11"/>
          </p:nvPr>
        </p:nvSpPr>
        <p:spPr/>
        <p:txBody>
          <a:bodyPr/>
          <a:lstStyle/>
          <a:p>
            <a:r>
              <a:rPr lang="es-ES_tradnl" sz="1200"/>
              <a:t>|  </a:t>
            </a:r>
            <a:fld id="{9DD0088F-7E4A-9C4B-9ED2-72FAF1293163}" type="slidenum">
              <a:rPr lang="es-ES_tradnl" smtClean="0"/>
              <a:pPr/>
              <a:t>31</a:t>
            </a:fld>
            <a:endParaRPr lang="es-ES_tradnl" dirty="0"/>
          </a:p>
        </p:txBody>
      </p:sp>
      <p:pic>
        <p:nvPicPr>
          <p:cNvPr id="11" name="Picture 10">
            <a:extLst>
              <a:ext uri="{FF2B5EF4-FFF2-40B4-BE49-F238E27FC236}">
                <a16:creationId xmlns:a16="http://schemas.microsoft.com/office/drawing/2014/main" id="{0AAE9147-4040-EB48-8D4D-C97DA0B4D64E}"/>
              </a:ext>
            </a:extLst>
          </p:cNvPr>
          <p:cNvPicPr>
            <a:picLocks noChangeAspect="1"/>
          </p:cNvPicPr>
          <p:nvPr/>
        </p:nvPicPr>
        <p:blipFill>
          <a:blip r:embed="rId3"/>
          <a:stretch>
            <a:fillRect/>
          </a:stretch>
        </p:blipFill>
        <p:spPr>
          <a:xfrm>
            <a:off x="1620673" y="1085850"/>
            <a:ext cx="6484112" cy="3673180"/>
          </a:xfrm>
          <a:prstGeom prst="rect">
            <a:avLst/>
          </a:prstGeom>
        </p:spPr>
      </p:pic>
      <p:sp>
        <p:nvSpPr>
          <p:cNvPr id="12" name="Footer Placeholder 3">
            <a:extLst>
              <a:ext uri="{FF2B5EF4-FFF2-40B4-BE49-F238E27FC236}">
                <a16:creationId xmlns:a16="http://schemas.microsoft.com/office/drawing/2014/main" id="{3C98B6F8-3501-1D40-87AE-7C8A831F34F8}"/>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6" name="Picture 5">
            <a:extLst>
              <a:ext uri="{FF2B5EF4-FFF2-40B4-BE49-F238E27FC236}">
                <a16:creationId xmlns:a16="http://schemas.microsoft.com/office/drawing/2014/main" id="{3FE1F628-6EE6-F946-9DC6-410A11CFD645}"/>
              </a:ext>
            </a:extLst>
          </p:cNvPr>
          <p:cNvPicPr/>
          <p:nvPr/>
        </p:nvPicPr>
        <p:blipFill>
          <a:blip r:embed="rId4"/>
          <a:stretch>
            <a:fillRect/>
          </a:stretch>
        </p:blipFill>
        <p:spPr>
          <a:xfrm>
            <a:off x="1649825" y="4744529"/>
            <a:ext cx="920847" cy="232914"/>
          </a:xfrm>
          <a:prstGeom prst="rect">
            <a:avLst/>
          </a:prstGeom>
        </p:spPr>
      </p:pic>
    </p:spTree>
    <p:extLst>
      <p:ext uri="{BB962C8B-B14F-4D97-AF65-F5344CB8AC3E}">
        <p14:creationId xmlns:p14="http://schemas.microsoft.com/office/powerpoint/2010/main" val="3627808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2827"/>
            <a:ext cx="8208018" cy="872981"/>
          </a:xfrm>
        </p:spPr>
        <p:txBody>
          <a:bodyPr>
            <a:normAutofit fontScale="90000"/>
          </a:bodyPr>
          <a:lstStyle/>
          <a:p>
            <a:r>
              <a:rPr lang="en-GB" dirty="0"/>
              <a:t>Activity 3.2: What do students learn when dealing with media reports of environmental SSIs ?</a:t>
            </a:r>
          </a:p>
        </p:txBody>
      </p:sp>
      <p:sp>
        <p:nvSpPr>
          <p:cNvPr id="3" name="Inhaltsplatzhalter 2"/>
          <p:cNvSpPr>
            <a:spLocks noGrp="1"/>
          </p:cNvSpPr>
          <p:nvPr>
            <p:ph idx="1"/>
          </p:nvPr>
        </p:nvSpPr>
        <p:spPr>
          <a:xfrm>
            <a:off x="1485900" y="1392656"/>
            <a:ext cx="6732942" cy="3394472"/>
          </a:xfrm>
        </p:spPr>
        <p:txBody>
          <a:bodyPr>
            <a:normAutofit/>
          </a:bodyPr>
          <a:lstStyle/>
          <a:p>
            <a:pPr>
              <a:buFont typeface="Arial" panose="020B0604020202020204" pitchFamily="34" charset="0"/>
              <a:buChar char="•"/>
            </a:pPr>
            <a:r>
              <a:rPr lang="en-GB" sz="1900" dirty="0"/>
              <a:t>What do students learn when dealing with such a task (Activities 2.1 &amp; 3.1)?</a:t>
            </a:r>
          </a:p>
          <a:p>
            <a:endParaRPr lang="en-GB" sz="1900" dirty="0"/>
          </a:p>
          <a:p>
            <a:r>
              <a:rPr lang="en-GB" sz="1900" dirty="0"/>
              <a:t>Should media reports of environmental SSIs be included in science and mathematics lessons? Why? </a:t>
            </a:r>
          </a:p>
          <a:p>
            <a:endParaRPr lang="en-GB" sz="1900" dirty="0"/>
          </a:p>
          <a:p>
            <a:r>
              <a:rPr lang="en-GB" sz="1900" dirty="0"/>
              <a:t>What from this module was most valuable for you? If you had to tell someone else the three most significant from this module, what would they be?</a:t>
            </a:r>
          </a:p>
          <a:p>
            <a:endParaRPr lang="de-DE"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32</a:t>
            </a:fld>
            <a:endParaRPr lang="es-ES_tradnl" dirty="0"/>
          </a:p>
        </p:txBody>
      </p:sp>
      <p:pic>
        <p:nvPicPr>
          <p:cNvPr id="7" name="Bild 27" descr="C:\Users\Sophia\AppData\Local\Microsoft\Windows\Temporary Internet Files\Content.Word\4-4_group_work_.png.png"/>
          <p:cNvPicPr/>
          <p:nvPr/>
        </p:nvPicPr>
        <p:blipFill>
          <a:blip r:embed="rId2" cstate="print"/>
          <a:stretch>
            <a:fillRect/>
          </a:stretch>
        </p:blipFill>
        <p:spPr bwMode="auto">
          <a:xfrm>
            <a:off x="457200" y="1504031"/>
            <a:ext cx="514350" cy="511175"/>
          </a:xfrm>
          <a:prstGeom prst="rect">
            <a:avLst/>
          </a:prstGeom>
          <a:noFill/>
          <a:ln w="9525">
            <a:noFill/>
            <a:miter lim="800000"/>
            <a:headEnd/>
            <a:tailEnd/>
          </a:ln>
        </p:spPr>
      </p:pic>
      <p:pic>
        <p:nvPicPr>
          <p:cNvPr id="9" name="Picture 8">
            <a:extLst>
              <a:ext uri="{FF2B5EF4-FFF2-40B4-BE49-F238E27FC236}">
                <a16:creationId xmlns:a16="http://schemas.microsoft.com/office/drawing/2014/main" id="{7AA20E73-F3BA-F74C-B712-67F5391E037F}"/>
              </a:ext>
            </a:extLst>
          </p:cNvPr>
          <p:cNvPicPr/>
          <p:nvPr/>
        </p:nvPicPr>
        <p:blipFill>
          <a:blip r:embed="rId3"/>
          <a:stretch>
            <a:fillRect/>
          </a:stretch>
        </p:blipFill>
        <p:spPr>
          <a:xfrm>
            <a:off x="1649825" y="4744529"/>
            <a:ext cx="920847" cy="232914"/>
          </a:xfrm>
          <a:prstGeom prst="rect">
            <a:avLst/>
          </a:prstGeom>
        </p:spPr>
      </p:pic>
      <p:sp>
        <p:nvSpPr>
          <p:cNvPr id="11" name="Footer Placeholder 3">
            <a:extLst>
              <a:ext uri="{FF2B5EF4-FFF2-40B4-BE49-F238E27FC236}">
                <a16:creationId xmlns:a16="http://schemas.microsoft.com/office/drawing/2014/main" id="{DFBBD23F-1D8D-C940-A1BD-F60DE6B5C33A}"/>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12" name="Bild 7" descr="C:\Users\Sophia\AppData\Local\Microsoft\Windows\Temporary Internet Files\Content.Word\3-1_5min_.png.png">
            <a:extLst>
              <a:ext uri="{FF2B5EF4-FFF2-40B4-BE49-F238E27FC236}">
                <a16:creationId xmlns:a16="http://schemas.microsoft.com/office/drawing/2014/main" id="{DF5DEA6B-CD3D-1946-965E-7BFF452489AC}"/>
              </a:ext>
            </a:extLst>
          </p:cNvPr>
          <p:cNvPicPr/>
          <p:nvPr/>
        </p:nvPicPr>
        <p:blipFill>
          <a:blip r:embed="rId4" cstate="print"/>
          <a:stretch>
            <a:fillRect/>
          </a:stretch>
        </p:blipFill>
        <p:spPr bwMode="auto">
          <a:xfrm>
            <a:off x="457200" y="2015206"/>
            <a:ext cx="481330" cy="478790"/>
          </a:xfrm>
          <a:prstGeom prst="rect">
            <a:avLst/>
          </a:prstGeom>
          <a:noFill/>
          <a:ln>
            <a:noFill/>
          </a:ln>
        </p:spPr>
      </p:pic>
      <p:pic>
        <p:nvPicPr>
          <p:cNvPr id="14" name="Bild 7" descr="C:\Users\Sophia\AppData\Local\Microsoft\Windows\Temporary Internet Files\Content.Word\3-1_5min_.png.png">
            <a:extLst>
              <a:ext uri="{FF2B5EF4-FFF2-40B4-BE49-F238E27FC236}">
                <a16:creationId xmlns:a16="http://schemas.microsoft.com/office/drawing/2014/main" id="{C31A540B-349D-CD4A-A55E-E7E9664CF328}"/>
              </a:ext>
            </a:extLst>
          </p:cNvPr>
          <p:cNvPicPr/>
          <p:nvPr/>
        </p:nvPicPr>
        <p:blipFill>
          <a:blip r:embed="rId5" cstate="print"/>
          <a:stretch>
            <a:fillRect/>
          </a:stretch>
        </p:blipFill>
        <p:spPr bwMode="auto">
          <a:xfrm>
            <a:off x="481226" y="4177503"/>
            <a:ext cx="481330" cy="478790"/>
          </a:xfrm>
          <a:prstGeom prst="rect">
            <a:avLst/>
          </a:prstGeom>
          <a:noFill/>
          <a:ln w="9525">
            <a:noFill/>
            <a:miter lim="800000"/>
            <a:headEnd/>
            <a:tailEnd/>
          </a:ln>
        </p:spPr>
      </p:pic>
      <p:pic>
        <p:nvPicPr>
          <p:cNvPr id="15" name="Imagen 49" descr="/Users/antquearm/Desktop/IncluSMe icons/Icons as JPEG/13.jpg">
            <a:extLst>
              <a:ext uri="{FF2B5EF4-FFF2-40B4-BE49-F238E27FC236}">
                <a16:creationId xmlns:a16="http://schemas.microsoft.com/office/drawing/2014/main" id="{8381CC0E-14AE-0D44-B600-9829890A2AE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377" y="3691532"/>
            <a:ext cx="467995" cy="467995"/>
          </a:xfrm>
          <a:prstGeom prst="rect">
            <a:avLst/>
          </a:prstGeom>
          <a:noFill/>
          <a:ln>
            <a:noFill/>
          </a:ln>
        </p:spPr>
      </p:pic>
    </p:spTree>
    <p:extLst>
      <p:ext uri="{BB962C8B-B14F-4D97-AF65-F5344CB8AC3E}">
        <p14:creationId xmlns:p14="http://schemas.microsoft.com/office/powerpoint/2010/main" val="3629524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55983" y="1097281"/>
            <a:ext cx="8837409" cy="3626435"/>
          </a:xfrm>
        </p:spPr>
        <p:txBody>
          <a:bodyPr>
            <a:noAutofit/>
          </a:bodyPr>
          <a:lstStyle/>
          <a:p>
            <a:pPr marL="0" indent="0">
              <a:spcBef>
                <a:spcPts val="0"/>
              </a:spcBef>
              <a:buNone/>
            </a:pPr>
            <a:r>
              <a:rPr lang="en-GB" sz="1500" dirty="0"/>
              <a:t>Research suggests that:</a:t>
            </a:r>
          </a:p>
          <a:p>
            <a:pPr marL="0" indent="0">
              <a:spcBef>
                <a:spcPts val="0"/>
              </a:spcBef>
              <a:buNone/>
            </a:pPr>
            <a:endParaRPr lang="tr-TR" sz="1500" dirty="0"/>
          </a:p>
          <a:p>
            <a:pPr lvl="0">
              <a:spcBef>
                <a:spcPts val="0"/>
              </a:spcBef>
            </a:pPr>
            <a:r>
              <a:rPr lang="en-GB" sz="1500" dirty="0"/>
              <a:t>Using news articles during teaching helps students to understand science and nature of science (NOS) (</a:t>
            </a:r>
            <a:r>
              <a:rPr lang="en-GB" sz="1500" dirty="0" err="1"/>
              <a:t>Cakmakci</a:t>
            </a:r>
            <a:r>
              <a:rPr lang="en-GB" sz="1500" dirty="0"/>
              <a:t> &amp; </a:t>
            </a:r>
            <a:r>
              <a:rPr lang="en-GB" sz="1500" dirty="0" err="1"/>
              <a:t>Yalaki</a:t>
            </a:r>
            <a:r>
              <a:rPr lang="en-GB" sz="1500" dirty="0"/>
              <a:t>, 2018; </a:t>
            </a:r>
            <a:r>
              <a:rPr lang="en-GB" sz="1500" dirty="0" err="1"/>
              <a:t>Shibley</a:t>
            </a:r>
            <a:r>
              <a:rPr lang="en-GB" sz="1500" dirty="0"/>
              <a:t>, 2003).</a:t>
            </a:r>
          </a:p>
          <a:p>
            <a:pPr marL="0" lvl="0" indent="0">
              <a:spcBef>
                <a:spcPts val="0"/>
              </a:spcBef>
              <a:buNone/>
            </a:pPr>
            <a:endParaRPr lang="tr-TR" sz="1500" dirty="0"/>
          </a:p>
          <a:p>
            <a:pPr lvl="0">
              <a:spcBef>
                <a:spcPts val="0"/>
              </a:spcBef>
            </a:pPr>
            <a:r>
              <a:rPr lang="en-GB" sz="1500" dirty="0"/>
              <a:t>Using media reports in the classroom make the science curriculum appealing and motivating to students (</a:t>
            </a:r>
            <a:r>
              <a:rPr lang="en-GB" sz="1500" dirty="0" err="1"/>
              <a:t>Jarman</a:t>
            </a:r>
            <a:r>
              <a:rPr lang="en-GB" sz="1500" dirty="0"/>
              <a:t> &amp; </a:t>
            </a:r>
            <a:r>
              <a:rPr lang="en-GB" sz="1500" dirty="0" err="1"/>
              <a:t>McClune</a:t>
            </a:r>
            <a:r>
              <a:rPr lang="en-GB" sz="1500" dirty="0"/>
              <a:t>, 2007; Ratcliffe &amp; Grace, 2003, Street, 2002 ). Raising the level of students’ interest in science is likely to affect their engagement and achievements in science (</a:t>
            </a:r>
            <a:r>
              <a:rPr lang="en-GB" sz="1500" dirty="0" err="1"/>
              <a:t>Hidi</a:t>
            </a:r>
            <a:r>
              <a:rPr lang="en-GB" sz="1500" dirty="0"/>
              <a:t> et al., 2004). </a:t>
            </a:r>
          </a:p>
          <a:p>
            <a:pPr lvl="0">
              <a:spcBef>
                <a:spcPts val="0"/>
              </a:spcBef>
            </a:pPr>
            <a:endParaRPr lang="tr-TR" sz="1500" dirty="0"/>
          </a:p>
          <a:p>
            <a:pPr lvl="0">
              <a:spcBef>
                <a:spcPts val="0"/>
              </a:spcBef>
            </a:pPr>
            <a:r>
              <a:rPr lang="en-GB" sz="1500" dirty="0"/>
              <a:t>Media reports of scientific research can be used to develop skills associated with aspects of reasoning and scientific literacy (</a:t>
            </a:r>
            <a:r>
              <a:rPr lang="en-GB" sz="1500" dirty="0" err="1"/>
              <a:t>Jarman</a:t>
            </a:r>
            <a:r>
              <a:rPr lang="en-GB" sz="1500" dirty="0"/>
              <a:t> &amp; </a:t>
            </a:r>
            <a:r>
              <a:rPr lang="en-GB" sz="1500" dirty="0" err="1"/>
              <a:t>McClune</a:t>
            </a:r>
            <a:r>
              <a:rPr lang="en-GB" sz="1500" dirty="0"/>
              <a:t>, 2002; Elliott, 2006). </a:t>
            </a:r>
          </a:p>
          <a:p>
            <a:pPr lvl="0">
              <a:spcBef>
                <a:spcPts val="0"/>
              </a:spcBef>
            </a:pPr>
            <a:endParaRPr lang="tr-TR" sz="1500" dirty="0"/>
          </a:p>
          <a:p>
            <a:pPr lvl="0">
              <a:spcBef>
                <a:spcPts val="0"/>
              </a:spcBef>
            </a:pPr>
            <a:r>
              <a:rPr lang="en-GB" sz="1500" dirty="0"/>
              <a:t>Students are motivated to think critically about science information presented in a recent news article (</a:t>
            </a:r>
            <a:r>
              <a:rPr lang="en-GB" sz="1500" dirty="0" err="1"/>
              <a:t>Jarman</a:t>
            </a:r>
            <a:r>
              <a:rPr lang="en-GB" sz="1500" dirty="0"/>
              <a:t> &amp; </a:t>
            </a:r>
            <a:r>
              <a:rPr lang="en-GB" sz="1500" dirty="0" err="1"/>
              <a:t>McClune</a:t>
            </a:r>
            <a:r>
              <a:rPr lang="en-GB" sz="1500" dirty="0"/>
              <a:t>, 2007; Ratcliffe &amp; Grace, 2003). That facilitates their critical thinking and argumentation competences (</a:t>
            </a:r>
            <a:r>
              <a:rPr lang="en-GB" sz="1500" dirty="0" err="1"/>
              <a:t>Oliveras</a:t>
            </a:r>
            <a:r>
              <a:rPr lang="en-GB" sz="1500" dirty="0"/>
              <a:t>, Márquez, &amp; </a:t>
            </a:r>
            <a:r>
              <a:rPr lang="en-GB" sz="1500" dirty="0" err="1"/>
              <a:t>Sanmarti</a:t>
            </a:r>
            <a:r>
              <a:rPr lang="en-GB" sz="1500" dirty="0"/>
              <a:t>, 2013).</a:t>
            </a:r>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33</a:t>
            </a:fld>
            <a:endParaRPr lang="es-ES_tradnl" dirty="0"/>
          </a:p>
        </p:txBody>
      </p:sp>
      <p:sp>
        <p:nvSpPr>
          <p:cNvPr id="7" name="Titel 1">
            <a:extLst>
              <a:ext uri="{FF2B5EF4-FFF2-40B4-BE49-F238E27FC236}">
                <a16:creationId xmlns:a16="http://schemas.microsoft.com/office/drawing/2014/main" id="{569ED31E-BDF0-1347-AD6F-4F274E826749}"/>
              </a:ext>
            </a:extLst>
          </p:cNvPr>
          <p:cNvSpPr>
            <a:spLocks noGrp="1"/>
          </p:cNvSpPr>
          <p:nvPr>
            <p:ph type="title"/>
          </p:nvPr>
        </p:nvSpPr>
        <p:spPr>
          <a:xfrm>
            <a:off x="155983" y="552681"/>
            <a:ext cx="8536192" cy="555361"/>
          </a:xfrm>
        </p:spPr>
        <p:txBody>
          <a:bodyPr>
            <a:normAutofit fontScale="90000"/>
          </a:bodyPr>
          <a:lstStyle/>
          <a:p>
            <a:r>
              <a:rPr lang="en-GB" dirty="0"/>
              <a:t>What do students learn when dealing with media reports of environmental SSIs ?</a:t>
            </a:r>
            <a:br>
              <a:rPr lang="en-GB" dirty="0"/>
            </a:br>
            <a:endParaRPr lang="en-GB" dirty="0"/>
          </a:p>
        </p:txBody>
      </p:sp>
      <p:pic>
        <p:nvPicPr>
          <p:cNvPr id="8" name="Picture 7">
            <a:extLst>
              <a:ext uri="{FF2B5EF4-FFF2-40B4-BE49-F238E27FC236}">
                <a16:creationId xmlns:a16="http://schemas.microsoft.com/office/drawing/2014/main" id="{CD3B647B-20C4-0249-838E-8F2A749DA127}"/>
              </a:ext>
            </a:extLst>
          </p:cNvPr>
          <p:cNvPicPr/>
          <p:nvPr/>
        </p:nvPicPr>
        <p:blipFill>
          <a:blip r:embed="rId2"/>
          <a:stretch>
            <a:fillRect/>
          </a:stretch>
        </p:blipFill>
        <p:spPr>
          <a:xfrm>
            <a:off x="1649825" y="4744529"/>
            <a:ext cx="920847" cy="232914"/>
          </a:xfrm>
          <a:prstGeom prst="rect">
            <a:avLst/>
          </a:prstGeom>
        </p:spPr>
      </p:pic>
      <p:sp>
        <p:nvSpPr>
          <p:cNvPr id="10" name="Footer Placeholder 3">
            <a:extLst>
              <a:ext uri="{FF2B5EF4-FFF2-40B4-BE49-F238E27FC236}">
                <a16:creationId xmlns:a16="http://schemas.microsoft.com/office/drawing/2014/main" id="{1B91A2FD-2534-4941-82AE-D2006FEE7F8B}"/>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1793457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Activity</a:t>
            </a:r>
            <a:r>
              <a:rPr lang="de-DE" dirty="0"/>
              <a:t> 3.3: </a:t>
            </a:r>
            <a:r>
              <a:rPr lang="en-US" dirty="0"/>
              <a:t>How to design a lesson on the use of media reports of environmental SSIs? </a:t>
            </a:r>
            <a:endParaRPr lang="de-DE" dirty="0"/>
          </a:p>
        </p:txBody>
      </p:sp>
      <p:sp>
        <p:nvSpPr>
          <p:cNvPr id="3" name="Inhaltsplatzhalter 2"/>
          <p:cNvSpPr>
            <a:spLocks noGrp="1"/>
          </p:cNvSpPr>
          <p:nvPr>
            <p:ph idx="1"/>
          </p:nvPr>
        </p:nvSpPr>
        <p:spPr>
          <a:xfrm>
            <a:off x="1161046" y="1200151"/>
            <a:ext cx="7525753" cy="3394472"/>
          </a:xfrm>
        </p:spPr>
        <p:txBody>
          <a:bodyPr>
            <a:normAutofit/>
          </a:bodyPr>
          <a:lstStyle/>
          <a:p>
            <a:pPr marL="0" indent="0">
              <a:buNone/>
            </a:pPr>
            <a:endParaRPr lang="de-DE" dirty="0"/>
          </a:p>
          <a:p>
            <a:r>
              <a:rPr lang="en-US" sz="2400" dirty="0"/>
              <a:t>Plan a science lesson on the use of media reports of environmental SSIs to promote students competences on reasoning, argumentation and critical thinking. </a:t>
            </a:r>
          </a:p>
          <a:p>
            <a:endParaRPr lang="en-US" sz="2400" dirty="0"/>
          </a:p>
          <a:p>
            <a:r>
              <a:rPr lang="en-US" sz="2400" dirty="0"/>
              <a:t>Present the task to the overall group.</a:t>
            </a:r>
            <a:endParaRPr lang="tr-TR" sz="2400" dirty="0"/>
          </a:p>
          <a:p>
            <a:endParaRPr lang="en-US" sz="2400"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34</a:t>
            </a:fld>
            <a:endParaRPr lang="es-ES_tradnl" dirty="0"/>
          </a:p>
        </p:txBody>
      </p:sp>
      <p:pic>
        <p:nvPicPr>
          <p:cNvPr id="8" name="Bild 27" descr="C:\Users\Sophia\AppData\Local\Microsoft\Windows\Temporary Internet Files\Content.Word\4-4_group_work_.png.png"/>
          <p:cNvPicPr/>
          <p:nvPr/>
        </p:nvPicPr>
        <p:blipFill>
          <a:blip r:embed="rId3" cstate="print"/>
          <a:stretch>
            <a:fillRect/>
          </a:stretch>
        </p:blipFill>
        <p:spPr bwMode="auto">
          <a:xfrm>
            <a:off x="457200" y="1383716"/>
            <a:ext cx="514350" cy="511175"/>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94891"/>
            <a:ext cx="48101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E46A72F-3927-3148-A05F-0F86282222C1}"/>
              </a:ext>
            </a:extLst>
          </p:cNvPr>
          <p:cNvPicPr/>
          <p:nvPr/>
        </p:nvPicPr>
        <p:blipFill>
          <a:blip r:embed="rId5"/>
          <a:stretch>
            <a:fillRect/>
          </a:stretch>
        </p:blipFill>
        <p:spPr>
          <a:xfrm>
            <a:off x="1649825" y="4744529"/>
            <a:ext cx="920847" cy="232914"/>
          </a:xfrm>
          <a:prstGeom prst="rect">
            <a:avLst/>
          </a:prstGeom>
        </p:spPr>
      </p:pic>
      <p:pic>
        <p:nvPicPr>
          <p:cNvPr id="9" name="Picture 2">
            <a:extLst>
              <a:ext uri="{FF2B5EF4-FFF2-40B4-BE49-F238E27FC236}">
                <a16:creationId xmlns:a16="http://schemas.microsoft.com/office/drawing/2014/main" id="{9F04F98A-CCE5-474C-9908-E7FCC16AD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2375903"/>
            <a:ext cx="48101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Bild 7" descr="C:\Users\Sophia\AppData\Local\Microsoft\Windows\Temporary Internet Files\Content.Word\3-1_5min_.png.png">
            <a:extLst>
              <a:ext uri="{FF2B5EF4-FFF2-40B4-BE49-F238E27FC236}">
                <a16:creationId xmlns:a16="http://schemas.microsoft.com/office/drawing/2014/main" id="{AC21BF01-24C7-0B4A-BA42-D1FBE277C782}"/>
              </a:ext>
            </a:extLst>
          </p:cNvPr>
          <p:cNvPicPr/>
          <p:nvPr/>
        </p:nvPicPr>
        <p:blipFill>
          <a:blip r:embed="rId6" cstate="print"/>
          <a:stretch>
            <a:fillRect/>
          </a:stretch>
        </p:blipFill>
        <p:spPr bwMode="auto">
          <a:xfrm>
            <a:off x="490220" y="3592561"/>
            <a:ext cx="481330" cy="478790"/>
          </a:xfrm>
          <a:prstGeom prst="rect">
            <a:avLst/>
          </a:prstGeom>
          <a:noFill/>
          <a:ln>
            <a:noFill/>
          </a:ln>
        </p:spPr>
      </p:pic>
      <p:sp>
        <p:nvSpPr>
          <p:cNvPr id="13" name="Footer Placeholder 3">
            <a:extLst>
              <a:ext uri="{FF2B5EF4-FFF2-40B4-BE49-F238E27FC236}">
                <a16:creationId xmlns:a16="http://schemas.microsoft.com/office/drawing/2014/main" id="{5BE2327D-4F98-414C-9E9F-83D697BFFC20}"/>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14" name="Imagen 49" descr="/Users/antquearm/Desktop/IncluSMe icons/Icons as JPEG/13.jpg">
            <a:extLst>
              <a:ext uri="{FF2B5EF4-FFF2-40B4-BE49-F238E27FC236}">
                <a16:creationId xmlns:a16="http://schemas.microsoft.com/office/drawing/2014/main" id="{F3048FB7-B4B5-9047-8B04-2B4E8DBD1D6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217" y="3124566"/>
            <a:ext cx="467995" cy="467995"/>
          </a:xfrm>
          <a:prstGeom prst="rect">
            <a:avLst/>
          </a:prstGeom>
          <a:noFill/>
          <a:ln>
            <a:noFill/>
          </a:ln>
        </p:spPr>
      </p:pic>
    </p:spTree>
    <p:extLst>
      <p:ext uri="{BB962C8B-B14F-4D97-AF65-F5344CB8AC3E}">
        <p14:creationId xmlns:p14="http://schemas.microsoft.com/office/powerpoint/2010/main" val="3441521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95325" y="894144"/>
            <a:ext cx="7772400" cy="1856648"/>
          </a:xfrm>
        </p:spPr>
        <p:txBody>
          <a:bodyPr>
            <a:normAutofit fontScale="90000"/>
          </a:bodyPr>
          <a:lstStyle/>
          <a:p>
            <a:pPr>
              <a:defRPr/>
            </a:pPr>
            <a:br>
              <a:rPr lang="de-DE" sz="3600" dirty="0">
                <a:solidFill>
                  <a:srgbClr val="002369"/>
                </a:solidFill>
              </a:rPr>
            </a:br>
            <a:r>
              <a:rPr lang="en-GB" sz="3400" b="0" cap="all" dirty="0">
                <a:latin typeface="Avenir Book"/>
              </a:rPr>
              <a:t>reasoning, ARGUMENTATION &amp; CRITICAL THINKING</a:t>
            </a:r>
            <a:br>
              <a:rPr lang="en-US" sz="3600" i="1" dirty="0">
                <a:solidFill>
                  <a:srgbClr val="CBD974"/>
                </a:solidFill>
              </a:rPr>
            </a:br>
            <a:endParaRPr lang="en-US" sz="3400" b="0" cap="all" dirty="0">
              <a:latin typeface="Avenir Book"/>
            </a:endParaRPr>
          </a:p>
        </p:txBody>
      </p:sp>
      <p:sp>
        <p:nvSpPr>
          <p:cNvPr id="3" name="Untertitel 2"/>
          <p:cNvSpPr>
            <a:spLocks noGrp="1"/>
          </p:cNvSpPr>
          <p:nvPr>
            <p:ph type="subTitle" idx="1"/>
          </p:nvPr>
        </p:nvSpPr>
        <p:spPr>
          <a:xfrm>
            <a:off x="1371600" y="3009240"/>
            <a:ext cx="6400800" cy="1520716"/>
          </a:xfrm>
        </p:spPr>
        <p:txBody>
          <a:bodyPr>
            <a:normAutofit fontScale="70000" lnSpcReduction="20000"/>
          </a:bodyPr>
          <a:lstStyle/>
          <a:p>
            <a:r>
              <a:rPr lang="en-GB" b="0" i="1" dirty="0"/>
              <a:t>Promoting future teachers’ competences in reasoning, argumentation and critical thinking through the use of media reports on environmental SSIs</a:t>
            </a:r>
          </a:p>
          <a:p>
            <a:endParaRPr lang="en-GB" b="0" i="1" dirty="0"/>
          </a:p>
          <a:p>
            <a:r>
              <a:rPr lang="en-GB" b="0" dirty="0" err="1">
                <a:solidFill>
                  <a:schemeClr val="tx2"/>
                </a:solidFill>
              </a:rPr>
              <a:t>Gultekin</a:t>
            </a:r>
            <a:r>
              <a:rPr lang="en-GB" b="0" dirty="0">
                <a:solidFill>
                  <a:schemeClr val="tx2"/>
                </a:solidFill>
              </a:rPr>
              <a:t> </a:t>
            </a:r>
            <a:r>
              <a:rPr lang="en-GB" b="0" dirty="0" err="1">
                <a:solidFill>
                  <a:schemeClr val="tx2"/>
                </a:solidFill>
              </a:rPr>
              <a:t>Cakmakci</a:t>
            </a:r>
            <a:r>
              <a:rPr lang="en-GB" b="0" dirty="0">
                <a:solidFill>
                  <a:schemeClr val="tx2"/>
                </a:solidFill>
              </a:rPr>
              <a:t>, </a:t>
            </a:r>
            <a:r>
              <a:rPr lang="en-GB" b="0" dirty="0" err="1">
                <a:solidFill>
                  <a:schemeClr val="tx2"/>
                </a:solidFill>
              </a:rPr>
              <a:t>Hacettepe</a:t>
            </a:r>
            <a:r>
              <a:rPr lang="en-GB" b="0" dirty="0">
                <a:solidFill>
                  <a:schemeClr val="tx2"/>
                </a:solidFill>
              </a:rPr>
              <a:t> University STEM &amp; Maker Lab</a:t>
            </a:r>
          </a:p>
          <a:p>
            <a:r>
              <a:rPr lang="en-GB" b="0" dirty="0" err="1">
                <a:solidFill>
                  <a:schemeClr val="tx2"/>
                </a:solidFill>
              </a:rPr>
              <a:t>www.hstem.hacettepe.edu.tr</a:t>
            </a:r>
            <a:r>
              <a:rPr lang="en-GB" b="0" dirty="0">
                <a:solidFill>
                  <a:schemeClr val="tx2"/>
                </a:solidFill>
              </a:rPr>
              <a:t>/</a:t>
            </a:r>
            <a:r>
              <a:rPr lang="en-GB" b="0" dirty="0" err="1">
                <a:solidFill>
                  <a:schemeClr val="tx2"/>
                </a:solidFill>
              </a:rPr>
              <a:t>en</a:t>
            </a:r>
            <a:r>
              <a:rPr lang="en-GB" b="0" dirty="0">
                <a:solidFill>
                  <a:schemeClr val="tx2"/>
                </a:solidFill>
              </a:rPr>
              <a:t> </a:t>
            </a:r>
          </a:p>
          <a:p>
            <a:endParaRPr lang="en-GB" i="1" dirty="0"/>
          </a:p>
          <a:p>
            <a:endParaRPr lang="en-GB" i="1" dirty="0"/>
          </a:p>
          <a:p>
            <a:endParaRPr lang="en-GB" i="1" dirty="0"/>
          </a:p>
          <a:p>
            <a:endParaRPr lang="en-US" i="1" dirty="0"/>
          </a:p>
          <a:p>
            <a:endParaRPr lang="en-US" dirty="0"/>
          </a:p>
        </p:txBody>
      </p:sp>
      <p:pic>
        <p:nvPicPr>
          <p:cNvPr id="10" name="Picture 9">
            <a:extLst>
              <a:ext uri="{FF2B5EF4-FFF2-40B4-BE49-F238E27FC236}">
                <a16:creationId xmlns:a16="http://schemas.microsoft.com/office/drawing/2014/main" id="{20AFCE00-43A1-244C-8BD8-87351E8ECF15}"/>
              </a:ext>
            </a:extLst>
          </p:cNvPr>
          <p:cNvPicPr/>
          <p:nvPr/>
        </p:nvPicPr>
        <p:blipFill>
          <a:blip r:embed="rId2"/>
          <a:stretch>
            <a:fillRect/>
          </a:stretch>
        </p:blipFill>
        <p:spPr>
          <a:xfrm>
            <a:off x="1649825" y="4744529"/>
            <a:ext cx="920847" cy="232914"/>
          </a:xfrm>
          <a:prstGeom prst="rect">
            <a:avLst/>
          </a:prstGeom>
        </p:spPr>
      </p:pic>
    </p:spTree>
    <p:extLst>
      <p:ext uri="{BB962C8B-B14F-4D97-AF65-F5344CB8AC3E}">
        <p14:creationId xmlns:p14="http://schemas.microsoft.com/office/powerpoint/2010/main" val="628594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Activity 1.1: Is </a:t>
            </a:r>
            <a:r>
              <a:rPr lang="en-GB" dirty="0"/>
              <a:t>Mr Briggs guilty of speeding?</a:t>
            </a:r>
            <a:r>
              <a:rPr lang="en-GB" u="sng" dirty="0"/>
              <a:t> </a:t>
            </a:r>
            <a:endParaRPr lang="de-DE" dirty="0"/>
          </a:p>
        </p:txBody>
      </p:sp>
      <p:sp>
        <p:nvSpPr>
          <p:cNvPr id="3" name="Inhaltsplatzhalter 2"/>
          <p:cNvSpPr>
            <a:spLocks noGrp="1"/>
          </p:cNvSpPr>
          <p:nvPr>
            <p:ph idx="1"/>
          </p:nvPr>
        </p:nvSpPr>
        <p:spPr>
          <a:xfrm>
            <a:off x="1263316" y="1200151"/>
            <a:ext cx="7423484" cy="3394472"/>
          </a:xfrm>
        </p:spPr>
        <p:txBody>
          <a:bodyPr>
            <a:normAutofit lnSpcReduction="10000"/>
          </a:bodyPr>
          <a:lstStyle/>
          <a:p>
            <a:pPr>
              <a:buClr>
                <a:schemeClr val="tx2"/>
              </a:buClr>
            </a:pPr>
            <a:r>
              <a:rPr lang="en-US" sz="2200" dirty="0">
                <a:latin typeface="Calibri" panose="020F0502020204030204" pitchFamily="34" charset="0"/>
                <a:cs typeface="Calibri" panose="020F0502020204030204" pitchFamily="34" charset="0"/>
              </a:rPr>
              <a:t>Please read this text and fill out the table by writing the claim, counter claim and the evidence that support them. </a:t>
            </a:r>
            <a:r>
              <a:rPr lang="en-US" sz="2200" dirty="0">
                <a:solidFill>
                  <a:schemeClr val="tx2"/>
                </a:solidFill>
                <a:latin typeface="Calibri" panose="020F0502020204030204" pitchFamily="34" charset="0"/>
                <a:cs typeface="Calibri" panose="020F0502020204030204" pitchFamily="34" charset="0"/>
                <a:hlinkClick r:id="rId3"/>
              </a:rPr>
              <a:t>https://padlet.com/emergenteu/czi0mva93y0rdjq1</a:t>
            </a:r>
            <a:r>
              <a:rPr lang="en-US" sz="2200" dirty="0">
                <a:solidFill>
                  <a:schemeClr val="tx2"/>
                </a:solidFill>
                <a:latin typeface="Calibri" panose="020F0502020204030204" pitchFamily="34" charset="0"/>
                <a:cs typeface="Calibri" panose="020F0502020204030204" pitchFamily="34" charset="0"/>
              </a:rPr>
              <a:t> </a:t>
            </a:r>
          </a:p>
          <a:p>
            <a:pPr>
              <a:buClr>
                <a:schemeClr val="tx2"/>
              </a:buClr>
            </a:pPr>
            <a:endParaRPr lang="en-US" sz="2200" dirty="0">
              <a:latin typeface="Calibri" panose="020F0502020204030204" pitchFamily="34" charset="0"/>
              <a:cs typeface="Calibri" panose="020F0502020204030204" pitchFamily="34" charset="0"/>
            </a:endParaRPr>
          </a:p>
          <a:p>
            <a:endParaRPr lang="de-DE" sz="2200" dirty="0">
              <a:latin typeface="Calibri" panose="020F0502020204030204" pitchFamily="34" charset="0"/>
              <a:cs typeface="Calibri" panose="020F0502020204030204" pitchFamily="34" charset="0"/>
            </a:endParaRPr>
          </a:p>
          <a:p>
            <a:pPr>
              <a:buClr>
                <a:schemeClr val="tx2"/>
              </a:buClr>
              <a:buFont typeface="Courier New" panose="02070309020205020404" pitchFamily="49" charset="0"/>
              <a:buChar char="o"/>
            </a:pPr>
            <a:r>
              <a:rPr lang="en-US" sz="2200" dirty="0">
                <a:solidFill>
                  <a:schemeClr val="tx2"/>
                </a:solidFill>
                <a:latin typeface="Calibri" panose="020F0502020204030204" pitchFamily="34" charset="0"/>
                <a:cs typeface="Calibri" panose="020F0502020204030204" pitchFamily="34" charset="0"/>
              </a:rPr>
              <a:t>Sunday, March 7th, was a cold, sunny day. At 11.46 am </a:t>
            </a:r>
            <a:r>
              <a:rPr lang="en-US" sz="2200" dirty="0" err="1">
                <a:solidFill>
                  <a:schemeClr val="tx2"/>
                </a:solidFill>
                <a:latin typeface="Calibri" panose="020F0502020204030204" pitchFamily="34" charset="0"/>
                <a:cs typeface="Calibri" panose="020F0502020204030204" pitchFamily="34" charset="0"/>
              </a:rPr>
              <a:t>Mr</a:t>
            </a:r>
            <a:r>
              <a:rPr lang="en-US" sz="2200" dirty="0">
                <a:solidFill>
                  <a:schemeClr val="tx2"/>
                </a:solidFill>
                <a:latin typeface="Calibri" panose="020F0502020204030204" pitchFamily="34" charset="0"/>
                <a:cs typeface="Calibri" panose="020F0502020204030204" pitchFamily="34" charset="0"/>
              </a:rPr>
              <a:t> Briggs was observed driving along Water Street. A speed camera measured his speed at 65 km/h. This is 15 km/h above the speed limit. </a:t>
            </a:r>
            <a:r>
              <a:rPr lang="en-US" sz="2200" dirty="0" err="1">
                <a:solidFill>
                  <a:schemeClr val="tx2"/>
                </a:solidFill>
                <a:latin typeface="Calibri" panose="020F0502020204030204" pitchFamily="34" charset="0"/>
                <a:cs typeface="Calibri" panose="020F0502020204030204" pitchFamily="34" charset="0"/>
              </a:rPr>
              <a:t>Mr</a:t>
            </a:r>
            <a:r>
              <a:rPr lang="en-US" sz="2200" dirty="0">
                <a:solidFill>
                  <a:schemeClr val="tx2"/>
                </a:solidFill>
                <a:latin typeface="Calibri" panose="020F0502020204030204" pitchFamily="34" charset="0"/>
                <a:cs typeface="Calibri" panose="020F0502020204030204" pitchFamily="34" charset="0"/>
              </a:rPr>
              <a:t> Briggs denies that he was speeding.</a:t>
            </a:r>
            <a:endParaRPr lang="tr-TR" sz="2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de-DE"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4</a:t>
            </a:fld>
            <a:endParaRPr lang="es-ES_tradnl" dirty="0"/>
          </a:p>
        </p:txBody>
      </p:sp>
      <p:pic>
        <p:nvPicPr>
          <p:cNvPr id="14" name="Bild 10" descr="C:\Users\Sophia\AppData\Local\Microsoft\Windows\Temporary Internet Files\Content.Word\4-1_single_work_.png.png">
            <a:extLst>
              <a:ext uri="{FF2B5EF4-FFF2-40B4-BE49-F238E27FC236}">
                <a16:creationId xmlns:a16="http://schemas.microsoft.com/office/drawing/2014/main" id="{E6A71B06-29F5-FE4E-855A-4C1EC09ADCB4}"/>
              </a:ext>
            </a:extLst>
          </p:cNvPr>
          <p:cNvPicPr/>
          <p:nvPr/>
        </p:nvPicPr>
        <p:blipFill>
          <a:blip r:embed="rId4" cstate="print"/>
          <a:srcRect/>
          <a:stretch>
            <a:fillRect/>
          </a:stretch>
        </p:blipFill>
        <p:spPr bwMode="auto">
          <a:xfrm>
            <a:off x="416476" y="1356578"/>
            <a:ext cx="492125" cy="444500"/>
          </a:xfrm>
          <a:prstGeom prst="rect">
            <a:avLst/>
          </a:prstGeom>
          <a:noFill/>
          <a:ln w="9525">
            <a:noFill/>
            <a:miter lim="800000"/>
            <a:headEnd/>
            <a:tailEnd/>
          </a:ln>
        </p:spPr>
      </p:pic>
      <p:pic>
        <p:nvPicPr>
          <p:cNvPr id="15" name="Bild 13" descr="C:\Users\Sophia\AppData\Local\Microsoft\Windows\Temporary Internet Files\Content.Word\4-2_pair_work_.png.png">
            <a:extLst>
              <a:ext uri="{FF2B5EF4-FFF2-40B4-BE49-F238E27FC236}">
                <a16:creationId xmlns:a16="http://schemas.microsoft.com/office/drawing/2014/main" id="{7AA378E5-0506-8842-AB4A-6B3583753EA3}"/>
              </a:ext>
            </a:extLst>
          </p:cNvPr>
          <p:cNvPicPr/>
          <p:nvPr/>
        </p:nvPicPr>
        <p:blipFill>
          <a:blip r:embed="rId5" cstate="print"/>
          <a:srcRect/>
          <a:stretch>
            <a:fillRect/>
          </a:stretch>
        </p:blipFill>
        <p:spPr bwMode="auto">
          <a:xfrm>
            <a:off x="398349" y="2409920"/>
            <a:ext cx="492760" cy="489585"/>
          </a:xfrm>
          <a:prstGeom prst="rect">
            <a:avLst/>
          </a:prstGeom>
          <a:noFill/>
          <a:ln w="9525">
            <a:noFill/>
            <a:miter lim="800000"/>
            <a:headEnd/>
            <a:tailEnd/>
          </a:ln>
        </p:spPr>
      </p:pic>
      <p:pic>
        <p:nvPicPr>
          <p:cNvPr id="16" name="Bild 7" descr="C:\Users\Sophia\AppData\Local\Microsoft\Windows\Temporary Internet Files\Content.Word\3-1_5min_.png.png">
            <a:extLst>
              <a:ext uri="{FF2B5EF4-FFF2-40B4-BE49-F238E27FC236}">
                <a16:creationId xmlns:a16="http://schemas.microsoft.com/office/drawing/2014/main" id="{DD0CC9A3-0946-D945-B3C1-1DBF288D8CD5}"/>
              </a:ext>
            </a:extLst>
          </p:cNvPr>
          <p:cNvPicPr/>
          <p:nvPr/>
        </p:nvPicPr>
        <p:blipFill>
          <a:blip r:embed="rId6" cstate="print"/>
          <a:stretch>
            <a:fillRect/>
          </a:stretch>
        </p:blipFill>
        <p:spPr bwMode="auto">
          <a:xfrm>
            <a:off x="416476" y="1806051"/>
            <a:ext cx="481330" cy="478790"/>
          </a:xfrm>
          <a:prstGeom prst="rect">
            <a:avLst/>
          </a:prstGeom>
          <a:noFill/>
          <a:ln w="9525">
            <a:noFill/>
            <a:miter lim="800000"/>
            <a:headEnd/>
            <a:tailEnd/>
          </a:ln>
        </p:spPr>
      </p:pic>
      <p:pic>
        <p:nvPicPr>
          <p:cNvPr id="17" name="Bild 7" descr="C:\Users\Sophia\AppData\Local\Microsoft\Windows\Temporary Internet Files\Content.Word\3-1_5min_.png.png">
            <a:extLst>
              <a:ext uri="{FF2B5EF4-FFF2-40B4-BE49-F238E27FC236}">
                <a16:creationId xmlns:a16="http://schemas.microsoft.com/office/drawing/2014/main" id="{ECF47FD3-5CEC-1948-A691-5FAD725FA27A}"/>
              </a:ext>
            </a:extLst>
          </p:cNvPr>
          <p:cNvPicPr/>
          <p:nvPr/>
        </p:nvPicPr>
        <p:blipFill>
          <a:blip r:embed="rId6" cstate="print"/>
          <a:stretch>
            <a:fillRect/>
          </a:stretch>
        </p:blipFill>
        <p:spPr bwMode="auto">
          <a:xfrm>
            <a:off x="398349" y="2896880"/>
            <a:ext cx="481330" cy="478790"/>
          </a:xfrm>
          <a:prstGeom prst="rect">
            <a:avLst/>
          </a:prstGeom>
          <a:noFill/>
          <a:ln w="9525">
            <a:noFill/>
            <a:miter lim="800000"/>
            <a:headEnd/>
            <a:tailEnd/>
          </a:ln>
        </p:spPr>
      </p:pic>
      <p:pic>
        <p:nvPicPr>
          <p:cNvPr id="18" name="Imagen 22" descr="/Users/antquearm/Desktop/IncluSMe icons/Icons as JPEG/4-4.jpg">
            <a:extLst>
              <a:ext uri="{FF2B5EF4-FFF2-40B4-BE49-F238E27FC236}">
                <a16:creationId xmlns:a16="http://schemas.microsoft.com/office/drawing/2014/main" id="{3244C41F-152D-9E40-8284-8111097E750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05016" y="3542193"/>
            <a:ext cx="467995" cy="467995"/>
          </a:xfrm>
          <a:prstGeom prst="rect">
            <a:avLst/>
          </a:prstGeom>
          <a:noFill/>
          <a:ln>
            <a:noFill/>
          </a:ln>
        </p:spPr>
      </p:pic>
      <p:pic>
        <p:nvPicPr>
          <p:cNvPr id="20" name="Picture 19">
            <a:extLst>
              <a:ext uri="{FF2B5EF4-FFF2-40B4-BE49-F238E27FC236}">
                <a16:creationId xmlns:a16="http://schemas.microsoft.com/office/drawing/2014/main" id="{F7184236-1851-DF41-BB85-8D61E922803E}"/>
              </a:ext>
            </a:extLst>
          </p:cNvPr>
          <p:cNvPicPr/>
          <p:nvPr/>
        </p:nvPicPr>
        <p:blipFill>
          <a:blip r:embed="rId8"/>
          <a:stretch>
            <a:fillRect/>
          </a:stretch>
        </p:blipFill>
        <p:spPr>
          <a:xfrm>
            <a:off x="1649825" y="4744529"/>
            <a:ext cx="920847" cy="232914"/>
          </a:xfrm>
          <a:prstGeom prst="rect">
            <a:avLst/>
          </a:prstGeom>
        </p:spPr>
      </p:pic>
      <p:pic>
        <p:nvPicPr>
          <p:cNvPr id="12" name="Bild 7" descr="C:\Users\Sophia\AppData\Local\Microsoft\Windows\Temporary Internet Files\Content.Word\3-1_5min_.png.png">
            <a:extLst>
              <a:ext uri="{FF2B5EF4-FFF2-40B4-BE49-F238E27FC236}">
                <a16:creationId xmlns:a16="http://schemas.microsoft.com/office/drawing/2014/main" id="{D03F0DF8-3B16-494D-A0A3-2CDD2818ED01}"/>
              </a:ext>
            </a:extLst>
          </p:cNvPr>
          <p:cNvPicPr/>
          <p:nvPr/>
        </p:nvPicPr>
        <p:blipFill>
          <a:blip r:embed="rId9" cstate="print"/>
          <a:stretch>
            <a:fillRect/>
          </a:stretch>
        </p:blipFill>
        <p:spPr bwMode="auto">
          <a:xfrm>
            <a:off x="386738" y="4018139"/>
            <a:ext cx="481330" cy="478790"/>
          </a:xfrm>
          <a:prstGeom prst="rect">
            <a:avLst/>
          </a:prstGeom>
          <a:noFill/>
          <a:ln>
            <a:noFill/>
          </a:ln>
        </p:spPr>
      </p:pic>
      <p:sp>
        <p:nvSpPr>
          <p:cNvPr id="13" name="Footer Placeholder 3">
            <a:extLst>
              <a:ext uri="{FF2B5EF4-FFF2-40B4-BE49-F238E27FC236}">
                <a16:creationId xmlns:a16="http://schemas.microsoft.com/office/drawing/2014/main" id="{A1CEABE5-2179-5D42-BBF4-90F3B7DEAB8A}"/>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373938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              Is </a:t>
            </a:r>
            <a:r>
              <a:rPr lang="en-GB" dirty="0"/>
              <a:t>Mr Briggs guilty of speeding?</a:t>
            </a:r>
            <a:r>
              <a:rPr lang="en-GB" u="sng" dirty="0"/>
              <a:t> </a:t>
            </a:r>
            <a:endParaRPr lang="de-DE"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5</a:t>
            </a:fld>
            <a:endParaRPr lang="es-ES_tradnl" dirty="0"/>
          </a:p>
        </p:txBody>
      </p:sp>
      <p:pic>
        <p:nvPicPr>
          <p:cNvPr id="6" name="Bild 10" descr="C:\Users\Sophia\AppData\Local\Microsoft\Windows\Temporary Internet Files\Content.Word\4-1_single_work_.png.png"/>
          <p:cNvPicPr/>
          <p:nvPr/>
        </p:nvPicPr>
        <p:blipFill>
          <a:blip r:embed="rId3" cstate="print"/>
          <a:srcRect/>
          <a:stretch>
            <a:fillRect/>
          </a:stretch>
        </p:blipFill>
        <p:spPr bwMode="auto">
          <a:xfrm>
            <a:off x="416476" y="1356578"/>
            <a:ext cx="492125" cy="444500"/>
          </a:xfrm>
          <a:prstGeom prst="rect">
            <a:avLst/>
          </a:prstGeom>
          <a:noFill/>
          <a:ln w="9525">
            <a:noFill/>
            <a:miter lim="800000"/>
            <a:headEnd/>
            <a:tailEnd/>
          </a:ln>
        </p:spPr>
      </p:pic>
      <p:pic>
        <p:nvPicPr>
          <p:cNvPr id="7" name="Bild 13" descr="C:\Users\Sophia\AppData\Local\Microsoft\Windows\Temporary Internet Files\Content.Word\4-2_pair_work_.png.png"/>
          <p:cNvPicPr/>
          <p:nvPr/>
        </p:nvPicPr>
        <p:blipFill>
          <a:blip r:embed="rId4" cstate="print"/>
          <a:srcRect/>
          <a:stretch>
            <a:fillRect/>
          </a:stretch>
        </p:blipFill>
        <p:spPr bwMode="auto">
          <a:xfrm>
            <a:off x="398349" y="2409920"/>
            <a:ext cx="492760" cy="489585"/>
          </a:xfrm>
          <a:prstGeom prst="rect">
            <a:avLst/>
          </a:prstGeom>
          <a:noFill/>
          <a:ln w="9525">
            <a:noFill/>
            <a:miter lim="800000"/>
            <a:headEnd/>
            <a:tailEnd/>
          </a:ln>
        </p:spPr>
      </p:pic>
      <p:pic>
        <p:nvPicPr>
          <p:cNvPr id="8" name="Bild 7" descr="C:\Users\Sophia\AppData\Local\Microsoft\Windows\Temporary Internet Files\Content.Word\3-1_5min_.png.png"/>
          <p:cNvPicPr/>
          <p:nvPr/>
        </p:nvPicPr>
        <p:blipFill>
          <a:blip r:embed="rId5" cstate="print"/>
          <a:stretch>
            <a:fillRect/>
          </a:stretch>
        </p:blipFill>
        <p:spPr bwMode="auto">
          <a:xfrm>
            <a:off x="416476" y="1806051"/>
            <a:ext cx="481330" cy="478790"/>
          </a:xfrm>
          <a:prstGeom prst="rect">
            <a:avLst/>
          </a:prstGeom>
          <a:noFill/>
          <a:ln w="9525">
            <a:noFill/>
            <a:miter lim="800000"/>
            <a:headEnd/>
            <a:tailEnd/>
          </a:ln>
        </p:spPr>
      </p:pic>
      <p:pic>
        <p:nvPicPr>
          <p:cNvPr id="12" name="Bild 7" descr="C:\Users\Sophia\AppData\Local\Microsoft\Windows\Temporary Internet Files\Content.Word\3-1_5min_.png.png">
            <a:extLst>
              <a:ext uri="{FF2B5EF4-FFF2-40B4-BE49-F238E27FC236}">
                <a16:creationId xmlns:a16="http://schemas.microsoft.com/office/drawing/2014/main" id="{7A41F6D2-4531-BE43-BF05-276133F3528E}"/>
              </a:ext>
            </a:extLst>
          </p:cNvPr>
          <p:cNvPicPr/>
          <p:nvPr/>
        </p:nvPicPr>
        <p:blipFill>
          <a:blip r:embed="rId5" cstate="print"/>
          <a:stretch>
            <a:fillRect/>
          </a:stretch>
        </p:blipFill>
        <p:spPr bwMode="auto">
          <a:xfrm>
            <a:off x="398349" y="2896880"/>
            <a:ext cx="481330" cy="478790"/>
          </a:xfrm>
          <a:prstGeom prst="rect">
            <a:avLst/>
          </a:prstGeom>
          <a:noFill/>
          <a:ln w="9525">
            <a:noFill/>
            <a:miter lim="800000"/>
            <a:headEnd/>
            <a:tailEnd/>
          </a:ln>
        </p:spPr>
      </p:pic>
      <p:pic>
        <p:nvPicPr>
          <p:cNvPr id="11" name="Imagen 22" descr="/Users/antquearm/Desktop/IncluSMe icons/Icons as JPEG/4-4.jpg">
            <a:extLst>
              <a:ext uri="{FF2B5EF4-FFF2-40B4-BE49-F238E27FC236}">
                <a16:creationId xmlns:a16="http://schemas.microsoft.com/office/drawing/2014/main" id="{926EA0A9-83F7-C344-B7B5-0BCE8AA0F85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542193"/>
            <a:ext cx="467995" cy="467995"/>
          </a:xfrm>
          <a:prstGeom prst="rect">
            <a:avLst/>
          </a:prstGeom>
          <a:noFill/>
          <a:ln>
            <a:noFill/>
          </a:ln>
        </p:spPr>
      </p:pic>
      <p:pic>
        <p:nvPicPr>
          <p:cNvPr id="15" name="Picture 14">
            <a:extLst>
              <a:ext uri="{FF2B5EF4-FFF2-40B4-BE49-F238E27FC236}">
                <a16:creationId xmlns:a16="http://schemas.microsoft.com/office/drawing/2014/main" id="{6ADD08D9-92E4-514C-82ED-6622BB198ABC}"/>
              </a:ext>
            </a:extLst>
          </p:cNvPr>
          <p:cNvPicPr/>
          <p:nvPr/>
        </p:nvPicPr>
        <p:blipFill>
          <a:blip r:embed="rId7"/>
          <a:stretch>
            <a:fillRect/>
          </a:stretch>
        </p:blipFill>
        <p:spPr>
          <a:xfrm>
            <a:off x="1649825" y="4744529"/>
            <a:ext cx="920847" cy="232914"/>
          </a:xfrm>
          <a:prstGeom prst="rect">
            <a:avLst/>
          </a:prstGeom>
        </p:spPr>
      </p:pic>
      <p:pic>
        <p:nvPicPr>
          <p:cNvPr id="13" name="Picture 12">
            <a:extLst>
              <a:ext uri="{FF2B5EF4-FFF2-40B4-BE49-F238E27FC236}">
                <a16:creationId xmlns:a16="http://schemas.microsoft.com/office/drawing/2014/main" id="{18F103C3-3717-6246-AF12-B596D6E98139}"/>
              </a:ext>
            </a:extLst>
          </p:cNvPr>
          <p:cNvPicPr/>
          <p:nvPr/>
        </p:nvPicPr>
        <p:blipFill>
          <a:blip r:embed="rId8">
            <a:extLst>
              <a:ext uri="{28A0092B-C50C-407E-A947-70E740481C1C}">
                <a14:useLocalDpi xmlns:a14="http://schemas.microsoft.com/office/drawing/2010/main" val="0"/>
              </a:ext>
            </a:extLst>
          </a:blip>
          <a:stretch>
            <a:fillRect/>
          </a:stretch>
        </p:blipFill>
        <p:spPr>
          <a:xfrm>
            <a:off x="1649825" y="1092210"/>
            <a:ext cx="5623560" cy="3609340"/>
          </a:xfrm>
          <a:prstGeom prst="rect">
            <a:avLst/>
          </a:prstGeom>
        </p:spPr>
      </p:pic>
      <p:pic>
        <p:nvPicPr>
          <p:cNvPr id="14" name="Bild 7" descr="C:\Users\Sophia\AppData\Local\Microsoft\Windows\Temporary Internet Files\Content.Word\3-1_5min_.png.png">
            <a:extLst>
              <a:ext uri="{FF2B5EF4-FFF2-40B4-BE49-F238E27FC236}">
                <a16:creationId xmlns:a16="http://schemas.microsoft.com/office/drawing/2014/main" id="{55F81B37-4BAA-9A4D-9DF2-019E582818DA}"/>
              </a:ext>
            </a:extLst>
          </p:cNvPr>
          <p:cNvPicPr/>
          <p:nvPr/>
        </p:nvPicPr>
        <p:blipFill>
          <a:blip r:embed="rId9" cstate="print"/>
          <a:stretch>
            <a:fillRect/>
          </a:stretch>
        </p:blipFill>
        <p:spPr bwMode="auto">
          <a:xfrm>
            <a:off x="400574" y="4010188"/>
            <a:ext cx="481330" cy="478790"/>
          </a:xfrm>
          <a:prstGeom prst="rect">
            <a:avLst/>
          </a:prstGeom>
          <a:noFill/>
          <a:ln>
            <a:noFill/>
          </a:ln>
        </p:spPr>
      </p:pic>
      <p:sp>
        <p:nvSpPr>
          <p:cNvPr id="16" name="Footer Placeholder 3">
            <a:extLst>
              <a:ext uri="{FF2B5EF4-FFF2-40B4-BE49-F238E27FC236}">
                <a16:creationId xmlns:a16="http://schemas.microsoft.com/office/drawing/2014/main" id="{87916FC6-3B67-424F-886F-1E7E31C03C73}"/>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150176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013" y="263461"/>
            <a:ext cx="8229600" cy="485846"/>
          </a:xfrm>
        </p:spPr>
        <p:txBody>
          <a:bodyPr>
            <a:normAutofit fontScale="90000"/>
          </a:bodyPr>
          <a:lstStyle/>
          <a:p>
            <a:r>
              <a:rPr lang="en-US" dirty="0"/>
              <a:t>Activity 1.1: Is </a:t>
            </a:r>
            <a:r>
              <a:rPr lang="en-GB" dirty="0"/>
              <a:t>Mr Briggs guilty of speeding?</a:t>
            </a:r>
            <a:r>
              <a:rPr lang="en-GB" u="sng" dirty="0"/>
              <a:t> </a:t>
            </a:r>
            <a:endParaRPr lang="de-DE"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6</a:t>
            </a:fld>
            <a:endParaRPr lang="es-ES_tradnl" dirty="0"/>
          </a:p>
        </p:txBody>
      </p:sp>
      <p:pic>
        <p:nvPicPr>
          <p:cNvPr id="6" name="Bild 10" descr="C:\Users\Sophia\AppData\Local\Microsoft\Windows\Temporary Internet Files\Content.Word\4-1_single_work_.png.png"/>
          <p:cNvPicPr/>
          <p:nvPr/>
        </p:nvPicPr>
        <p:blipFill>
          <a:blip r:embed="rId3" cstate="print"/>
          <a:srcRect/>
          <a:stretch>
            <a:fillRect/>
          </a:stretch>
        </p:blipFill>
        <p:spPr bwMode="auto">
          <a:xfrm>
            <a:off x="416476" y="933886"/>
            <a:ext cx="492125" cy="444500"/>
          </a:xfrm>
          <a:prstGeom prst="rect">
            <a:avLst/>
          </a:prstGeom>
          <a:noFill/>
          <a:ln w="9525">
            <a:noFill/>
            <a:miter lim="800000"/>
            <a:headEnd/>
            <a:tailEnd/>
          </a:ln>
        </p:spPr>
      </p:pic>
      <p:pic>
        <p:nvPicPr>
          <p:cNvPr id="7" name="Bild 13" descr="C:\Users\Sophia\AppData\Local\Microsoft\Windows\Temporary Internet Files\Content.Word\4-2_pair_work_.png.png"/>
          <p:cNvPicPr/>
          <p:nvPr/>
        </p:nvPicPr>
        <p:blipFill>
          <a:blip r:embed="rId4" cstate="print"/>
          <a:srcRect/>
          <a:stretch>
            <a:fillRect/>
          </a:stretch>
        </p:blipFill>
        <p:spPr bwMode="auto">
          <a:xfrm>
            <a:off x="398349" y="1987228"/>
            <a:ext cx="492760" cy="489585"/>
          </a:xfrm>
          <a:prstGeom prst="rect">
            <a:avLst/>
          </a:prstGeom>
          <a:noFill/>
          <a:ln w="9525">
            <a:noFill/>
            <a:miter lim="800000"/>
            <a:headEnd/>
            <a:tailEnd/>
          </a:ln>
        </p:spPr>
      </p:pic>
      <p:pic>
        <p:nvPicPr>
          <p:cNvPr id="8" name="Bild 7" descr="C:\Users\Sophia\AppData\Local\Microsoft\Windows\Temporary Internet Files\Content.Word\3-1_5min_.png.png"/>
          <p:cNvPicPr/>
          <p:nvPr/>
        </p:nvPicPr>
        <p:blipFill>
          <a:blip r:embed="rId5" cstate="print"/>
          <a:stretch>
            <a:fillRect/>
          </a:stretch>
        </p:blipFill>
        <p:spPr bwMode="auto">
          <a:xfrm>
            <a:off x="416476" y="1383359"/>
            <a:ext cx="481330" cy="478790"/>
          </a:xfrm>
          <a:prstGeom prst="rect">
            <a:avLst/>
          </a:prstGeom>
          <a:noFill/>
          <a:ln w="9525">
            <a:noFill/>
            <a:miter lim="800000"/>
            <a:headEnd/>
            <a:tailEnd/>
          </a:ln>
        </p:spPr>
      </p:pic>
      <p:pic>
        <p:nvPicPr>
          <p:cNvPr id="12" name="Bild 7" descr="C:\Users\Sophia\AppData\Local\Microsoft\Windows\Temporary Internet Files\Content.Word\3-1_5min_.png.png">
            <a:extLst>
              <a:ext uri="{FF2B5EF4-FFF2-40B4-BE49-F238E27FC236}">
                <a16:creationId xmlns:a16="http://schemas.microsoft.com/office/drawing/2014/main" id="{7A41F6D2-4531-BE43-BF05-276133F3528E}"/>
              </a:ext>
            </a:extLst>
          </p:cNvPr>
          <p:cNvPicPr/>
          <p:nvPr/>
        </p:nvPicPr>
        <p:blipFill>
          <a:blip r:embed="rId5" cstate="print"/>
          <a:stretch>
            <a:fillRect/>
          </a:stretch>
        </p:blipFill>
        <p:spPr bwMode="auto">
          <a:xfrm>
            <a:off x="398349" y="2474188"/>
            <a:ext cx="481330" cy="478790"/>
          </a:xfrm>
          <a:prstGeom prst="rect">
            <a:avLst/>
          </a:prstGeom>
          <a:noFill/>
          <a:ln w="9525">
            <a:noFill/>
            <a:miter lim="800000"/>
            <a:headEnd/>
            <a:tailEnd/>
          </a:ln>
        </p:spPr>
      </p:pic>
      <p:pic>
        <p:nvPicPr>
          <p:cNvPr id="11" name="Imagen 22" descr="/Users/antquearm/Desktop/IncluSMe icons/Icons as JPEG/4-4.jpg">
            <a:extLst>
              <a:ext uri="{FF2B5EF4-FFF2-40B4-BE49-F238E27FC236}">
                <a16:creationId xmlns:a16="http://schemas.microsoft.com/office/drawing/2014/main" id="{926EA0A9-83F7-C344-B7B5-0BCE8AA0F85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016" y="3119501"/>
            <a:ext cx="467995" cy="467995"/>
          </a:xfrm>
          <a:prstGeom prst="rect">
            <a:avLst/>
          </a:prstGeom>
          <a:noFill/>
          <a:ln>
            <a:noFill/>
          </a:ln>
        </p:spPr>
      </p:pic>
      <p:pic>
        <p:nvPicPr>
          <p:cNvPr id="4" name="Picture 3">
            <a:extLst>
              <a:ext uri="{FF2B5EF4-FFF2-40B4-BE49-F238E27FC236}">
                <a16:creationId xmlns:a16="http://schemas.microsoft.com/office/drawing/2014/main" id="{55B9A67E-4433-9A46-83B1-C75B7298C5BC}"/>
              </a:ext>
            </a:extLst>
          </p:cNvPr>
          <p:cNvPicPr>
            <a:picLocks noChangeAspect="1"/>
          </p:cNvPicPr>
          <p:nvPr/>
        </p:nvPicPr>
        <p:blipFill rotWithShape="1">
          <a:blip r:embed="rId7"/>
          <a:srcRect b="3935"/>
          <a:stretch/>
        </p:blipFill>
        <p:spPr>
          <a:xfrm>
            <a:off x="2080967" y="738673"/>
            <a:ext cx="5345692" cy="3908634"/>
          </a:xfrm>
          <a:prstGeom prst="rect">
            <a:avLst/>
          </a:prstGeom>
        </p:spPr>
      </p:pic>
      <p:pic>
        <p:nvPicPr>
          <p:cNvPr id="15" name="Picture 14">
            <a:extLst>
              <a:ext uri="{FF2B5EF4-FFF2-40B4-BE49-F238E27FC236}">
                <a16:creationId xmlns:a16="http://schemas.microsoft.com/office/drawing/2014/main" id="{E369EF5C-6641-A94B-BB18-CE3E8DA8D712}"/>
              </a:ext>
            </a:extLst>
          </p:cNvPr>
          <p:cNvPicPr/>
          <p:nvPr/>
        </p:nvPicPr>
        <p:blipFill>
          <a:blip r:embed="rId8"/>
          <a:stretch>
            <a:fillRect/>
          </a:stretch>
        </p:blipFill>
        <p:spPr>
          <a:xfrm>
            <a:off x="1649825" y="4744529"/>
            <a:ext cx="920847" cy="232914"/>
          </a:xfrm>
          <a:prstGeom prst="rect">
            <a:avLst/>
          </a:prstGeom>
        </p:spPr>
      </p:pic>
      <p:pic>
        <p:nvPicPr>
          <p:cNvPr id="13" name="Bild 7" descr="C:\Users\Sophia\AppData\Local\Microsoft\Windows\Temporary Internet Files\Content.Word\3-1_5min_.png.png">
            <a:extLst>
              <a:ext uri="{FF2B5EF4-FFF2-40B4-BE49-F238E27FC236}">
                <a16:creationId xmlns:a16="http://schemas.microsoft.com/office/drawing/2014/main" id="{48C67742-BB7F-7F44-A0CF-C2ACB60B6B49}"/>
              </a:ext>
            </a:extLst>
          </p:cNvPr>
          <p:cNvPicPr/>
          <p:nvPr/>
        </p:nvPicPr>
        <p:blipFill>
          <a:blip r:embed="rId9" cstate="print"/>
          <a:stretch>
            <a:fillRect/>
          </a:stretch>
        </p:blipFill>
        <p:spPr bwMode="auto">
          <a:xfrm>
            <a:off x="409779" y="3587496"/>
            <a:ext cx="481330" cy="478790"/>
          </a:xfrm>
          <a:prstGeom prst="rect">
            <a:avLst/>
          </a:prstGeom>
          <a:noFill/>
          <a:ln>
            <a:noFill/>
          </a:ln>
        </p:spPr>
      </p:pic>
      <p:sp>
        <p:nvSpPr>
          <p:cNvPr id="14" name="Footer Placeholder 3">
            <a:extLst>
              <a:ext uri="{FF2B5EF4-FFF2-40B4-BE49-F238E27FC236}">
                <a16:creationId xmlns:a16="http://schemas.microsoft.com/office/drawing/2014/main" id="{30415D6E-16FE-FF4A-ABA5-0943FAC76983}"/>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1402990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3746"/>
            <a:ext cx="8229600" cy="485846"/>
          </a:xfrm>
        </p:spPr>
        <p:txBody>
          <a:bodyPr>
            <a:normAutofit fontScale="90000"/>
          </a:bodyPr>
          <a:lstStyle/>
          <a:p>
            <a:r>
              <a:rPr lang="en-US" dirty="0"/>
              <a:t>Module 2 focuses on the following topics</a:t>
            </a:r>
          </a:p>
        </p:txBody>
      </p:sp>
      <p:sp>
        <p:nvSpPr>
          <p:cNvPr id="3" name="Marcador de contenido 2"/>
          <p:cNvSpPr>
            <a:spLocks noGrp="1"/>
          </p:cNvSpPr>
          <p:nvPr>
            <p:ph idx="1"/>
          </p:nvPr>
        </p:nvSpPr>
        <p:spPr>
          <a:xfrm>
            <a:off x="893574" y="1270068"/>
            <a:ext cx="5345415" cy="3641909"/>
          </a:xfrm>
        </p:spPr>
        <p:txBody>
          <a:bodyPr>
            <a:normAutofit/>
          </a:bodyPr>
          <a:lstStyle/>
          <a:p>
            <a:pPr>
              <a:spcAft>
                <a:spcPts val="600"/>
              </a:spcAft>
              <a:buClr>
                <a:schemeClr val="tx2"/>
              </a:buClr>
              <a:buFont typeface="Arial" panose="020B0604020202020204" pitchFamily="34" charset="0"/>
              <a:buChar char="•"/>
            </a:pPr>
            <a:r>
              <a:rPr lang="en-GB" sz="2000" b="1" dirty="0">
                <a:solidFill>
                  <a:srgbClr val="A0B051"/>
                </a:solidFill>
              </a:rPr>
              <a:t>Media Literacy  </a:t>
            </a:r>
          </a:p>
          <a:p>
            <a:pPr marL="0" indent="0">
              <a:spcAft>
                <a:spcPts val="600"/>
              </a:spcAft>
              <a:buClr>
                <a:schemeClr val="tx2"/>
              </a:buClr>
              <a:buNone/>
            </a:pPr>
            <a:endParaRPr lang="en-GB" sz="2000" dirty="0"/>
          </a:p>
          <a:p>
            <a:pPr>
              <a:spcAft>
                <a:spcPts val="600"/>
              </a:spcAft>
              <a:buClr>
                <a:schemeClr val="tx2"/>
              </a:buClr>
              <a:buFont typeface="Arial" panose="020B0604020202020204" pitchFamily="34" charset="0"/>
              <a:buChar char="•"/>
            </a:pPr>
            <a:r>
              <a:rPr lang="en-GB" sz="2000" b="1" dirty="0">
                <a:solidFill>
                  <a:srgbClr val="A0B051"/>
                </a:solidFill>
              </a:rPr>
              <a:t>Reasoning, Argumentation and Critical Thinking  </a:t>
            </a:r>
          </a:p>
          <a:p>
            <a:pPr marL="0" indent="0">
              <a:spcAft>
                <a:spcPts val="600"/>
              </a:spcAft>
              <a:buNone/>
            </a:pPr>
            <a:endParaRPr lang="en-GB" sz="2000" dirty="0"/>
          </a:p>
          <a:p>
            <a:pPr>
              <a:spcAft>
                <a:spcPts val="600"/>
              </a:spcAft>
              <a:buClr>
                <a:schemeClr val="tx2"/>
              </a:buClr>
              <a:buFont typeface="Arial" panose="020B0604020202020204" pitchFamily="34" charset="0"/>
              <a:buChar char="•"/>
            </a:pPr>
            <a:r>
              <a:rPr lang="en-GB" sz="2000" b="1" dirty="0">
                <a:solidFill>
                  <a:srgbClr val="A0B051"/>
                </a:solidFill>
              </a:rPr>
              <a:t>Using media reports as starting point to discuss environmental SSIs</a:t>
            </a:r>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7</a:t>
            </a:fld>
            <a:endParaRPr lang="es-ES_tradnl" dirty="0"/>
          </a:p>
        </p:txBody>
      </p:sp>
      <p:pic>
        <p:nvPicPr>
          <p:cNvPr id="10" name="Picture 9">
            <a:extLst>
              <a:ext uri="{FF2B5EF4-FFF2-40B4-BE49-F238E27FC236}">
                <a16:creationId xmlns:a16="http://schemas.microsoft.com/office/drawing/2014/main" id="{BF8F8834-2957-5B45-8B72-A11E145D55E1}"/>
              </a:ext>
            </a:extLst>
          </p:cNvPr>
          <p:cNvPicPr/>
          <p:nvPr/>
        </p:nvPicPr>
        <p:blipFill>
          <a:blip r:embed="rId3"/>
          <a:stretch>
            <a:fillRect/>
          </a:stretch>
        </p:blipFill>
        <p:spPr>
          <a:xfrm>
            <a:off x="1649825" y="4744529"/>
            <a:ext cx="920847" cy="232914"/>
          </a:xfrm>
          <a:prstGeom prst="rect">
            <a:avLst/>
          </a:prstGeom>
        </p:spPr>
      </p:pic>
      <p:pic>
        <p:nvPicPr>
          <p:cNvPr id="6" name="Picture 5">
            <a:extLst>
              <a:ext uri="{FF2B5EF4-FFF2-40B4-BE49-F238E27FC236}">
                <a16:creationId xmlns:a16="http://schemas.microsoft.com/office/drawing/2014/main" id="{E99D7472-7F74-9444-82C8-7121D71CFB1C}"/>
              </a:ext>
            </a:extLst>
          </p:cNvPr>
          <p:cNvPicPr>
            <a:picLocks noChangeAspect="1"/>
          </p:cNvPicPr>
          <p:nvPr/>
        </p:nvPicPr>
        <p:blipFill>
          <a:blip r:embed="rId4"/>
          <a:stretch>
            <a:fillRect/>
          </a:stretch>
        </p:blipFill>
        <p:spPr>
          <a:xfrm>
            <a:off x="6238989" y="929592"/>
            <a:ext cx="2447811" cy="1675585"/>
          </a:xfrm>
          <a:prstGeom prst="rect">
            <a:avLst/>
          </a:prstGeom>
        </p:spPr>
      </p:pic>
      <p:sp>
        <p:nvSpPr>
          <p:cNvPr id="7" name="Footer Placeholder 3">
            <a:extLst>
              <a:ext uri="{FF2B5EF4-FFF2-40B4-BE49-F238E27FC236}">
                <a16:creationId xmlns:a16="http://schemas.microsoft.com/office/drawing/2014/main" id="{7FD05889-9449-0641-AE00-0D1CD2242872}"/>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2316347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Activity 1.2: What are the features of a scientific argument?</a:t>
            </a:r>
          </a:p>
        </p:txBody>
      </p:sp>
      <p:sp>
        <p:nvSpPr>
          <p:cNvPr id="3" name="Inhaltsplatzhalter 2"/>
          <p:cNvSpPr>
            <a:spLocks noGrp="1"/>
          </p:cNvSpPr>
          <p:nvPr>
            <p:ph idx="1"/>
          </p:nvPr>
        </p:nvSpPr>
        <p:spPr>
          <a:xfrm>
            <a:off x="1040732" y="1570445"/>
            <a:ext cx="7652669" cy="2855251"/>
          </a:xfrm>
        </p:spPr>
        <p:txBody>
          <a:bodyPr>
            <a:normAutofit/>
          </a:bodyPr>
          <a:lstStyle/>
          <a:p>
            <a:r>
              <a:rPr lang="en-GB" sz="2400" dirty="0"/>
              <a:t>What are the differences between explanation and argument?</a:t>
            </a:r>
          </a:p>
          <a:p>
            <a:endParaRPr lang="en-GB" sz="2400" dirty="0"/>
          </a:p>
          <a:p>
            <a:r>
              <a:rPr lang="en-GB" sz="2400" dirty="0"/>
              <a:t>What are the features of a scientific argument?</a:t>
            </a:r>
          </a:p>
          <a:p>
            <a:pPr marL="0" indent="0">
              <a:buNone/>
            </a:pPr>
            <a:endParaRPr lang="de-DE"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8</a:t>
            </a:fld>
            <a:endParaRPr lang="es-ES_tradnl" dirty="0"/>
          </a:p>
        </p:txBody>
      </p:sp>
      <p:pic>
        <p:nvPicPr>
          <p:cNvPr id="6" name="Grafik 5">
            <a:extLst>
              <a:ext uri="{FF2B5EF4-FFF2-40B4-BE49-F238E27FC236}">
                <a16:creationId xmlns:a16="http://schemas.microsoft.com/office/drawing/2014/main" id="{18A65EA0-1EC4-4C88-940C-07BBE9F2659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616" y="1732547"/>
            <a:ext cx="631658" cy="631658"/>
          </a:xfrm>
          <a:prstGeom prst="rect">
            <a:avLst/>
          </a:prstGeom>
          <a:noFill/>
          <a:ln>
            <a:noFill/>
          </a:ln>
        </p:spPr>
      </p:pic>
      <p:pic>
        <p:nvPicPr>
          <p:cNvPr id="7" name="Picture 6">
            <a:extLst>
              <a:ext uri="{FF2B5EF4-FFF2-40B4-BE49-F238E27FC236}">
                <a16:creationId xmlns:a16="http://schemas.microsoft.com/office/drawing/2014/main" id="{73AB3CB5-48AB-2240-99EF-A1E5BF8C8EC5}"/>
              </a:ext>
            </a:extLst>
          </p:cNvPr>
          <p:cNvPicPr/>
          <p:nvPr/>
        </p:nvPicPr>
        <p:blipFill>
          <a:blip r:embed="rId3"/>
          <a:stretch>
            <a:fillRect/>
          </a:stretch>
        </p:blipFill>
        <p:spPr>
          <a:xfrm>
            <a:off x="1649825" y="4744529"/>
            <a:ext cx="920847" cy="232914"/>
          </a:xfrm>
          <a:prstGeom prst="rect">
            <a:avLst/>
          </a:prstGeom>
        </p:spPr>
      </p:pic>
      <p:sp>
        <p:nvSpPr>
          <p:cNvPr id="8" name="Footer Placeholder 3">
            <a:extLst>
              <a:ext uri="{FF2B5EF4-FFF2-40B4-BE49-F238E27FC236}">
                <a16:creationId xmlns:a16="http://schemas.microsoft.com/office/drawing/2014/main" id="{A206897B-B24B-8B4D-A1F9-8FD6BFB1B040}"/>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pic>
        <p:nvPicPr>
          <p:cNvPr id="12" name="Bild 7" descr="C:\Users\Sophia\AppData\Local\Microsoft\Windows\Temporary Internet Files\Content.Word\3-1_5min_.png.png">
            <a:extLst>
              <a:ext uri="{FF2B5EF4-FFF2-40B4-BE49-F238E27FC236}">
                <a16:creationId xmlns:a16="http://schemas.microsoft.com/office/drawing/2014/main" id="{65F97082-8CD8-444B-A3EB-D6AD29146BD2}"/>
              </a:ext>
            </a:extLst>
          </p:cNvPr>
          <p:cNvPicPr/>
          <p:nvPr/>
        </p:nvPicPr>
        <p:blipFill>
          <a:blip r:embed="rId4" cstate="print"/>
          <a:stretch>
            <a:fillRect/>
          </a:stretch>
        </p:blipFill>
        <p:spPr bwMode="auto">
          <a:xfrm>
            <a:off x="309780" y="2363436"/>
            <a:ext cx="481330" cy="478790"/>
          </a:xfrm>
          <a:prstGeom prst="rect">
            <a:avLst/>
          </a:prstGeom>
          <a:noFill/>
          <a:ln w="9525">
            <a:noFill/>
            <a:miter lim="800000"/>
            <a:headEnd/>
            <a:tailEnd/>
          </a:ln>
        </p:spPr>
      </p:pic>
      <p:pic>
        <p:nvPicPr>
          <p:cNvPr id="13" name="Bild 7" descr="C:\Users\Sophia\AppData\Local\Microsoft\Windows\Temporary Internet Files\Content.Word\3-1_5min_.png.png">
            <a:extLst>
              <a:ext uri="{FF2B5EF4-FFF2-40B4-BE49-F238E27FC236}">
                <a16:creationId xmlns:a16="http://schemas.microsoft.com/office/drawing/2014/main" id="{DEA7391B-8EF5-2846-A0C3-A361678EE567}"/>
              </a:ext>
            </a:extLst>
          </p:cNvPr>
          <p:cNvPicPr/>
          <p:nvPr/>
        </p:nvPicPr>
        <p:blipFill>
          <a:blip r:embed="rId5" cstate="print"/>
          <a:stretch>
            <a:fillRect/>
          </a:stretch>
        </p:blipFill>
        <p:spPr bwMode="auto">
          <a:xfrm>
            <a:off x="292540" y="4085879"/>
            <a:ext cx="481330" cy="478790"/>
          </a:xfrm>
          <a:prstGeom prst="rect">
            <a:avLst/>
          </a:prstGeom>
          <a:noFill/>
          <a:ln w="9525">
            <a:noFill/>
            <a:miter lim="800000"/>
            <a:headEnd/>
            <a:tailEnd/>
          </a:ln>
        </p:spPr>
      </p:pic>
      <p:pic>
        <p:nvPicPr>
          <p:cNvPr id="14" name="Imagen 49" descr="/Users/antquearm/Desktop/IncluSMe icons/Icons as JPEG/13.jpg">
            <a:extLst>
              <a:ext uri="{FF2B5EF4-FFF2-40B4-BE49-F238E27FC236}">
                <a16:creationId xmlns:a16="http://schemas.microsoft.com/office/drawing/2014/main" id="{44BD8CBE-FD8D-EC49-B957-6B1CD6C0ACD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207" y="3617884"/>
            <a:ext cx="467995" cy="467995"/>
          </a:xfrm>
          <a:prstGeom prst="rect">
            <a:avLst/>
          </a:prstGeom>
          <a:noFill/>
          <a:ln>
            <a:noFill/>
          </a:ln>
        </p:spPr>
      </p:pic>
    </p:spTree>
    <p:extLst>
      <p:ext uri="{BB962C8B-B14F-4D97-AF65-F5344CB8AC3E}">
        <p14:creationId xmlns:p14="http://schemas.microsoft.com/office/powerpoint/2010/main" val="1616973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Argumentation</a:t>
            </a:r>
          </a:p>
        </p:txBody>
      </p:sp>
      <p:sp>
        <p:nvSpPr>
          <p:cNvPr id="3" name="Inhaltsplatzhalter 2"/>
          <p:cNvSpPr>
            <a:spLocks noGrp="1"/>
          </p:cNvSpPr>
          <p:nvPr>
            <p:ph idx="1"/>
          </p:nvPr>
        </p:nvSpPr>
        <p:spPr/>
        <p:txBody>
          <a:bodyPr>
            <a:noAutofit/>
          </a:bodyPr>
          <a:lstStyle/>
          <a:p>
            <a:r>
              <a:rPr lang="en-GB" sz="1400" dirty="0"/>
              <a:t>Scientific knowledge is characterised by proper scientific explanations or arguments. </a:t>
            </a:r>
          </a:p>
          <a:p>
            <a:pPr marL="0" indent="0">
              <a:buNone/>
            </a:pPr>
            <a:endParaRPr lang="en-GB" sz="1400" dirty="0"/>
          </a:p>
          <a:p>
            <a:r>
              <a:rPr lang="en-GB" sz="1400" dirty="0"/>
              <a:t>While an </a:t>
            </a:r>
            <a:r>
              <a:rPr lang="en-GB" sz="1400" b="1" i="1" dirty="0"/>
              <a:t>explanation</a:t>
            </a:r>
            <a:r>
              <a:rPr lang="en-GB" sz="1400" dirty="0"/>
              <a:t> should make sense of a phenomenon and explain the phenomena or event based on other scientific facts; in an </a:t>
            </a:r>
            <a:r>
              <a:rPr lang="en-GB" sz="1400" b="1" i="1" dirty="0"/>
              <a:t>argument</a:t>
            </a:r>
            <a:r>
              <a:rPr lang="en-GB" sz="1400" dirty="0"/>
              <a:t>, however, there is not so much a feature or behaviour to be explained but a claim to be justified (Osborne &amp; Patterson, 2011). </a:t>
            </a:r>
          </a:p>
          <a:p>
            <a:endParaRPr lang="en-GB" sz="1400" dirty="0"/>
          </a:p>
          <a:p>
            <a:r>
              <a:rPr lang="en-GB" sz="1400" dirty="0"/>
              <a:t>A </a:t>
            </a:r>
            <a:r>
              <a:rPr lang="en-GB" sz="1400" b="1" i="1" dirty="0"/>
              <a:t>scientific argument </a:t>
            </a:r>
            <a:r>
              <a:rPr lang="en-GB" sz="1400" dirty="0"/>
              <a:t>involves the coordination of evidence (data) and theory (claim) (product of observation vs. product of interpretation of those observations) to support or refute an explanatory conclusion, model or prediction (Osborne et al., 2004a). </a:t>
            </a:r>
          </a:p>
          <a:p>
            <a:endParaRPr lang="en-GB" sz="1400" dirty="0"/>
          </a:p>
          <a:p>
            <a:r>
              <a:rPr lang="en-GB" sz="1400" dirty="0"/>
              <a:t>In IO2, Toulmin’s model of argumentation, among others, are used to analyse media reports of scientific research related to environmental SSI. Based on this model, the nature of an argument can be framed in terms of claims, data, warrants, backings, rebuttals, and qualifiers (Toulmin, 1958) (see Figure 1). </a:t>
            </a:r>
            <a:endParaRPr lang="de-DE" sz="1400"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9</a:t>
            </a:fld>
            <a:endParaRPr lang="es-ES_tradnl" dirty="0"/>
          </a:p>
        </p:txBody>
      </p:sp>
      <p:pic>
        <p:nvPicPr>
          <p:cNvPr id="6" name="Picture 5">
            <a:extLst>
              <a:ext uri="{FF2B5EF4-FFF2-40B4-BE49-F238E27FC236}">
                <a16:creationId xmlns:a16="http://schemas.microsoft.com/office/drawing/2014/main" id="{5E6683A8-1554-684C-9E53-B26164357C58}"/>
              </a:ext>
            </a:extLst>
          </p:cNvPr>
          <p:cNvPicPr/>
          <p:nvPr/>
        </p:nvPicPr>
        <p:blipFill>
          <a:blip r:embed="rId2"/>
          <a:stretch>
            <a:fillRect/>
          </a:stretch>
        </p:blipFill>
        <p:spPr>
          <a:xfrm>
            <a:off x="1649825" y="4744529"/>
            <a:ext cx="920847" cy="232914"/>
          </a:xfrm>
          <a:prstGeom prst="rect">
            <a:avLst/>
          </a:prstGeom>
        </p:spPr>
      </p:pic>
      <p:sp>
        <p:nvSpPr>
          <p:cNvPr id="7" name="Footer Placeholder 3">
            <a:extLst>
              <a:ext uri="{FF2B5EF4-FFF2-40B4-BE49-F238E27FC236}">
                <a16:creationId xmlns:a16="http://schemas.microsoft.com/office/drawing/2014/main" id="{52987A04-D03C-9A4D-B04F-D9C3EB63918C}"/>
              </a:ext>
            </a:extLst>
          </p:cNvPr>
          <p:cNvSpPr>
            <a:spLocks noGrp="1"/>
          </p:cNvSpPr>
          <p:nvPr>
            <p:ph type="ftr" sz="quarter" idx="10"/>
          </p:nvPr>
        </p:nvSpPr>
        <p:spPr>
          <a:xfrm>
            <a:off x="5346551" y="58851"/>
            <a:ext cx="3267189" cy="273844"/>
          </a:xfrm>
        </p:spPr>
        <p:txBody>
          <a:bodyPr/>
          <a:lstStyle/>
          <a:p>
            <a:r>
              <a:rPr lang="es-ES" dirty="0">
                <a:solidFill>
                  <a:srgbClr val="CC023B"/>
                </a:solidFill>
              </a:rPr>
              <a:t>REASONING, ARGUMENTATION &amp; CRITICAL THINKING</a:t>
            </a:r>
            <a:endParaRPr lang="es-ES_tradnl" dirty="0">
              <a:solidFill>
                <a:srgbClr val="CC023B"/>
              </a:solidFill>
            </a:endParaRPr>
          </a:p>
        </p:txBody>
      </p:sp>
    </p:spTree>
    <p:extLst>
      <p:ext uri="{BB962C8B-B14F-4D97-AF65-F5344CB8AC3E}">
        <p14:creationId xmlns:p14="http://schemas.microsoft.com/office/powerpoint/2010/main" val="2525773871"/>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{27AADB88-E545-DE45-8478-A25AED46645F}tf10001058</Template>
  <TotalTime>10015</TotalTime>
  <Words>2005</Words>
  <Application>Microsoft Macintosh PowerPoint</Application>
  <PresentationFormat>On-screen Show (16:9)</PresentationFormat>
  <Paragraphs>202</Paragraphs>
  <Slides>35</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Avenir</vt:lpstr>
      <vt:lpstr>Avenir Book</vt:lpstr>
      <vt:lpstr>Calibri</vt:lpstr>
      <vt:lpstr>Courier New</vt:lpstr>
      <vt:lpstr>Lucida Grande</vt:lpstr>
      <vt:lpstr>Wingdings</vt:lpstr>
      <vt:lpstr>Office-Design</vt:lpstr>
      <vt:lpstr> reasoning, ARGUMENTATION &amp; CRITICAL THINKING </vt:lpstr>
      <vt:lpstr>What do students learn when dealing with media reports of environmental SSIs ? </vt:lpstr>
      <vt:lpstr>1. What are reasoning, argumentation &amp; critical thinking?</vt:lpstr>
      <vt:lpstr>Activity 1.1: Is Mr Briggs guilty of speeding? </vt:lpstr>
      <vt:lpstr>              Is Mr Briggs guilty of speeding? </vt:lpstr>
      <vt:lpstr>Activity 1.1: Is Mr Briggs guilty of speeding? </vt:lpstr>
      <vt:lpstr>Module 2 focuses on the following topics</vt:lpstr>
      <vt:lpstr>Activity 1.2: What are the features of a scientific argument?</vt:lpstr>
      <vt:lpstr>Argumentation</vt:lpstr>
      <vt:lpstr>Figure 1. Toulmin’s model of argumentation (Toulmin, 1958) </vt:lpstr>
      <vt:lpstr>Toulmin’s model of argumentation (Toulmin, 1958)</vt:lpstr>
      <vt:lpstr>Argumentation</vt:lpstr>
      <vt:lpstr>Figure 2.   Argumentation Scheme (Wolfe, Britt &amp; Butler, 2009) </vt:lpstr>
      <vt:lpstr>Figure 3.   The claim, evidence and reasoning (CER) framework (McNeill &amp; Krajcik, 2012) </vt:lpstr>
      <vt:lpstr>2. Analyzing media reports of environmental SSIs</vt:lpstr>
      <vt:lpstr>Activity 2.1: Voters decide not to water down wolf protection</vt:lpstr>
      <vt:lpstr>Activity 2.1: Voters decide not to water down wolf protection</vt:lpstr>
      <vt:lpstr>Activity 2.1: Voters decide not to water down wolf protection</vt:lpstr>
      <vt:lpstr>Activity 2.1: Voters decide not to water down wolf protection</vt:lpstr>
      <vt:lpstr>Activity 2.1: Voters decide not to water down wolf protection</vt:lpstr>
      <vt:lpstr>Activity 2.1: Voters decide not to water down wolf protection</vt:lpstr>
      <vt:lpstr>Asking the right questions (Browne &amp; Keeley, 2007) </vt:lpstr>
      <vt:lpstr>Examples of queries to guide the discussion (Beck &amp; McKeown, 2006) </vt:lpstr>
      <vt:lpstr>Activity 2.1: Voters decide not to water down wolf protection</vt:lpstr>
      <vt:lpstr>3. How may media reports of environmental SSIs be used as a tool for teaching reasoning, argumentation and critical thinking? </vt:lpstr>
      <vt:lpstr>Activity 3.1: Insecticide harmful to bees temporarily allowed in France </vt:lpstr>
      <vt:lpstr>Activity 3.1: Insecticide harmful to bees temporarily allowed in France </vt:lpstr>
      <vt:lpstr>Activity 3.1: Insecticide harmful to bees temporarily allowed in France </vt:lpstr>
      <vt:lpstr>Activity 3.1: Insecticide harmful to bees temporarily allowed in France </vt:lpstr>
      <vt:lpstr>Activity 3.1: Insecticide harmful to bees temporarily allowed in France </vt:lpstr>
      <vt:lpstr>Asking the right questions (Browne &amp; Keeley, 2007) </vt:lpstr>
      <vt:lpstr>Activity 3.2: What do students learn when dealing with media reports of environmental SSIs ?</vt:lpstr>
      <vt:lpstr>What do students learn when dealing with media reports of environmental SSIs ? </vt:lpstr>
      <vt:lpstr>Activity 3.3: How to design a lesson on the use of media reports of environmental SSIs? </vt:lpstr>
      <vt:lpstr> reasoning, ARGUMENTATION &amp; CRITICAL THINKING </vt:lpstr>
    </vt:vector>
  </TitlesOfParts>
  <Company>Pädagogische Hochschule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Ulrich Birtel</dc:creator>
  <cp:lastModifiedBy>Microsoft Office User</cp:lastModifiedBy>
  <cp:revision>268</cp:revision>
  <cp:lastPrinted>2020-12-27T17:06:00Z</cp:lastPrinted>
  <dcterms:created xsi:type="dcterms:W3CDTF">2017-02-28T10:46:16Z</dcterms:created>
  <dcterms:modified xsi:type="dcterms:W3CDTF">2022-03-07T17:00:56Z</dcterms:modified>
</cp:coreProperties>
</file>