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5143500"/>
  <p:defaultTextStyle>
    <a:defPPr>
      <a:defRPr lang="de-DE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231E77-10EF-A5E2-A348-D3761F8DF49A}">
  <a:tblStyle styleId="{FE231E77-10EF-A5E2-A348-D3761F8DF49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3699"/>
  </p:normalViewPr>
  <p:slideViewPr>
    <p:cSldViewPr>
      <p:cViewPr varScale="1">
        <p:scale>
          <a:sx n="154" d="100"/>
          <a:sy n="154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F85981-0A6E-DC4F-9DC9-F24078E0FA09}" type="datetimeFigureOut">
              <a:rPr lang="de-DE"/>
              <a:t>07.07.22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3ABD4E-16D0-5348-910F-B34FEBD0AA0B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3ABD4E-16D0-5348-910F-B34FEBD0AA0B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53ABD4E-16D0-5348-910F-B34FEBD0AA0B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Photo from Pixabay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53ABD4E-16D0-5348-910F-B34FEBD0AA0B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Picture from Pixabay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53ABD4E-16D0-5348-910F-B34FEBD0AA0B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Main Sections Title and Subtit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pPr>
              <a:defRPr/>
            </a:pPr>
            <a:r>
              <a:rPr lang="en-AU"/>
              <a:t>MASTERTITELFORMAT BEARBEITEN</a:t>
            </a:r>
            <a:endParaRPr/>
          </a:p>
        </p:txBody>
      </p:sp>
      <p:sp>
        <p:nvSpPr>
          <p:cNvPr id="5" name="Rechteck 10"/>
          <p:cNvSpPr/>
          <p:nvPr userDrawn="1"/>
        </p:nvSpPr>
        <p:spPr bwMode="auto">
          <a:xfrm flipV="1">
            <a:off x="736600" y="2756060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AU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Main Sections Title and Subtit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701875" y="417201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pPr>
              <a:defRPr/>
            </a:pPr>
            <a:r>
              <a:rPr lang="en-AU"/>
              <a:t>MASTERTITELFORMAT BEARBEITEN</a:t>
            </a:r>
            <a:endParaRPr/>
          </a:p>
        </p:txBody>
      </p:sp>
      <p:sp>
        <p:nvSpPr>
          <p:cNvPr id="5" name="Rechteck 10"/>
          <p:cNvSpPr/>
          <p:nvPr userDrawn="1"/>
        </p:nvSpPr>
        <p:spPr bwMode="auto">
          <a:xfrm flipV="1">
            <a:off x="725025" y="1688296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371600" y="1909822"/>
            <a:ext cx="6400800" cy="231927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AU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ections &amp; Text with lis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C5F7E"/>
                </a:solidFill>
                <a:latin typeface="Avenir Book"/>
                <a:ea typeface="Avenir Book"/>
                <a:cs typeface="Avenir Book"/>
              </a:defRPr>
            </a:lvl1pPr>
          </a:lstStyle>
          <a:p>
            <a:pPr>
              <a:defRPr/>
            </a:pPr>
            <a:r>
              <a:rPr lang="en-US"/>
              <a:t>Title Main Sections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>
                <a:latin typeface="+mn-lt"/>
                <a:ea typeface="Avenir Book"/>
                <a:cs typeface="Avenir Book"/>
              </a:defRPr>
            </a:lvl1pPr>
            <a:lvl2pPr>
              <a:defRPr>
                <a:latin typeface="+mn-lt"/>
                <a:ea typeface="Avenir Book"/>
                <a:cs typeface="Avenir Book"/>
              </a:defRPr>
            </a:lvl2pPr>
            <a:lvl3pPr>
              <a:defRPr>
                <a:latin typeface="+mn-lt"/>
                <a:ea typeface="Avenir Book"/>
                <a:cs typeface="Avenir Book"/>
              </a:defRPr>
            </a:lvl3pPr>
            <a:lvl4pPr>
              <a:defRPr>
                <a:latin typeface="+mn-lt"/>
                <a:ea typeface="Avenir Book"/>
                <a:cs typeface="Avenir Book"/>
              </a:defRPr>
            </a:lvl4pPr>
            <a:lvl5pPr>
              <a:defRPr>
                <a:latin typeface="+mn-lt"/>
                <a:ea typeface="Avenir Book"/>
                <a:cs typeface="Avenir Book"/>
              </a:defRPr>
            </a:lvl5pPr>
          </a:lstStyle>
          <a:p>
            <a:pPr lvl="0">
              <a:defRPr/>
            </a:pPr>
            <a:r>
              <a:rPr lang="en-US"/>
              <a:t>Mastertextformat bearbeiten with li</a:t>
            </a:r>
            <a:endParaRPr/>
          </a:p>
          <a:p>
            <a:pPr lvl="1">
              <a:defRPr/>
            </a:pPr>
            <a:r>
              <a:rPr lang="en-US"/>
              <a:t>Zweite Ebene</a:t>
            </a:r>
          </a:p>
          <a:p>
            <a:pPr lvl="2">
              <a:defRPr/>
            </a:pPr>
            <a:r>
              <a:rPr lang="en-US"/>
              <a:t>Dritte Ebene</a:t>
            </a:r>
          </a:p>
          <a:p>
            <a:pPr lvl="3">
              <a:defRPr/>
            </a:pPr>
            <a:r>
              <a:rPr lang="en-US"/>
              <a:t>Vierte Ebene</a:t>
            </a:r>
          </a:p>
          <a:p>
            <a:pPr lvl="4">
              <a:defRPr/>
            </a:pPr>
            <a:r>
              <a:rPr lang="en-US"/>
              <a:t>Fünfte Ebene</a:t>
            </a:r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 bwMode="auto">
          <a:xfrm>
            <a:off x="5772151" y="58851"/>
            <a:ext cx="2647951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ection and Text without lis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C5F7E"/>
                </a:solidFill>
                <a:latin typeface="Avenir Book"/>
                <a:ea typeface="Avenir Book"/>
                <a:cs typeface="Avenir Book"/>
              </a:defRPr>
            </a:lvl1pPr>
          </a:lstStyle>
          <a:p>
            <a:pPr>
              <a:defRPr/>
            </a:pPr>
            <a:r>
              <a:rPr lang="en-US"/>
              <a:t>Title Main Sections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0" indent="0" algn="just">
              <a:buNone/>
              <a:defRPr>
                <a:latin typeface="Avenir Book"/>
                <a:ea typeface="Avenir Book"/>
                <a:cs typeface="Avenir Book"/>
              </a:defRPr>
            </a:lvl1pPr>
            <a:lvl2pPr marL="457200" indent="0">
              <a:buNone/>
              <a:defRPr>
                <a:latin typeface="Avenir Book"/>
                <a:ea typeface="Avenir Book"/>
                <a:cs typeface="Avenir Book"/>
              </a:defRPr>
            </a:lvl2pPr>
            <a:lvl3pPr marL="914400" indent="0">
              <a:buNone/>
              <a:defRPr>
                <a:latin typeface="Avenir Book"/>
                <a:ea typeface="Avenir Book"/>
                <a:cs typeface="Avenir Book"/>
              </a:defRPr>
            </a:lvl3pPr>
            <a:lvl4pPr marL="1371600" indent="0">
              <a:buNone/>
              <a:defRPr>
                <a:latin typeface="Avenir Book"/>
                <a:ea typeface="Avenir Book"/>
                <a:cs typeface="Avenir Book"/>
              </a:defRPr>
            </a:lvl4pPr>
            <a:lvl5pPr marL="1828800" indent="0">
              <a:buNone/>
              <a:defRPr>
                <a:latin typeface="Avenir Book"/>
                <a:ea typeface="Avenir Book"/>
                <a:cs typeface="Avenir Book"/>
              </a:defRPr>
            </a:lvl5pPr>
          </a:lstStyle>
          <a:p>
            <a:pPr lvl="0">
              <a:defRPr/>
            </a:pPr>
            <a:r>
              <a:rPr lang="en-US"/>
              <a:t>Mastertextformat bearbeiten</a:t>
            </a:r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ctivities/Examples &amp; Text with lis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 algn="just">
              <a:defRPr sz="2800" b="1">
                <a:solidFill>
                  <a:srgbClr val="4C5F7E"/>
                </a:solidFill>
                <a:latin typeface="Avenir Book"/>
                <a:ea typeface="Avenir Book"/>
                <a:cs typeface="Avenir Book"/>
              </a:defRPr>
            </a:lvl1pPr>
          </a:lstStyle>
          <a:p>
            <a:pPr>
              <a:defRPr/>
            </a:pPr>
            <a:r>
              <a:rPr lang="en-US"/>
              <a:t>Activity/Example number: Title of  Activity/Example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7200" y="1285879"/>
            <a:ext cx="8229600" cy="3268263"/>
          </a:xfr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</a:defRPr>
            </a:lvl1pPr>
            <a:lvl2pPr>
              <a:defRPr>
                <a:latin typeface="Avenir Book"/>
                <a:ea typeface="Avenir Book"/>
                <a:cs typeface="Avenir Book"/>
              </a:defRPr>
            </a:lvl2pPr>
            <a:lvl3pPr>
              <a:defRPr>
                <a:latin typeface="Avenir Book"/>
                <a:ea typeface="Avenir Book"/>
                <a:cs typeface="Avenir Book"/>
              </a:defRPr>
            </a:lvl3pPr>
            <a:lvl4pPr>
              <a:defRPr>
                <a:latin typeface="Avenir Book"/>
                <a:ea typeface="Avenir Book"/>
                <a:cs typeface="Avenir Book"/>
              </a:defRPr>
            </a:lvl4pPr>
            <a:lvl5pPr>
              <a:defRPr>
                <a:latin typeface="Avenir Book"/>
                <a:ea typeface="Avenir Book"/>
                <a:cs typeface="Avenir Book"/>
              </a:defRPr>
            </a:lvl5pPr>
          </a:lstStyle>
          <a:p>
            <a:pPr lvl="0">
              <a:defRPr/>
            </a:pPr>
            <a:r>
              <a:rPr lang="en-US"/>
              <a:t>Mastertextformat bearbeiten with li</a:t>
            </a:r>
            <a:endParaRPr/>
          </a:p>
          <a:p>
            <a:pPr lvl="1">
              <a:defRPr/>
            </a:pPr>
            <a:r>
              <a:rPr lang="en-US"/>
              <a:t>Zweite Ebene</a:t>
            </a:r>
          </a:p>
          <a:p>
            <a:pPr lvl="2">
              <a:defRPr/>
            </a:pPr>
            <a:r>
              <a:rPr lang="en-US"/>
              <a:t>Dritte Ebene</a:t>
            </a:r>
          </a:p>
          <a:p>
            <a:pPr lvl="3">
              <a:defRPr/>
            </a:pPr>
            <a:r>
              <a:rPr lang="en-US"/>
              <a:t>Vierte Ebene</a:t>
            </a:r>
          </a:p>
          <a:p>
            <a:pPr lvl="4">
              <a:defRPr/>
            </a:pPr>
            <a:r>
              <a:rPr lang="en-US"/>
              <a:t>Fünfte Ebene</a:t>
            </a:r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57201" y="56357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75050" y="563579"/>
            <a:ext cx="5111750" cy="403104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57201" y="1514192"/>
            <a:ext cx="3008313" cy="3080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4"/>
            <a:ext cx="5486400" cy="339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>
          <a:blip r:embed="rId11">
            <a:alphaModFix amt="39000"/>
          </a:blip>
          <a:srcRect l="9878" b="10531"/>
          <a:stretch/>
        </p:blipFill>
        <p:spPr bwMode="auto">
          <a:xfrm>
            <a:off x="-1" y="1063228"/>
            <a:ext cx="5140767" cy="408027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Mastertextformat bearbeiten</a:t>
            </a:r>
          </a:p>
          <a:p>
            <a:pPr lvl="1">
              <a:defRPr/>
            </a:pPr>
            <a:r>
              <a:rPr lang="en-US"/>
              <a:t>Zweite Ebene</a:t>
            </a:r>
          </a:p>
          <a:p>
            <a:pPr lvl="2">
              <a:defRPr/>
            </a:pPr>
            <a:r>
              <a:rPr lang="en-US"/>
              <a:t>Dritte Ebene</a:t>
            </a:r>
          </a:p>
          <a:p>
            <a:pPr lvl="3">
              <a:defRPr/>
            </a:pPr>
            <a:r>
              <a:rPr lang="en-US"/>
              <a:t>Vierte Ebene</a:t>
            </a:r>
          </a:p>
          <a:p>
            <a:pPr lvl="4">
              <a:defRPr/>
            </a:pPr>
            <a:r>
              <a:rPr lang="en-US"/>
              <a:t>Fünfte Ebene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7518404" y="4565905"/>
            <a:ext cx="1095375" cy="4752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auto">
          <a:xfrm>
            <a:off x="454466" y="5006818"/>
            <a:ext cx="5040000" cy="3428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5526000" y="5006818"/>
            <a:ext cx="190800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 bwMode="auto">
          <a:xfrm>
            <a:off x="8104785" y="41488"/>
            <a:ext cx="588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/>
                <a:ea typeface="Avenir Book"/>
                <a:cs typeface="Avenir Book"/>
              </a:defRPr>
            </a:lvl1pPr>
          </a:lstStyle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‹#›</a:t>
            </a:fld>
            <a:endParaRPr lang="es-ES_tradnl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 bwMode="auto">
          <a:xfrm>
            <a:off x="5772151" y="41488"/>
            <a:ext cx="26479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/>
                <a:ea typeface="Avenir Book"/>
                <a:cs typeface="Avenir Book"/>
              </a:defRPr>
            </a:lvl1pPr>
          </a:lstStyle>
          <a:p>
            <a:pPr>
              <a:defRPr/>
            </a:pPr>
            <a:r>
              <a:rPr lang="en-US">
                <a:solidFill>
                  <a:srgbClr val="CC023B"/>
                </a:solidFill>
              </a:rPr>
              <a:t>Title</a:t>
            </a:r>
            <a:endParaRPr/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5564100" y="4780776"/>
            <a:ext cx="1807900" cy="145427"/>
          </a:xfrm>
          <a:prstGeom prst="rect">
            <a:avLst/>
          </a:prstGeom>
        </p:spPr>
      </p:pic>
      <p:pic>
        <p:nvPicPr>
          <p:cNvPr id="1026" name="Picture 2" descr="Y:\Gruppen\ICSE\____ICSE\_Corporate Design_(Werbe)Materialien_Vorlagen\Corporate Design_VORLAGEN_Infos\Logos_ICSE und Projekte\ENSITE\ICSE-ENSITE_Logo_noSub.png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454467" y="4651219"/>
            <a:ext cx="1008573" cy="4335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457200">
        <a:spcBef>
          <a:spcPts val="0"/>
        </a:spcBef>
        <a:buNone/>
        <a:defRPr sz="3200" b="1">
          <a:solidFill>
            <a:srgbClr val="4C5F7E"/>
          </a:solidFill>
          <a:latin typeface="Avenir Book"/>
          <a:ea typeface="Avenir Book"/>
          <a:cs typeface="Avenir Book"/>
        </a:defRPr>
      </a:lvl1pPr>
    </p:titleStyle>
    <p:bodyStyle>
      <a:lvl1pPr marL="342900" indent="-342900" algn="l" defTabSz="457200">
        <a:spcBef>
          <a:spcPts val="0"/>
        </a:spcBef>
        <a:buClr>
          <a:srgbClr val="BE002D"/>
        </a:buClr>
        <a:buFont typeface="Arial"/>
        <a:buChar char="•"/>
        <a:defRPr sz="2800">
          <a:solidFill>
            <a:schemeClr val="tx1"/>
          </a:solidFill>
          <a:latin typeface="+mn-lt"/>
          <a:ea typeface="Avenir Book"/>
          <a:cs typeface="Avenir Book"/>
        </a:defRPr>
      </a:lvl1pPr>
      <a:lvl2pPr marL="742950" indent="-285750" algn="l" defTabSz="457200">
        <a:spcBef>
          <a:spcPts val="0"/>
        </a:spcBef>
        <a:buClr>
          <a:srgbClr val="B4CB4D"/>
        </a:buClr>
        <a:buFont typeface="Arial"/>
        <a:buChar char="•"/>
        <a:defRPr sz="2400">
          <a:solidFill>
            <a:schemeClr val="tx1"/>
          </a:solidFill>
          <a:latin typeface="+mn-lt"/>
          <a:ea typeface="Avenir Book"/>
          <a:cs typeface="Avenir Book"/>
        </a:defRPr>
      </a:lvl2pPr>
      <a:lvl3pPr marL="1143000" indent="-228600" algn="l" defTabSz="457200">
        <a:spcBef>
          <a:spcPts val="0"/>
        </a:spcBef>
        <a:buClr>
          <a:srgbClr val="001470"/>
        </a:buClr>
        <a:buFont typeface="Arial"/>
        <a:buChar char="•"/>
        <a:defRPr sz="2000">
          <a:solidFill>
            <a:schemeClr val="tx1"/>
          </a:solidFill>
          <a:latin typeface="+mn-lt"/>
          <a:ea typeface="Avenir Book"/>
          <a:cs typeface="Avenir Book"/>
        </a:defRPr>
      </a:lvl3pPr>
      <a:lvl4pPr marL="1600200" indent="-228600" algn="l" defTabSz="457200">
        <a:spcBef>
          <a:spcPts val="0"/>
        </a:spcBef>
        <a:buSzPct val="75000"/>
        <a:buFont typeface="Wingdings"/>
        <a:buChar char="§"/>
        <a:defRPr sz="2000">
          <a:solidFill>
            <a:schemeClr val="tx1"/>
          </a:solidFill>
          <a:latin typeface="+mn-lt"/>
          <a:ea typeface="Avenir Book"/>
          <a:cs typeface="Avenir Book"/>
        </a:defRPr>
      </a:lvl4pPr>
      <a:lvl5pPr marL="2057400" indent="-228600" algn="l" defTabSz="457200">
        <a:spcBef>
          <a:spcPts val="0"/>
        </a:spcBef>
        <a:buSzPct val="80000"/>
        <a:buFont typeface="Lucida Grande"/>
        <a:buChar char="-"/>
        <a:defRPr sz="2000">
          <a:solidFill>
            <a:schemeClr val="tx1"/>
          </a:solidFill>
          <a:latin typeface="+mn-lt"/>
          <a:ea typeface="Avenir Book"/>
          <a:cs typeface="Avenir Book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95325" y="894144"/>
            <a:ext cx="7772400" cy="185664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de-DE" sz="3600">
                <a:solidFill>
                  <a:srgbClr val="002369"/>
                </a:solidFill>
              </a:rPr>
            </a:br>
            <a:r>
              <a:rPr lang="de-DE" sz="3400" b="0" cap="all">
                <a:latin typeface="Avenir Book"/>
              </a:rPr>
              <a:t>socio-scientific issues and Assessment</a:t>
            </a:r>
            <a:endParaRPr lang="en-US" sz="3400" b="0" cap="all">
              <a:latin typeface="Avenir Book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How can assessment help in the development of competences required when dealing with SSIs?</a:t>
            </a:r>
            <a:endParaRPr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A9130B8-E7ED-A545-BE31-655454BB7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Implications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/>
              <a:t>SSIs help develop scientific literacy and prepare students for making decisions in every day life.</a:t>
            </a:r>
            <a:endParaRPr/>
          </a:p>
          <a:p>
            <a:pPr>
              <a:defRPr/>
            </a:pPr>
            <a:r>
              <a:rPr lang="en-GB"/>
              <a:t>Development of the skills involved requires time and also explicit teaching of certain skills.</a:t>
            </a:r>
            <a:endParaRPr/>
          </a:p>
          <a:p>
            <a:pPr>
              <a:defRPr/>
            </a:pPr>
            <a:r>
              <a:rPr lang="en-GB"/>
              <a:t>Teaching students the skills to argue must include the ability to differentiate between persuasive and weak arguments.</a:t>
            </a:r>
            <a:endParaRPr/>
          </a:p>
          <a:p>
            <a:pPr>
              <a:defRPr/>
            </a:pPr>
            <a:r>
              <a:rPr lang="en-GB"/>
              <a:t>So assessment that helps students and supports the development of these skills are more important than assessment that simply determines whether a skill is there or not.</a:t>
            </a:r>
            <a:endParaRPr/>
          </a:p>
          <a:p>
            <a:pPr>
              <a:defRPr/>
            </a:pPr>
            <a:r>
              <a:rPr lang="en-GB"/>
              <a:t>Hence the need for formative assessment practices that focus on improvement of student learning. 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10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CDC1414-2ADB-2942-8B80-105BB09ECE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 bwMode="auto">
          <a:xfrm>
            <a:off x="643071" y="1025251"/>
            <a:ext cx="7772400" cy="161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800"/>
              <a:t>2. What knowledge and competences do teachers need when assigning an inquiry dealing with environmental socio-scientific issues?   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5038" y="41275"/>
            <a:ext cx="588962" cy="274638"/>
          </a:xfrm>
        </p:spPr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11</a:t>
            </a:fld>
            <a:endParaRPr lang="es-ES_tradnl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BEB9AD4-068F-564A-8A84-FB5577A2DE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Activity 2.1: Introducing a dilemma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 bwMode="auto">
          <a:xfrm>
            <a:off x="866274" y="1333144"/>
            <a:ext cx="3782638" cy="330722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de-DE"/>
              <a:t>When was the last time that you watched a pyrotechnic display? </a:t>
            </a:r>
            <a:endParaRPr/>
          </a:p>
          <a:p>
            <a:pPr>
              <a:defRPr/>
            </a:pPr>
            <a:r>
              <a:rPr lang="de-DE"/>
              <a:t>Fireworks are often part of our celebrations, be it the New Year celebrations or a national event. </a:t>
            </a:r>
            <a:endParaRPr/>
          </a:p>
          <a:p>
            <a:pPr>
              <a:defRPr/>
            </a:pPr>
            <a:r>
              <a:rPr lang="de-DE"/>
              <a:t>They are used to light up and colour the evening sky in some theme parks.</a:t>
            </a:r>
            <a:endParaRPr/>
          </a:p>
          <a:p>
            <a:pPr>
              <a:defRPr/>
            </a:pPr>
            <a:r>
              <a:rPr lang="de-DE"/>
              <a:t>They are also used by the military for training purposes.</a:t>
            </a:r>
            <a:endParaRPr/>
          </a:p>
          <a:p>
            <a:pPr>
              <a:defRPr/>
            </a:pPr>
            <a:r>
              <a:rPr lang="de-DE"/>
              <a:t>But have you ever thought about the possible environmental impact of the use of fireworks in celebrations and festivities?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12</a:t>
            </a:fld>
            <a:endParaRPr lang="es-ES_tradnl"/>
          </a:p>
        </p:txBody>
      </p:sp>
      <p:pic>
        <p:nvPicPr>
          <p:cNvPr id="9" name="Imagen 49" descr="/Users/antquearm/Desktop/IncluSMe icons/Icons as JPEG/13.jpg"/>
          <p:cNvPicPr/>
          <p:nvPr/>
        </p:nvPicPr>
        <p:blipFill>
          <a:blip r:embed="rId3"/>
          <a:stretch/>
        </p:blipFill>
        <p:spPr bwMode="auto">
          <a:xfrm>
            <a:off x="189044" y="1333144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27" descr="C:\Users\Sophia\AppData\Local\Microsoft\Windows\Temporary Internet Files\Content.Word\4-4_group_work_.png.png"/>
          <p:cNvPicPr/>
          <p:nvPr/>
        </p:nvPicPr>
        <p:blipFill>
          <a:blip r:embed="rId4"/>
          <a:stretch/>
        </p:blipFill>
        <p:spPr bwMode="auto">
          <a:xfrm>
            <a:off x="189044" y="1934133"/>
            <a:ext cx="465454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42" descr="/Users/antquearm/Desktop/IncluSMe icons/Icons as JPEG/3-4a.jpg"/>
          <p:cNvPicPr/>
          <p:nvPr/>
        </p:nvPicPr>
        <p:blipFill>
          <a:blip r:embed="rId5"/>
          <a:stretch/>
        </p:blipFill>
        <p:spPr bwMode="auto">
          <a:xfrm>
            <a:off x="189044" y="2480257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/>
          </p:cNvPicPr>
          <p:nvPr>
            <p:ph sz="quarter" idx="4"/>
          </p:nvPr>
        </p:nvPicPr>
        <p:blipFill>
          <a:blip r:embed="rId6"/>
          <a:stretch/>
        </p:blipFill>
        <p:spPr bwMode="auto">
          <a:xfrm>
            <a:off x="4651626" y="1567141"/>
            <a:ext cx="4041775" cy="2550921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67397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8A32A368-4B57-9B48-B06B-81B968A2392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Case study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/>
              <a:t>In Malta, fireworks make up one of the characteristics of the warm summer nights and days! </a:t>
            </a:r>
            <a:endParaRPr/>
          </a:p>
          <a:p>
            <a:pPr>
              <a:defRPr/>
            </a:pPr>
            <a:r>
              <a:rPr lang="en-GB"/>
              <a:t>All towns and villages have their </a:t>
            </a:r>
            <a:r>
              <a:rPr lang="en-GB" i="1"/>
              <a:t>Festa</a:t>
            </a:r>
            <a:r>
              <a:rPr lang="en-GB"/>
              <a:t>, usually during  one of the weekends between June and September. </a:t>
            </a:r>
            <a:endParaRPr/>
          </a:p>
          <a:p>
            <a:pPr>
              <a:defRPr/>
            </a:pPr>
            <a:r>
              <a:rPr lang="en-GB"/>
              <a:t>Fireworks enthusiasts work throughout the year to create these fireworks during their free time in specially constructed sites. </a:t>
            </a:r>
            <a:endParaRPr/>
          </a:p>
          <a:p>
            <a:pPr>
              <a:defRPr/>
            </a:pPr>
            <a:r>
              <a:rPr lang="en-GB"/>
              <a:t>Many consider it to be a tradition and part of the Maltese culture. The artistic displays attract many local people and tourists. </a:t>
            </a:r>
            <a:endParaRPr/>
          </a:p>
          <a:p>
            <a:pPr>
              <a:defRPr/>
            </a:pPr>
            <a:r>
              <a:rPr lang="en-GB"/>
              <a:t>However in recent years some concerns have emerged about the possible negative impact of pyrotechnics.</a:t>
            </a:r>
            <a:endParaRPr/>
          </a:p>
          <a:p>
            <a:pPr>
              <a:defRPr/>
            </a:pPr>
            <a:r>
              <a:rPr lang="en-GB"/>
              <a:t>Read the articles provided for some information about the matter.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13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26D2E5BF-C116-5A4D-8742-5C113FE41E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Activity 2.2: Initial opinion forming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05854" y="1200151"/>
            <a:ext cx="3589946" cy="339447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/>
              <a:t>On an individual basis, think about the dilemma presented in these articles, write down notes and form an opinion.</a:t>
            </a:r>
            <a:endParaRPr/>
          </a:p>
          <a:p>
            <a:pPr>
              <a:defRPr/>
            </a:pPr>
            <a:r>
              <a:rPr lang="en-GB"/>
              <a:t>Should the use of fireworks be controlled or even banned?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14</a:t>
            </a:fld>
            <a:endParaRPr lang="es-ES_tradnl"/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572000" y="1200150"/>
            <a:ext cx="4243091" cy="3394473"/>
          </a:xfrm>
          <a:prstGeom prst="rect">
            <a:avLst/>
          </a:prstGeom>
        </p:spPr>
      </p:pic>
      <p:pic>
        <p:nvPicPr>
          <p:cNvPr id="8" name="Imagen 60" descr="/Users/antquearm/Desktop/IncluSMe icons/Icons as JPEG/4-1.jpg"/>
          <p:cNvPicPr/>
          <p:nvPr/>
        </p:nvPicPr>
        <p:blipFill>
          <a:blip r:embed="rId4"/>
          <a:stretch/>
        </p:blipFill>
        <p:spPr bwMode="auto">
          <a:xfrm>
            <a:off x="165762" y="1312257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7" descr="C:\Users\Sophia\AppData\Local\Microsoft\Windows\Temporary Internet Files\Content.Word\3-1_5min_.png.png"/>
          <p:cNvPicPr/>
          <p:nvPr/>
        </p:nvPicPr>
        <p:blipFill>
          <a:blip r:embed="rId5"/>
          <a:stretch/>
        </p:blipFill>
        <p:spPr bwMode="auto">
          <a:xfrm>
            <a:off x="152427" y="1892359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55B48097-57AB-904E-A0B6-FDD83C13402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63800" y="506003"/>
            <a:ext cx="8229600" cy="4858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Activity 2.3: Take a position on a controversy line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58025" y="1760433"/>
            <a:ext cx="8035375" cy="2996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/>
              <a:t>Imagine a line representing the level of agreement with the statement: </a:t>
            </a:r>
            <a:r>
              <a:rPr lang="en-GB" b="1">
                <a:solidFill>
                  <a:srgbClr val="C00000"/>
                </a:solidFill>
              </a:rPr>
              <a:t>Fireworks should be banned</a:t>
            </a:r>
            <a:r>
              <a:rPr lang="en-GB"/>
              <a:t>.</a:t>
            </a:r>
            <a:endParaRPr/>
          </a:p>
          <a:p>
            <a:pPr>
              <a:defRPr/>
            </a:pPr>
            <a:r>
              <a:rPr lang="en-GB"/>
              <a:t>Position yourself along the line depending on the extent of agreement. </a:t>
            </a:r>
            <a:endParaRPr/>
          </a:p>
          <a:p>
            <a:pPr>
              <a:defRPr/>
            </a:pPr>
            <a:r>
              <a:rPr lang="en-GB"/>
              <a:t>Explain and discuss your position with your neighbours on the line and ask questions.</a:t>
            </a:r>
            <a:endParaRPr/>
          </a:p>
          <a:p>
            <a:pPr>
              <a:defRPr/>
            </a:pPr>
            <a:r>
              <a:rPr lang="en-GB"/>
              <a:t>Some general discussion led by the educator.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15</a:t>
            </a:fld>
            <a:endParaRPr lang="es-ES_tradnl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1451" y="1237721"/>
          <a:ext cx="6095999" cy="304800"/>
        </p:xfrm>
        <a:graphic>
          <a:graphicData uri="http://schemas.openxmlformats.org/drawingml/2006/table">
            <a:tbl>
              <a:tblPr firstRow="1" bandRow="1">
                <a:tableStyleId>{FE231E77-10EF-A5E2-A348-D3761F8DF49A}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6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400"/>
                        <a:t>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6931" y="1194806"/>
            <a:ext cx="874520" cy="4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 bwMode="auto">
          <a:xfrm>
            <a:off x="546931" y="1167748"/>
            <a:ext cx="874520" cy="4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 bwMode="auto">
          <a:xfrm>
            <a:off x="393107" y="1100805"/>
            <a:ext cx="102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4C5F7E"/>
                </a:solidFill>
              </a:rPr>
              <a:t>completely disagree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517450" y="1108912"/>
            <a:ext cx="102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4C5F7E"/>
                </a:solidFill>
              </a:rPr>
              <a:t>completely agree</a:t>
            </a:r>
            <a:endParaRPr/>
          </a:p>
        </p:txBody>
      </p:sp>
      <p:pic>
        <p:nvPicPr>
          <p:cNvPr id="12" name="Bild 4" descr="C:\Users\Sophia\AppData\Local\Microsoft\Windows\Temporary Internet Files\Content.Word\2_student_activity_task_.png.png"/>
          <p:cNvPicPr/>
          <p:nvPr/>
        </p:nvPicPr>
        <p:blipFill>
          <a:blip r:embed="rId2"/>
          <a:stretch/>
        </p:blipFill>
        <p:spPr bwMode="auto">
          <a:xfrm>
            <a:off x="150025" y="1841937"/>
            <a:ext cx="5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21" descr="/Users/antquearm/Desktop/IncluSMe icons/Icons as JPEG/5.jpg"/>
          <p:cNvPicPr/>
          <p:nvPr/>
        </p:nvPicPr>
        <p:blipFill>
          <a:blip r:embed="rId3"/>
          <a:stretch/>
        </p:blipFill>
        <p:spPr bwMode="auto">
          <a:xfrm>
            <a:off x="190030" y="2482775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46" descr="/Users/antquearm/Desktop/IncluSMe icons/Icons as JPEG/3-4a.jpg"/>
          <p:cNvPicPr/>
          <p:nvPr/>
        </p:nvPicPr>
        <p:blipFill>
          <a:blip r:embed="rId4"/>
          <a:stretch/>
        </p:blipFill>
        <p:spPr bwMode="auto">
          <a:xfrm>
            <a:off x="170028" y="3071645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3BEE6CD8-53BC-F04F-B37E-58C274DF30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2.4: Asking questions related to the controversy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88762" y="1200151"/>
            <a:ext cx="7798037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i="1"/>
              <a:t>On an individual basis think of questions that you would like to ask to help you understand better the dilemma.</a:t>
            </a:r>
            <a:endParaRPr/>
          </a:p>
          <a:p>
            <a:pPr>
              <a:defRPr/>
            </a:pPr>
            <a:r>
              <a:rPr lang="de-DE" i="1"/>
              <a:t>Share your questions in a small group. Which of these questions would you like to work on and investigate? 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16</a:t>
            </a:fld>
            <a:endParaRPr lang="es-ES_tradnl"/>
          </a:p>
        </p:txBody>
      </p:sp>
      <p:pic>
        <p:nvPicPr>
          <p:cNvPr id="6" name="Imagen 60" descr="/Users/antquearm/Desktop/IncluSMe icons/Icons as JPEG/4-1.jpg"/>
          <p:cNvPicPr/>
          <p:nvPr/>
        </p:nvPicPr>
        <p:blipFill>
          <a:blip r:embed="rId2"/>
          <a:stretch/>
        </p:blipFill>
        <p:spPr bwMode="auto">
          <a:xfrm>
            <a:off x="420767" y="1200151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51" descr="/Users/antquearm/Desktop/IncluSMe icons/Icons as JPEG/4-4.jpg"/>
          <p:cNvPicPr/>
          <p:nvPr/>
        </p:nvPicPr>
        <p:blipFill>
          <a:blip r:embed="rId3"/>
          <a:stretch/>
        </p:blipFill>
        <p:spPr bwMode="auto">
          <a:xfrm>
            <a:off x="438984" y="1782447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438984" y="2353948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ED30C0E-B25F-8D4E-AFDE-10DD78A8CA1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2.5: Planning an inquiry related to the SSI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46034" y="1200151"/>
            <a:ext cx="7840766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Plan an inquiry related to the controversy to answer your chosen question/s and to obtain information that is not available regarding the issue.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During the coming two weeks you will work on the inquiry and produce a short video in which you present your findings and your position as a group with  respect to the dilemma. 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17</a:t>
            </a:fld>
            <a:endParaRPr lang="es-ES_tradnl"/>
          </a:p>
        </p:txBody>
      </p:sp>
      <p:pic>
        <p:nvPicPr>
          <p:cNvPr id="6" name="Imagen 51" descr="/Users/antquearm/Desktop/IncluSMe icons/Icons as JPEG/4-4.jpg"/>
          <p:cNvPicPr/>
          <p:nvPr/>
        </p:nvPicPr>
        <p:blipFill>
          <a:blip r:embed="rId2"/>
          <a:stretch/>
        </p:blipFill>
        <p:spPr bwMode="auto">
          <a:xfrm>
            <a:off x="165776" y="1368306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57" descr="/Users/antquearm/Desktop/IncluSMe icons/Icons as JPEG/6.jpg"/>
          <p:cNvPicPr/>
          <p:nvPr/>
        </p:nvPicPr>
        <p:blipFill>
          <a:blip r:embed="rId3"/>
          <a:stretch/>
        </p:blipFill>
        <p:spPr bwMode="auto">
          <a:xfrm>
            <a:off x="159109" y="2897387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152441" y="1836301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8B27935B-6720-9C42-975A-5CE8EA86DD6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2.6: Presenting results of the inquiry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52030" y="1357169"/>
            <a:ext cx="7934769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i="1"/>
              <a:t>Presentation of short videos of the inquiry.</a:t>
            </a:r>
            <a:endParaRPr/>
          </a:p>
          <a:p>
            <a:pPr marL="0" indent="0">
              <a:buNone/>
              <a:defRPr/>
            </a:pPr>
            <a:endParaRPr lang="de-DE" i="1"/>
          </a:p>
          <a:p>
            <a:pPr>
              <a:defRPr/>
            </a:pPr>
            <a:r>
              <a:rPr lang="de-DE" i="1"/>
              <a:t>Discuss the inquiry, methods used, findings and their position with respect to the dilemma.</a:t>
            </a:r>
            <a:endParaRPr/>
          </a:p>
          <a:p>
            <a:pPr marL="0" indent="0">
              <a:buNone/>
              <a:defRPr/>
            </a:pPr>
            <a:endParaRPr lang="de-DE" i="1"/>
          </a:p>
          <a:p>
            <a:pPr>
              <a:defRPr/>
            </a:pPr>
            <a:endParaRPr lang="de-DE" i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18</a:t>
            </a:fld>
            <a:endParaRPr lang="es-ES_tradnl"/>
          </a:p>
        </p:txBody>
      </p:sp>
      <p:pic>
        <p:nvPicPr>
          <p:cNvPr id="6" name="Bild 27" descr="C:\Users\Sophia\AppData\Local\Microsoft\Windows\Temporary Internet Files\Content.Word\4-4_group_work_.png.png"/>
          <p:cNvPicPr/>
          <p:nvPr/>
        </p:nvPicPr>
        <p:blipFill>
          <a:blip r:embed="rId2"/>
          <a:stretch/>
        </p:blipFill>
        <p:spPr bwMode="auto">
          <a:xfrm>
            <a:off x="170967" y="1203967"/>
            <a:ext cx="5143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1" descr="/Users/antquearm/Desktop/IncluSMe icons/Icons as JPEG/5.jpg"/>
          <p:cNvPicPr/>
          <p:nvPr/>
        </p:nvPicPr>
        <p:blipFill>
          <a:blip r:embed="rId3"/>
          <a:stretch/>
        </p:blipFill>
        <p:spPr bwMode="auto">
          <a:xfrm>
            <a:off x="223202" y="2210124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216535" y="1723238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7" descr="C:\Users\Sophia\AppData\Local\Microsoft\Windows\Temporary Internet Files\Content.Word\3-1_5min_.png.png"/>
          <p:cNvPicPr/>
          <p:nvPr/>
        </p:nvPicPr>
        <p:blipFill>
          <a:blip r:embed="rId5"/>
          <a:stretch/>
        </p:blipFill>
        <p:spPr bwMode="auto">
          <a:xfrm>
            <a:off x="216535" y="2678119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5FA7327C-D37B-7645-AA64-1DC75146EDC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2.7: Arriving at a decision 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974220" y="1200151"/>
            <a:ext cx="7712578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In your group discuss and arrive at a decision with respect to the dilemma after considering different arguments, different interests, values, scientific ideas and scientific uncertainties. </a:t>
            </a:r>
            <a:endParaRPr/>
          </a:p>
          <a:p>
            <a:pPr>
              <a:defRPr/>
            </a:pPr>
            <a:r>
              <a:rPr lang="en-US"/>
              <a:t>What action may be taken based on this decision (e.g. writing a letter to a fictitious newspaper or an authority and so on)?  Plan the action.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19</a:t>
            </a:fld>
            <a:endParaRPr lang="es-ES_tradnl"/>
          </a:p>
        </p:txBody>
      </p:sp>
      <p:pic>
        <p:nvPicPr>
          <p:cNvPr id="6" name="Imagen 21" descr="/Users/antquearm/Desktop/IncluSMe icons/Icons as JPEG/5.jpg"/>
          <p:cNvPicPr/>
          <p:nvPr/>
        </p:nvPicPr>
        <p:blipFill>
          <a:blip r:embed="rId2"/>
          <a:stretch/>
        </p:blipFill>
        <p:spPr bwMode="auto">
          <a:xfrm>
            <a:off x="457200" y="1286620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7" descr="C:\Users\Sophia\AppData\Local\Microsoft\Windows\Temporary Internet Files\Content.Word\3-1_5min_.png.png"/>
          <p:cNvPicPr/>
          <p:nvPr/>
        </p:nvPicPr>
        <p:blipFill>
          <a:blip r:embed="rId3"/>
          <a:stretch/>
        </p:blipFill>
        <p:spPr bwMode="auto">
          <a:xfrm>
            <a:off x="443865" y="2326957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51" descr="/Users/antquearm/Desktop/IncluSMe icons/Icons as JPEG/4-4.jpg"/>
          <p:cNvPicPr/>
          <p:nvPr/>
        </p:nvPicPr>
        <p:blipFill>
          <a:blip r:embed="rId4"/>
          <a:stretch/>
        </p:blipFill>
        <p:spPr bwMode="auto">
          <a:xfrm>
            <a:off x="443865" y="1806788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B7561AA5-2F5E-9546-9B4C-34CD59FF0A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Structure of the module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GB"/>
              <a:t>What are the challenges associated with assessing skills and competences required in SSI lessons? </a:t>
            </a:r>
            <a:endParaRPr/>
          </a:p>
          <a:p>
            <a:pPr lvl="0">
              <a:defRPr/>
            </a:pPr>
            <a:r>
              <a:rPr lang="en-GB"/>
              <a:t>What knowledge and competences do teachers need when assigning an inquiry dealing with environmental socio-scientific issues? </a:t>
            </a:r>
            <a:endParaRPr/>
          </a:p>
          <a:p>
            <a:pPr lvl="0">
              <a:defRPr/>
            </a:pPr>
            <a:r>
              <a:rPr lang="en-GB"/>
              <a:t>How can formative assessment support students in the development of skills and competences required for dealing with SSIs? 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rgbClr val="CC023B"/>
                </a:solidFill>
              </a:rPr>
              <a:t>SSI and assessment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3F2E1A5-8401-2144-98BD-D2134A0D6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 bwMode="auto">
          <a:xfrm>
            <a:off x="643071" y="1025251"/>
            <a:ext cx="7772400" cy="161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800"/>
              <a:t>3. How can formative assessment support students in the development of skills and competences required for dealing with SSIs? 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5038" y="41275"/>
            <a:ext cx="588962" cy="274638"/>
          </a:xfrm>
        </p:spPr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20</a:t>
            </a:fld>
            <a:endParaRPr lang="es-ES_tradnl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B8D62C5-49A2-7E4A-A77C-767559D60B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3.1: Introducing the rubric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94757" y="1370522"/>
            <a:ext cx="7892041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The rubric (handout) may be used to evaluate competences demonstrated in the videos related to the SSI dilemma. </a:t>
            </a:r>
            <a:endParaRPr/>
          </a:p>
          <a:p>
            <a:pPr>
              <a:defRPr/>
            </a:pPr>
            <a:r>
              <a:rPr lang="en-US"/>
              <a:t>What are the competences being assessed through the rubric?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21</a:t>
            </a:fld>
            <a:endParaRPr lang="es-ES_tradnl"/>
          </a:p>
        </p:txBody>
      </p:sp>
      <p:pic>
        <p:nvPicPr>
          <p:cNvPr id="7" name="Imagen 59" descr="/Users/antquearm/Desktop/IncluSMe icons/Icons as JPEG/4-4.jpg"/>
          <p:cNvPicPr/>
          <p:nvPr/>
        </p:nvPicPr>
        <p:blipFill>
          <a:blip r:embed="rId2"/>
          <a:stretch/>
        </p:blipFill>
        <p:spPr bwMode="auto">
          <a:xfrm>
            <a:off x="237053" y="1943401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7" descr="C:\Users\Sophia\AppData\Local\Microsoft\Windows\Temporary Internet Files\Content.Word\3-1_5min_.png.png"/>
          <p:cNvPicPr/>
          <p:nvPr/>
        </p:nvPicPr>
        <p:blipFill>
          <a:blip r:embed="rId3"/>
          <a:stretch/>
        </p:blipFill>
        <p:spPr bwMode="auto">
          <a:xfrm>
            <a:off x="230385" y="2411396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1" name="Imagen 49" descr="/Users/antquearm/Desktop/IncluSMe icons/Icons as JPEG/13.jpg"/>
          <p:cNvPicPr/>
          <p:nvPr/>
        </p:nvPicPr>
        <p:blipFill>
          <a:blip r:embed="rId4"/>
          <a:stretch/>
        </p:blipFill>
        <p:spPr bwMode="auto">
          <a:xfrm>
            <a:off x="230385" y="1389633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396D5C3B-EA35-1B45-96C3-AD5D9A3BAC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5924" y="458211"/>
          <a:ext cx="8156960" cy="3814306"/>
        </p:xfrm>
        <a:graphic>
          <a:graphicData uri="http://schemas.openxmlformats.org/drawingml/2006/table">
            <a:tbl>
              <a:tblPr firstRow="1" firstCol="1" bandRow="1">
                <a:tableStyleId>{FE231E77-10EF-A5E2-A348-D3761F8DF49A}</a:tableStyleId>
              </a:tblPr>
              <a:tblGrid>
                <a:gridCol w="140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Term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Description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Claims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1600"/>
                        <a:t>*</a:t>
                      </a:r>
                      <a:r>
                        <a:rPr lang="en-GB" sz="2400"/>
                        <a:t>Assertions about what exists or values that people hold.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Data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1600"/>
                        <a:t>*</a:t>
                      </a:r>
                      <a:r>
                        <a:rPr lang="en-GB" sz="2400"/>
                        <a:t>Statements that are used as evidence to support the claim.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Warrants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1600"/>
                        <a:t>*</a:t>
                      </a:r>
                      <a:r>
                        <a:rPr lang="en-GB" sz="2400"/>
                        <a:t>Statements that explain the relationship of the data to the claim.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Qualifiers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1600"/>
                        <a:t>*</a:t>
                      </a:r>
                      <a:r>
                        <a:rPr lang="en-GB" sz="2400"/>
                        <a:t>Special conditions under which the claim holds true.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Rebuttals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1600"/>
                        <a:t>*</a:t>
                      </a:r>
                      <a:r>
                        <a:rPr lang="en-GB" sz="2400"/>
                        <a:t>Statements that contradict either the data, warrant or qualifier of an argument.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rgbClr val="CC023B"/>
                </a:solidFill>
              </a:rPr>
              <a:t>SSI and assessment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22</a:t>
            </a:fld>
            <a:endParaRPr lang="es-ES_tradnl"/>
          </a:p>
        </p:txBody>
      </p:sp>
      <p:sp>
        <p:nvSpPr>
          <p:cNvPr id="7" name="TextBox 6"/>
          <p:cNvSpPr txBox="1"/>
          <p:nvPr/>
        </p:nvSpPr>
        <p:spPr bwMode="auto">
          <a:xfrm>
            <a:off x="575685" y="4272517"/>
            <a:ext cx="652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/>
              <a:t>* From Simon, Erduran &amp; Osborne, 2006</a:t>
            </a:r>
            <a:endParaRPr/>
          </a:p>
          <a:p>
            <a:pPr>
              <a:defRPr/>
            </a:pPr>
            <a:endParaRPr lang="en-GB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59116D6B-1175-A546-B3A7-C1965D08C9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2093" y="410789"/>
          <a:ext cx="8361308" cy="4185956"/>
        </p:xfrm>
        <a:graphic>
          <a:graphicData uri="http://schemas.openxmlformats.org/drawingml/2006/table">
            <a:tbl>
              <a:tblPr firstRow="1" firstCol="1" bandRow="1">
                <a:tableStyleId>{FE231E77-10EF-A5E2-A348-D3761F8DF49A}</a:tableStyleId>
              </a:tblPr>
              <a:tblGrid>
                <a:gridCol w="166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Term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400"/>
                        <a:t>Description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14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1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rPr>
                        <a:t>Counterclaim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An alternative to the claim or consideration of other standpoints</a:t>
                      </a:r>
                      <a:r>
                        <a:rPr lang="en-GB" sz="2000" b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Times New Roman"/>
                        </a:rPr>
                        <a:t>.</a:t>
                      </a:r>
                      <a:endParaRPr lang="en-GB" sz="2000" b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Socio-scientific reasoning &amp;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awareness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/>
                        <a:t>Arguments and reasoning show awareness of multifaceted nature of the issue, considering multiple perspectives; employing scepticism.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Content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Knowledge such as scientific knowledge used in the argument.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Values and moral reasoning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en-GB" sz="2000"/>
                        <a:t>Critical analysis of specific events/issues to determine what is right or wrong or what people ought to do in that situation. May involve thinking about needs, fairness, rights etc.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rgbClr val="CC023B"/>
                </a:solidFill>
              </a:rPr>
              <a:t>SSI and assessment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23</a:t>
            </a:fld>
            <a:endParaRPr lang="es-ES_tradnl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39C397A-B8E3-7A47-AF09-AB6D7375E1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Example of an argument </a:t>
            </a:r>
            <a:r>
              <a:rPr lang="en-GB" sz="1800"/>
              <a:t>(from Schen, 2013)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/>
              <a:t>“The new species evolved from species B [</a:t>
            </a:r>
            <a:r>
              <a:rPr lang="en-GB" i="1">
                <a:solidFill>
                  <a:srgbClr val="CC023B"/>
                </a:solidFill>
              </a:rPr>
              <a:t>claim</a:t>
            </a:r>
            <a:r>
              <a:rPr lang="en-GB"/>
              <a:t>]. Both are red, close to the same size, and males create nests. The only difference is the beak size[</a:t>
            </a:r>
            <a:r>
              <a:rPr lang="en-GB" i="1">
                <a:solidFill>
                  <a:srgbClr val="CC023B"/>
                </a:solidFill>
              </a:rPr>
              <a:t>evidence</a:t>
            </a:r>
            <a:r>
              <a:rPr lang="en-GB"/>
              <a:t>]. Since the new species evolved from B, the beak could gradually change, with behaviour of the male making the nest remaining [</a:t>
            </a:r>
            <a:r>
              <a:rPr lang="en-GB" i="1">
                <a:solidFill>
                  <a:srgbClr val="CC023B"/>
                </a:solidFill>
              </a:rPr>
              <a:t>reasoning</a:t>
            </a:r>
            <a:r>
              <a:rPr lang="en-GB"/>
              <a:t>]. Evolution changes physical traits, opposed to behaviour [</a:t>
            </a:r>
            <a:r>
              <a:rPr lang="en-GB" i="1">
                <a:solidFill>
                  <a:srgbClr val="CC023B"/>
                </a:solidFill>
              </a:rPr>
              <a:t>rebuttal</a:t>
            </a:r>
            <a:r>
              <a:rPr lang="en-GB"/>
              <a:t>], thus ruling out species D [</a:t>
            </a:r>
            <a:r>
              <a:rPr lang="en-GB" i="1">
                <a:solidFill>
                  <a:srgbClr val="CC023B"/>
                </a:solidFill>
              </a:rPr>
              <a:t>counterclaim</a:t>
            </a:r>
            <a:r>
              <a:rPr lang="en-GB"/>
              <a:t>] as the new species ancestors.” 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rgbClr val="CC023B"/>
                </a:solidFill>
              </a:rPr>
              <a:t>SSI and assessment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24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3056501-7A53-8F47-ACCD-557833ED7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3.2: Reflection and Evaluation using self- and peer-assessment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94757" y="1370522"/>
            <a:ext cx="7892041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Use the rubric (handout) to evaluate competences demonstrated in the videos related to the SSI dilemma. You will evaluate your group’s video and those of other groups.</a:t>
            </a:r>
            <a:endParaRPr/>
          </a:p>
          <a:p>
            <a:pPr>
              <a:defRPr/>
            </a:pPr>
            <a:r>
              <a:rPr lang="en-US"/>
              <a:t>What are the benefits of self- and peer-assessment on further development of skills and competences related to dealing with SSI?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25</a:t>
            </a:fld>
            <a:endParaRPr lang="es-ES_tradnl"/>
          </a:p>
        </p:txBody>
      </p:sp>
      <p:pic>
        <p:nvPicPr>
          <p:cNvPr id="6" name="Bild 4" descr="C:\Users\Sophia\AppData\Local\Microsoft\Windows\Temporary Internet Files\Content.Word\2_student_activity_task_.png.png"/>
          <p:cNvPicPr/>
          <p:nvPr/>
        </p:nvPicPr>
        <p:blipFill>
          <a:blip r:embed="rId2"/>
          <a:stretch/>
        </p:blipFill>
        <p:spPr bwMode="auto">
          <a:xfrm>
            <a:off x="203200" y="1464758"/>
            <a:ext cx="5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59" descr="/Users/antquearm/Desktop/IncluSMe icons/Icons as JPEG/4-4.jpg"/>
          <p:cNvPicPr/>
          <p:nvPr/>
        </p:nvPicPr>
        <p:blipFill>
          <a:blip r:embed="rId3"/>
          <a:stretch/>
        </p:blipFill>
        <p:spPr bwMode="auto">
          <a:xfrm>
            <a:off x="203200" y="3198204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222768" y="1969583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7" descr="C:\Users\Sophia\AppData\Local\Microsoft\Windows\Temporary Internet Files\Content.Word\3-1_5min_.png.png"/>
          <p:cNvPicPr/>
          <p:nvPr/>
        </p:nvPicPr>
        <p:blipFill>
          <a:blip r:embed="rId5"/>
          <a:stretch/>
        </p:blipFill>
        <p:spPr bwMode="auto">
          <a:xfrm>
            <a:off x="217051" y="3676994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D021AD03-FFE3-C54E-AA47-BE6C8979189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3.3: How can a rubric be used for formative assessment as part of SSI lessons? 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94757" y="1286620"/>
            <a:ext cx="7892041" cy="3394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How may a rubric be used for formative assessment as part of mathematics and science SSI-based lessons to provide feedback to students? </a:t>
            </a:r>
            <a:endParaRPr/>
          </a:p>
          <a:p>
            <a:pPr>
              <a:defRPr/>
            </a:pPr>
            <a:r>
              <a:rPr lang="en-US"/>
              <a:t>Work as a group to prepare a modified rubric with wording appropriate for use with mathematics/science students of a particular age.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26</a:t>
            </a:fld>
            <a:endParaRPr lang="es-ES_tradnl"/>
          </a:p>
        </p:txBody>
      </p:sp>
      <p:pic>
        <p:nvPicPr>
          <p:cNvPr id="6" name="Imagen 21" descr="/Users/antquearm/Desktop/IncluSMe icons/Icons as JPEG/5.jpg"/>
          <p:cNvPicPr/>
          <p:nvPr/>
        </p:nvPicPr>
        <p:blipFill>
          <a:blip r:embed="rId2"/>
          <a:stretch/>
        </p:blipFill>
        <p:spPr bwMode="auto">
          <a:xfrm>
            <a:off x="326763" y="1286620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59" descr="/Users/antquearm/Desktop/IncluSMe icons/Icons as JPEG/4-4.jpg"/>
          <p:cNvPicPr/>
          <p:nvPr/>
        </p:nvPicPr>
        <p:blipFill>
          <a:blip r:embed="rId3"/>
          <a:stretch/>
        </p:blipFill>
        <p:spPr bwMode="auto">
          <a:xfrm>
            <a:off x="335309" y="2365583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7" descr="/Users/antquearm/Desktop/IncluSMe icons/Icons as JPEG/6.jpg"/>
          <p:cNvPicPr/>
          <p:nvPr/>
        </p:nvPicPr>
        <p:blipFill>
          <a:blip r:embed="rId4"/>
          <a:stretch/>
        </p:blipFill>
        <p:spPr bwMode="auto">
          <a:xfrm>
            <a:off x="335309" y="2897387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6" descr="/Users/antquearm/Desktop/IncluSMe icons/Icons as JPEG/3-4a.jpg"/>
          <p:cNvPicPr/>
          <p:nvPr/>
        </p:nvPicPr>
        <p:blipFill>
          <a:blip r:embed="rId5"/>
          <a:stretch/>
        </p:blipFill>
        <p:spPr bwMode="auto">
          <a:xfrm>
            <a:off x="335309" y="1754615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38E6BC1C-B5EF-A742-91F1-AE504D3EAE8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auto">
          <a:xfrm>
            <a:off x="685800" y="1136591"/>
            <a:ext cx="7772400" cy="15637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1. What are the challenges associated with assessment of skills and competences required in SSI lessons? </a:t>
            </a:r>
            <a:endParaRPr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54B6880-A989-8146-9A62-81A09341C2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57200" y="443746"/>
            <a:ext cx="8229600" cy="4858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Activity 1.1: Introduction</a:t>
            </a:r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auto">
          <a:xfrm>
            <a:off x="893574" y="1313515"/>
            <a:ext cx="6293737" cy="364190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/>
              <a:t>SSIs are controversial topics with a scientific base which require people to engage in dialogue, discussion, and debate.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For example building windfarms is an example of an environmental SSI. 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They are included in lessons to help students acquire reasoning skills and learn how to make decisions that include moral, ethical and social considerations. 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Through this module we will consider how we can use assessment during SSI lessons.</a:t>
            </a:r>
            <a:endParaRPr dirty="0"/>
          </a:p>
          <a:p>
            <a:pPr>
              <a:spcAft>
                <a:spcPts val="600"/>
              </a:spcAft>
              <a:defRPr/>
            </a:pPr>
            <a:endParaRPr lang="en-US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 bwMode="auto">
          <a:xfrm>
            <a:off x="6605899" y="41488"/>
            <a:ext cx="2087502" cy="273844"/>
          </a:xfrm>
        </p:spPr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4</a:t>
            </a:fld>
            <a:endParaRPr lang="es-ES_tradnl"/>
          </a:p>
        </p:txBody>
      </p:sp>
      <p:pic>
        <p:nvPicPr>
          <p:cNvPr id="8" name="Imagen 49" descr="/Users/antquearm/Desktop/IncluSMe icons/Icons as JPEG/13.jpg"/>
          <p:cNvPicPr/>
          <p:nvPr/>
        </p:nvPicPr>
        <p:blipFill>
          <a:blip r:embed="rId3"/>
          <a:stretch/>
        </p:blipFill>
        <p:spPr bwMode="auto">
          <a:xfrm>
            <a:off x="301240" y="1192616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44" descr="/Users/antquearm/Desktop/IncluSMe icons/Icons as JPEG/3-1a.jpg"/>
          <p:cNvPicPr/>
          <p:nvPr/>
        </p:nvPicPr>
        <p:blipFill>
          <a:blip r:embed="rId4"/>
          <a:stretch/>
        </p:blipFill>
        <p:spPr bwMode="auto">
          <a:xfrm>
            <a:off x="301240" y="1689637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CC023B"/>
                </a:solidFill>
              </a:rPr>
              <a:t>SSI and assessment</a:t>
            </a:r>
            <a:endParaRPr/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C4A68764-77F4-E441-B07B-A1E24F68F1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1.2: What outcomes are we after when we teach through SSI? 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263316" y="1200151"/>
            <a:ext cx="7423484" cy="339447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de-DE"/>
              <a:t>Think-pair-share:</a:t>
            </a:r>
            <a:endParaRPr/>
          </a:p>
          <a:p>
            <a:pPr lvl="1">
              <a:defRPr/>
            </a:pPr>
            <a:r>
              <a:rPr lang="de-DE"/>
              <a:t>What </a:t>
            </a:r>
            <a:r>
              <a:rPr lang="de-DE" b="1"/>
              <a:t>learning outcomes </a:t>
            </a:r>
            <a:r>
              <a:rPr lang="de-DE"/>
              <a:t>do we aim to achieve when teaching science and mathematics through SSIs?</a:t>
            </a:r>
            <a:endParaRPr/>
          </a:p>
          <a:p>
            <a:pPr lvl="1">
              <a:defRPr/>
            </a:pPr>
            <a:r>
              <a:rPr lang="de-DE"/>
              <a:t>What possible </a:t>
            </a:r>
            <a:r>
              <a:rPr lang="de-DE" b="1"/>
              <a:t>challenges</a:t>
            </a:r>
            <a:r>
              <a:rPr lang="de-DE"/>
              <a:t> are involved (for the teacher and for students) when students learn science and mathematics through SSIs?</a:t>
            </a:r>
            <a:endParaRPr/>
          </a:p>
          <a:p>
            <a:pPr lvl="1">
              <a:defRPr/>
            </a:pPr>
            <a:r>
              <a:rPr lang="de-DE"/>
              <a:t>What possible challenges related to </a:t>
            </a:r>
            <a:r>
              <a:rPr lang="de-DE" b="1"/>
              <a:t>assessment</a:t>
            </a:r>
            <a:r>
              <a:rPr lang="de-DE"/>
              <a:t> are there in relation to  mathematics and science SSI-based lessons?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5</a:t>
            </a:fld>
            <a:endParaRPr lang="es-ES_tradnl"/>
          </a:p>
        </p:txBody>
      </p:sp>
      <p:pic>
        <p:nvPicPr>
          <p:cNvPr id="6" name="Bild 10" descr="C:\Users\Sophia\AppData\Local\Microsoft\Windows\Temporary Internet Files\Content.Word\4-1_single_work_.png.png"/>
          <p:cNvPicPr/>
          <p:nvPr/>
        </p:nvPicPr>
        <p:blipFill>
          <a:blip r:embed="rId2"/>
          <a:stretch/>
        </p:blipFill>
        <p:spPr bwMode="auto">
          <a:xfrm>
            <a:off x="416476" y="1334353"/>
            <a:ext cx="492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3" descr="C:\Users\Sophia\AppData\Local\Microsoft\Windows\Temporary Internet Files\Content.Word\4-2_pair_work_.png.png"/>
          <p:cNvPicPr/>
          <p:nvPr/>
        </p:nvPicPr>
        <p:blipFill>
          <a:blip r:embed="rId3"/>
          <a:stretch/>
        </p:blipFill>
        <p:spPr bwMode="auto">
          <a:xfrm>
            <a:off x="405046" y="2502834"/>
            <a:ext cx="492759" cy="4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416476" y="1823303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7" descr="C:\Users\Sophia\AppData\Local\Microsoft\Windows\Temporary Internet Files\Content.Word\3-1_5min_.png.png"/>
          <p:cNvPicPr/>
          <p:nvPr/>
        </p:nvPicPr>
        <p:blipFill>
          <a:blip r:embed="rId5"/>
          <a:stretch/>
        </p:blipFill>
        <p:spPr bwMode="auto">
          <a:xfrm>
            <a:off x="410761" y="3003214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7" descr="C:\Users\Sophia\AppData\Local\Microsoft\Windows\Temporary Internet Files\Content.Word\3-1_5min_.png.png"/>
          <p:cNvPicPr/>
          <p:nvPr/>
        </p:nvPicPr>
        <p:blipFill>
          <a:blip r:embed="rId6"/>
          <a:stretch/>
        </p:blipFill>
        <p:spPr bwMode="auto">
          <a:xfrm>
            <a:off x="416476" y="4115833"/>
            <a:ext cx="481330" cy="4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21" descr="/Users/antquearm/Desktop/IncluSMe icons/Icons as JPEG/5.jpg"/>
          <p:cNvPicPr/>
          <p:nvPr/>
        </p:nvPicPr>
        <p:blipFill>
          <a:blip r:embed="rId7"/>
          <a:stretch/>
        </p:blipFill>
        <p:spPr bwMode="auto">
          <a:xfrm>
            <a:off x="405046" y="3637043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2895A700-3B32-F447-8AF9-B2B5530B467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Activity 1.3: What challenges are involved in assessing these outcomes? Key findings from literature.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6</a:t>
            </a:fld>
            <a:endParaRPr lang="es-ES_tradnl"/>
          </a:p>
        </p:txBody>
      </p:sp>
      <p:sp>
        <p:nvSpPr>
          <p:cNvPr id="8" name="Marcador de contenido 2"/>
          <p:cNvSpPr txBox="1"/>
          <p:nvPr/>
        </p:nvSpPr>
        <p:spPr bwMode="auto">
          <a:xfrm>
            <a:off x="778125" y="1320366"/>
            <a:ext cx="7442928" cy="3731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>
              <a:spcBef>
                <a:spcPts val="0"/>
              </a:spcBef>
              <a:buClr>
                <a:srgbClr val="BE002D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Avenir Book"/>
                <a:cs typeface="Avenir Book"/>
              </a:defRPr>
            </a:lvl1pPr>
            <a:lvl2pPr marL="742950" indent="-285750" algn="l" defTabSz="457200">
              <a:spcBef>
                <a:spcPts val="0"/>
              </a:spcBef>
              <a:buClr>
                <a:srgbClr val="B4CB4D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Avenir Book"/>
                <a:cs typeface="Avenir Book"/>
              </a:defRPr>
            </a:lvl2pPr>
            <a:lvl3pPr marL="1143000" indent="-228600" algn="l" defTabSz="457200">
              <a:spcBef>
                <a:spcPts val="0"/>
              </a:spcBef>
              <a:buClr>
                <a:srgbClr val="001470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Avenir Book"/>
                <a:cs typeface="Avenir Book"/>
              </a:defRPr>
            </a:lvl3pPr>
            <a:lvl4pPr marL="1600200" indent="-228600" algn="l" defTabSz="457200">
              <a:spcBef>
                <a:spcPts val="0"/>
              </a:spcBef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Avenir Book"/>
                <a:cs typeface="Avenir Book"/>
              </a:defRPr>
            </a:lvl4pPr>
            <a:lvl5pPr marL="2057400" indent="-228600" algn="l" defTabSz="457200">
              <a:spcBef>
                <a:spcPts val="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+mn-lt"/>
                <a:ea typeface="Avenir Book"/>
                <a:cs typeface="Avenir Book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8000" dirty="0"/>
              <a:t>In order to answer this question we need to consider why SSIs are included in mathematics/science and the outcomes that we wish to achieve.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sz="7200" dirty="0"/>
              <a:t>SSI contribute to scientific literacy</a:t>
            </a:r>
            <a:endParaRPr dirty="0"/>
          </a:p>
          <a:p>
            <a:pPr>
              <a:spcAft>
                <a:spcPts val="600"/>
              </a:spcAft>
              <a:defRPr/>
            </a:pPr>
            <a:r>
              <a:rPr lang="en-US" sz="7200" dirty="0"/>
              <a:t>Scientific literacy to include students: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en-US" sz="7200" dirty="0"/>
              <a:t>familiarizing themselves with mathematics and science in action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en-US" sz="7200" dirty="0"/>
              <a:t>developing their ability for evaluating the information made available to them on a daily basis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en-US" sz="7200" dirty="0"/>
              <a:t>making decisions concerning controversial SSIs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en-US" sz="7200" dirty="0"/>
              <a:t>taking part in debates and discussions on </a:t>
            </a:r>
            <a:r>
              <a:rPr lang="en-US" sz="7200" dirty="0" err="1"/>
              <a:t>socioscientific</a:t>
            </a:r>
            <a:r>
              <a:rPr lang="en-US" sz="7200" dirty="0"/>
              <a:t> controversies </a:t>
            </a:r>
            <a:endParaRPr dirty="0"/>
          </a:p>
          <a:p>
            <a:pPr marL="457200" lvl="1" indent="0" algn="r">
              <a:spcAft>
                <a:spcPts val="600"/>
              </a:spcAft>
              <a:buNone/>
              <a:defRPr/>
            </a:pPr>
            <a:r>
              <a:rPr lang="en-US" sz="7200" dirty="0"/>
              <a:t>Sadler and </a:t>
            </a:r>
            <a:r>
              <a:rPr lang="en-US" sz="7200" dirty="0" err="1"/>
              <a:t>Zeidler</a:t>
            </a:r>
            <a:r>
              <a:rPr lang="en-US" sz="7200" dirty="0"/>
              <a:t>(2009) based on </a:t>
            </a:r>
            <a:r>
              <a:rPr lang="en-US" sz="7200" dirty="0" err="1"/>
              <a:t>Pouliot</a:t>
            </a:r>
            <a:r>
              <a:rPr lang="en-US" sz="7200" dirty="0"/>
              <a:t> (2008)</a:t>
            </a:r>
            <a:endParaRPr dirty="0"/>
          </a:p>
          <a:p>
            <a:pPr>
              <a:spcAft>
                <a:spcPts val="600"/>
              </a:spcAft>
              <a:defRPr/>
            </a:pPr>
            <a:endParaRPr lang="en-US" sz="8000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4C5F7E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400" dirty="0"/>
              <a:t> </a:t>
            </a:r>
            <a:endParaRPr dirty="0"/>
          </a:p>
        </p:txBody>
      </p:sp>
      <p:pic>
        <p:nvPicPr>
          <p:cNvPr id="10" name="Imagen 49" descr="/Users/antquearm/Desktop/IncluSMe icons/Icons as JPEG/13.jpg"/>
          <p:cNvPicPr/>
          <p:nvPr/>
        </p:nvPicPr>
        <p:blipFill>
          <a:blip r:embed="rId3"/>
          <a:stretch/>
        </p:blipFill>
        <p:spPr bwMode="auto">
          <a:xfrm>
            <a:off x="296795" y="1309794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7" descr="C:\Users\Sophia\AppData\Local\Microsoft\Windows\Temporary Internet Files\Content.Word\3-1_5min_.png.png"/>
          <p:cNvPicPr/>
          <p:nvPr/>
        </p:nvPicPr>
        <p:blipFill>
          <a:blip r:embed="rId4"/>
          <a:stretch/>
        </p:blipFill>
        <p:spPr bwMode="auto">
          <a:xfrm>
            <a:off x="283460" y="1777789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9D0E67E-8527-F846-9AB3-3732A951A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Knowledge and skills involved when dealing with SSIs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21294" y="1200151"/>
            <a:ext cx="7409204" cy="325220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/>
              <a:t>Knowledge about science </a:t>
            </a:r>
            <a:endParaRPr/>
          </a:p>
          <a:p>
            <a:pPr>
              <a:defRPr/>
            </a:pPr>
            <a:r>
              <a:rPr lang="en-GB"/>
              <a:t>Collecting and assessing the quality of data</a:t>
            </a:r>
            <a:endParaRPr/>
          </a:p>
          <a:p>
            <a:pPr>
              <a:defRPr/>
            </a:pPr>
            <a:r>
              <a:rPr lang="en-GB"/>
              <a:t>Interpreting data (correlation and causation, considering alternative explanations, integrating empirical data and non-empirical ideas)</a:t>
            </a:r>
            <a:endParaRPr/>
          </a:p>
          <a:p>
            <a:pPr>
              <a:defRPr/>
            </a:pPr>
            <a:r>
              <a:rPr lang="en-GB"/>
              <a:t>Using scientific models</a:t>
            </a:r>
            <a:endParaRPr/>
          </a:p>
          <a:p>
            <a:pPr>
              <a:defRPr/>
            </a:pPr>
            <a:r>
              <a:rPr lang="en-GB"/>
              <a:t>Appreciating uncertainty in science. </a:t>
            </a:r>
            <a:endParaRPr/>
          </a:p>
          <a:p>
            <a:pPr marL="0" indent="0" algn="r">
              <a:buNone/>
              <a:defRPr/>
            </a:pPr>
            <a:r>
              <a:rPr lang="en-GB" sz="2600"/>
              <a:t>(Sadler and Zeidler (2009) based on analysis of literature carried out by Ryder, 2001)</a:t>
            </a:r>
            <a:endParaRPr/>
          </a:p>
          <a:p>
            <a:pPr>
              <a:defRPr/>
            </a:pPr>
            <a:r>
              <a:rPr lang="en-GB"/>
              <a:t>Balancing the social complexities of SSI including economic, ethical and political effects of various courses of action </a:t>
            </a:r>
            <a:r>
              <a:rPr lang="en-GB" sz="2600"/>
              <a:t>(Sadler, Barab, &amp; Scott, 2007); </a:t>
            </a:r>
            <a:endParaRPr/>
          </a:p>
          <a:p>
            <a:pPr>
              <a:defRPr/>
            </a:pPr>
            <a:r>
              <a:rPr lang="en-GB"/>
              <a:t>Employing scientific habits of mind such as skepticism </a:t>
            </a:r>
            <a:r>
              <a:rPr lang="en-GB" sz="2600"/>
              <a:t>(Kolstø , 2001)</a:t>
            </a:r>
            <a:r>
              <a:rPr lang="en-GB"/>
              <a:t>; </a:t>
            </a:r>
            <a:endParaRPr/>
          </a:p>
          <a:p>
            <a:pPr>
              <a:defRPr/>
            </a:pPr>
            <a:r>
              <a:rPr lang="en-GB"/>
              <a:t>Engaging in argumentation in which ideas, data, and principles are examined, tested, and refuted </a:t>
            </a:r>
            <a:r>
              <a:rPr lang="en-GB" sz="2600"/>
              <a:t>(Driver, Newton, &amp; Osborne, 2000);</a:t>
            </a:r>
            <a:endParaRPr/>
          </a:p>
          <a:p>
            <a:pPr marL="0" indent="0">
              <a:buNone/>
              <a:defRPr/>
            </a:pPr>
            <a:endParaRPr lang="de-DE">
              <a:solidFill>
                <a:srgbClr val="FF00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7</a:t>
            </a:fld>
            <a:endParaRPr lang="es-ES_tradnl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759723" y="58851"/>
            <a:ext cx="1660379" cy="273844"/>
          </a:xfrm>
        </p:spPr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098B118-B059-EE4B-A06B-BFE3CEE924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2658" y="582641"/>
            <a:ext cx="8229600" cy="4858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Outcomes we are after when we teach through SSI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63801" y="1353159"/>
            <a:ext cx="8229600" cy="339447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/>
              <a:t>Outcomes related to students’ arguments (structural complexity) </a:t>
            </a:r>
            <a:r>
              <a:rPr lang="en-GB" sz="2600"/>
              <a:t>(Foong and Daniel, 2010)</a:t>
            </a:r>
            <a:endParaRPr lang="en-GB"/>
          </a:p>
          <a:p>
            <a:pPr lvl="1">
              <a:defRPr/>
            </a:pPr>
            <a:r>
              <a:rPr lang="en-GB"/>
              <a:t>Toulmin’s (1958)  six structural components of an argument (claim, data, warrant/s, backing/s, qualifier and rebuttal).</a:t>
            </a:r>
            <a:endParaRPr/>
          </a:p>
          <a:p>
            <a:pPr marL="457200" lvl="1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Content knowledge in students’ arguments </a:t>
            </a:r>
            <a:r>
              <a:rPr lang="en-GB" sz="2600"/>
              <a:t>(Foong and Daniel, 2010).</a:t>
            </a:r>
            <a:endParaRPr lang="en-GB"/>
          </a:p>
          <a:p>
            <a:pPr lvl="1">
              <a:defRPr/>
            </a:pPr>
            <a:r>
              <a:rPr lang="en-GB"/>
              <a:t>Is the knowledge applied relevant?</a:t>
            </a:r>
            <a:endParaRPr/>
          </a:p>
          <a:p>
            <a:pPr lvl="1">
              <a:defRPr/>
            </a:pPr>
            <a:r>
              <a:rPr lang="en-GB"/>
              <a:t>Is the knowledge specific to the case?</a:t>
            </a:r>
            <a:endParaRPr/>
          </a:p>
          <a:p>
            <a:pPr lvl="1">
              <a:defRPr/>
            </a:pPr>
            <a:r>
              <a:rPr lang="en-GB"/>
              <a:t>Is the knowledge valid to the argument?</a:t>
            </a:r>
            <a:endParaRPr/>
          </a:p>
          <a:p>
            <a:pPr marL="457200" lvl="1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Outcomes related to skills involved when learning through SSIs (identified earlier).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8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1D89711-6EB0-4D4C-A1ED-02CAC7069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Challenges involved in the assessment of SSI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63801" y="1280281"/>
            <a:ext cx="8229600" cy="339447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The kinds of practices encouraged through SSI involve complex reasoning, reflection, civic engagement and empowerment, none of which are easily captured in assessments of any kind. (Sadler and </a:t>
            </a:r>
            <a:r>
              <a:rPr lang="en-GB" dirty="0" err="1"/>
              <a:t>Zeidler</a:t>
            </a:r>
            <a:r>
              <a:rPr lang="en-GB" dirty="0"/>
              <a:t>, 2009)</a:t>
            </a:r>
            <a:endParaRPr dirty="0"/>
          </a:p>
          <a:p>
            <a:pPr>
              <a:defRPr/>
            </a:pPr>
            <a:r>
              <a:rPr lang="en-GB" dirty="0"/>
              <a:t>It is difficult to develop valid and reliable test items dealing with complex and controversial SSIs. (Sadler and </a:t>
            </a:r>
            <a:r>
              <a:rPr lang="en-GB" dirty="0" err="1"/>
              <a:t>Zeidler</a:t>
            </a:r>
            <a:r>
              <a:rPr lang="en-GB" dirty="0"/>
              <a:t>, 2009)</a:t>
            </a:r>
            <a:endParaRPr dirty="0"/>
          </a:p>
          <a:p>
            <a:pPr>
              <a:defRPr/>
            </a:pPr>
            <a:r>
              <a:rPr lang="en-GB" dirty="0"/>
              <a:t>SSI appear in some curricula but difficulty with developing valid and reliable test items often mean that dealing with SSIs is never part of high-stakes examinations. This includes international studies such as  PISA. (Sadler and </a:t>
            </a:r>
            <a:r>
              <a:rPr lang="en-GB" dirty="0" err="1"/>
              <a:t>Zeidler</a:t>
            </a:r>
            <a:r>
              <a:rPr lang="en-GB" dirty="0"/>
              <a:t>, 2009)</a:t>
            </a:r>
            <a:endParaRPr dirty="0"/>
          </a:p>
          <a:p>
            <a:pPr>
              <a:defRPr/>
            </a:pPr>
            <a:r>
              <a:rPr lang="en-GB" dirty="0"/>
              <a:t>In countries where tests and examinations matter a lot, since SSIs do not appear in exams, they disappear from classrooms.</a:t>
            </a:r>
            <a:endParaRPr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>
                <a:solidFill>
                  <a:srgbClr val="CC023B"/>
                </a:solidFill>
              </a:rPr>
              <a:t>SSI and assessment</a:t>
            </a:r>
            <a:endParaRPr lang="es-ES_tradnl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s-ES_tradnl" sz="1200"/>
              <a:t>|  </a:t>
            </a:r>
            <a:fld id="{9DD0088F-7E4A-9C4B-9ED2-72FAF1293163}" type="slidenum">
              <a:rPr lang="es-ES_tradnl"/>
              <a:t>9</a:t>
            </a:fld>
            <a:endParaRPr lang="es-ES_tradnl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E1EC498-2C9A-B94E-B895-5AA2E2394C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4659982"/>
            <a:ext cx="1044327" cy="3404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1923</Words>
  <Application>Microsoft Macintosh PowerPoint</Application>
  <DocSecurity>0</DocSecurity>
  <PresentationFormat>On-screen Show (16:9)</PresentationFormat>
  <Paragraphs>195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 Book</vt:lpstr>
      <vt:lpstr>Calibri</vt:lpstr>
      <vt:lpstr>Lucida Grande</vt:lpstr>
      <vt:lpstr>Times New Roman</vt:lpstr>
      <vt:lpstr>Wingdings</vt:lpstr>
      <vt:lpstr>Office-Design</vt:lpstr>
      <vt:lpstr> socio-scientific issues and Assessment</vt:lpstr>
      <vt:lpstr>Structure of the module</vt:lpstr>
      <vt:lpstr>1. What are the challenges associated with assessment of skills and competences required in SSI lessons? </vt:lpstr>
      <vt:lpstr>Activity 1.1: Introduction</vt:lpstr>
      <vt:lpstr>Activity 1.2: What outcomes are we after when we teach through SSI? </vt:lpstr>
      <vt:lpstr>Activity 1.3: What challenges are involved in assessing these outcomes? Key findings from literature.</vt:lpstr>
      <vt:lpstr>Knowledge and skills involved when dealing with SSIs</vt:lpstr>
      <vt:lpstr>Outcomes we are after when we teach through SSI</vt:lpstr>
      <vt:lpstr>Challenges involved in the assessment of SSI</vt:lpstr>
      <vt:lpstr>Implications</vt:lpstr>
      <vt:lpstr>2. What knowledge and competences do teachers need when assigning an inquiry dealing with environmental socio-scientific issues?   </vt:lpstr>
      <vt:lpstr>Activity 2.1: Introducing a dilemma</vt:lpstr>
      <vt:lpstr>Case study</vt:lpstr>
      <vt:lpstr>Activity 2.2: Initial opinion forming</vt:lpstr>
      <vt:lpstr>Activity 2.3: Take a position on a controversy line </vt:lpstr>
      <vt:lpstr>Activity 2.4: Asking questions related to the controversy</vt:lpstr>
      <vt:lpstr>Activity 2.5: Planning an inquiry related to the SSI</vt:lpstr>
      <vt:lpstr>Activity 2.6: Presenting results of the inquiry</vt:lpstr>
      <vt:lpstr>Activity 2.7: Arriving at a decision </vt:lpstr>
      <vt:lpstr>3. How can formative assessment support students in the development of skills and competences required for dealing with SSIs? </vt:lpstr>
      <vt:lpstr>Activity 3.1: Introducing the rubric</vt:lpstr>
      <vt:lpstr>PowerPoint Presentation</vt:lpstr>
      <vt:lpstr>PowerPoint Presentation</vt:lpstr>
      <vt:lpstr>Example of an argument (from Schen, 2013)</vt:lpstr>
      <vt:lpstr>Activity 3.2: Reflection and Evaluation using self- and peer-assessment</vt:lpstr>
      <vt:lpstr>Activity 3.3: How can a rubric be used for formative assessment as part of SSI lessons? </vt:lpstr>
    </vt:vector>
  </TitlesOfParts>
  <Manager/>
  <Company>Pädagogische Hochschule Freiburg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Ulrich Birtel</dc:creator>
  <cp:keywords/>
  <dc:description/>
  <cp:lastModifiedBy>Microsoft Office User</cp:lastModifiedBy>
  <cp:revision>226</cp:revision>
  <dcterms:created xsi:type="dcterms:W3CDTF">2017-02-28T10:46:16Z</dcterms:created>
  <dcterms:modified xsi:type="dcterms:W3CDTF">2022-07-07T19:49:53Z</dcterms:modified>
  <cp:category/>
  <dc:identifier/>
  <cp:contentStatus/>
  <dc:language/>
  <cp:version/>
</cp:coreProperties>
</file>