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8" r:id="rId3"/>
    <p:sldId id="287" r:id="rId4"/>
    <p:sldId id="294" r:id="rId5"/>
    <p:sldId id="293" r:id="rId6"/>
    <p:sldId id="295" r:id="rId7"/>
    <p:sldId id="297" r:id="rId8"/>
    <p:sldId id="292" r:id="rId9"/>
    <p:sldId id="291" r:id="rId10"/>
    <p:sldId id="296" r:id="rId11"/>
    <p:sldId id="284" r:id="rId12"/>
    <p:sldId id="272" r:id="rId13"/>
    <p:sldId id="285" r:id="rId14"/>
    <p:sldId id="286" r:id="rId15"/>
    <p:sldId id="290" r:id="rId16"/>
    <p:sldId id="289" r:id="rId17"/>
  </p:sldIdLst>
  <p:sldSz cx="12192000" cy="6858000"/>
  <p:notesSz cx="12192000" cy="6858000"/>
  <p:defaultTextStyle>
    <a:defPPr>
      <a:defRPr lang="de-DE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48">
          <p15:clr>
            <a:srgbClr val="A4A3A4"/>
          </p15:clr>
        </p15:guide>
        <p15:guide id="3" orient="horz" pos="221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 Köck" initials="E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5"/>
    <p:restoredTop sz="94733"/>
  </p:normalViewPr>
  <p:slideViewPr>
    <p:cSldViewPr snapToGrid="0" snapToObjects="1" showGuides="1">
      <p:cViewPr varScale="1">
        <p:scale>
          <a:sx n="96" d="100"/>
          <a:sy n="96" d="100"/>
        </p:scale>
        <p:origin x="1264" y="168"/>
      </p:cViewPr>
      <p:guideLst>
        <p:guide orient="horz" pos="2205"/>
        <p:guide pos="3848"/>
        <p:guide orient="horz" pos="2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07B3A-5E21-48B2-B3D7-ED3933575C92}" type="datetimeFigureOut">
              <a:rPr lang="en-US" smtClean="0"/>
              <a:t>7/10/23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7F2B5-076E-4F12-84B9-2C1F3EA03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3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Main Sections Title and Subtitl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4C5F7E"/>
                </a:solidFill>
              </a:defRPr>
            </a:lvl1pPr>
          </a:lstStyle>
          <a:p>
            <a:pPr>
              <a:defRPr/>
            </a:pPr>
            <a:r>
              <a:rPr lang="en-AU"/>
              <a:t>MASTERTITELFORMAT BEARBEITEN</a:t>
            </a:r>
            <a:endParaRPr/>
          </a:p>
        </p:txBody>
      </p:sp>
      <p:sp>
        <p:nvSpPr>
          <p:cNvPr id="5" name="Rechteck 10"/>
          <p:cNvSpPr/>
          <p:nvPr userDrawn="1"/>
        </p:nvSpPr>
        <p:spPr bwMode="auto">
          <a:xfrm flipV="1">
            <a:off x="982133" y="3674747"/>
            <a:ext cx="10249440" cy="45719"/>
          </a:xfrm>
          <a:prstGeom prst="rect">
            <a:avLst/>
          </a:prstGeom>
          <a:solidFill>
            <a:srgbClr val="002369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828800" y="3886200"/>
            <a:ext cx="8534400" cy="175259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A0B05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AU"/>
              <a:t>Master-Untertitelformat bearbeiten</a:t>
            </a:r>
          </a:p>
        </p:txBody>
      </p:sp>
      <p:sp>
        <p:nvSpPr>
          <p:cNvPr id="6" name="Marcador de pie de página 23"/>
          <p:cNvSpPr>
            <a:spLocks noGrp="1"/>
          </p:cNvSpPr>
          <p:nvPr>
            <p:ph type="ftr" sz="quarter" idx="3"/>
          </p:nvPr>
        </p:nvSpPr>
        <p:spPr bwMode="auto">
          <a:xfrm>
            <a:off x="7696201" y="55319"/>
            <a:ext cx="31101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>
                    <a:tint val="75000"/>
                  </a:schemeClr>
                </a:solidFill>
                <a:latin typeface="Avenir Book"/>
                <a:ea typeface="Avenir Book"/>
                <a:cs typeface="Avenir Book"/>
              </a:defRPr>
            </a:lvl1pPr>
          </a:lstStyle>
          <a:p>
            <a:pPr algn="r">
              <a:defRPr/>
            </a:pPr>
            <a:r>
              <a:rPr lang="en-US">
                <a:solidFill>
                  <a:srgbClr val="CC023B"/>
                </a:solidFill>
              </a:rPr>
              <a:t>STEMkey</a:t>
            </a:r>
          </a:p>
        </p:txBody>
      </p:sp>
      <p:sp>
        <p:nvSpPr>
          <p:cNvPr id="7" name="Marcador de número de diapositiva 22"/>
          <p:cNvSpPr>
            <a:spLocks noGrp="1"/>
          </p:cNvSpPr>
          <p:nvPr>
            <p:ph type="sldNum" sz="quarter" idx="4"/>
          </p:nvPr>
        </p:nvSpPr>
        <p:spPr bwMode="auto">
          <a:xfrm>
            <a:off x="10806380" y="55317"/>
            <a:ext cx="784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rgbClr val="4C5F7E"/>
                </a:solidFill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r>
              <a:rPr lang="es-ES_tradnl" sz="1200"/>
              <a:t>|  </a:t>
            </a:r>
            <a:fld id="{9DD0088F-7E4A-9C4B-9ED2-72FAF1293163}" type="slidenum">
              <a:rPr lang="es-ES_tradnl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Sections &amp; Text with lis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609600" y="547338"/>
            <a:ext cx="10972800" cy="647794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4C5F7E"/>
                </a:solidFill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r>
              <a:rPr lang="en-US"/>
              <a:t>Title Main Sections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>
              <a:defRPr>
                <a:latin typeface="+mn-lt"/>
                <a:ea typeface="Avenir Book"/>
                <a:cs typeface="Avenir Book"/>
              </a:defRPr>
            </a:lvl1pPr>
            <a:lvl2pPr>
              <a:defRPr>
                <a:latin typeface="+mn-lt"/>
                <a:ea typeface="Avenir Book"/>
                <a:cs typeface="Avenir Book"/>
              </a:defRPr>
            </a:lvl2pPr>
            <a:lvl3pPr>
              <a:defRPr>
                <a:latin typeface="+mn-lt"/>
                <a:ea typeface="Avenir Book"/>
                <a:cs typeface="Avenir Book"/>
              </a:defRPr>
            </a:lvl3pPr>
            <a:lvl4pPr>
              <a:defRPr>
                <a:latin typeface="+mn-lt"/>
                <a:ea typeface="Avenir Book"/>
                <a:cs typeface="Avenir Book"/>
              </a:defRPr>
            </a:lvl4pPr>
            <a:lvl5pPr>
              <a:defRPr>
                <a:latin typeface="+mn-lt"/>
                <a:ea typeface="Avenir Book"/>
                <a:cs typeface="Avenir Book"/>
              </a:defRPr>
            </a:lvl5pPr>
          </a:lstStyle>
          <a:p>
            <a:pPr lvl="0">
              <a:defRPr/>
            </a:pPr>
            <a:r>
              <a:rPr lang="en-US"/>
              <a:t>Mastertext</a:t>
            </a:r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s-ES_tradnl" sz="1200"/>
              <a:t>|  </a:t>
            </a:r>
            <a:fld id="{9DD0088F-7E4A-9C4B-9ED2-72FAF1293163}" type="slidenum">
              <a:rPr lang="es-ES_tradnl"/>
              <a:t>‹#›</a:t>
            </a:fld>
            <a:endParaRPr lang="es-ES_tradnl"/>
          </a:p>
        </p:txBody>
      </p:sp>
      <p:sp>
        <p:nvSpPr>
          <p:cNvPr id="5" name="Marcador de pie de página 23"/>
          <p:cNvSpPr>
            <a:spLocks noGrp="1"/>
          </p:cNvSpPr>
          <p:nvPr>
            <p:ph type="ftr" sz="quarter" idx="3"/>
          </p:nvPr>
        </p:nvSpPr>
        <p:spPr bwMode="auto">
          <a:xfrm>
            <a:off x="7696201" y="55319"/>
            <a:ext cx="31101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>
                    <a:tint val="75000"/>
                  </a:schemeClr>
                </a:solidFill>
                <a:latin typeface="Avenir Book"/>
                <a:ea typeface="Avenir Book"/>
                <a:cs typeface="Avenir Book"/>
              </a:defRPr>
            </a:lvl1pPr>
          </a:lstStyle>
          <a:p>
            <a:pPr algn="r">
              <a:defRPr/>
            </a:pPr>
            <a:r>
              <a:rPr lang="en-US">
                <a:solidFill>
                  <a:srgbClr val="CC023B"/>
                </a:solidFill>
              </a:rPr>
              <a:t>STEMkey</a:t>
            </a:r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609599" y="1241487"/>
            <a:ext cx="10981601" cy="45719"/>
          </a:xfrm>
          <a:prstGeom prst="rect">
            <a:avLst/>
          </a:prstGeom>
          <a:solidFill>
            <a:srgbClr val="B4CB4D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Bild 6" descr="ICSE_fond.jpg"/>
          <p:cNvPicPr>
            <a:picLocks noChangeAspect="1"/>
          </p:cNvPicPr>
          <p:nvPr userDrawn="1"/>
        </p:nvPicPr>
        <p:blipFill>
          <a:blip r:embed="rId4">
            <a:alphaModFix amt="39000"/>
          </a:blip>
          <a:srcRect l="9878" b="10531"/>
          <a:stretch/>
        </p:blipFill>
        <p:spPr bwMode="auto">
          <a:xfrm>
            <a:off x="-1" y="1417638"/>
            <a:ext cx="6854356" cy="544036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11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Mastertextformat bearbeiten</a:t>
            </a:r>
          </a:p>
          <a:p>
            <a:pPr lvl="1">
              <a:defRPr/>
            </a:pPr>
            <a:r>
              <a:rPr lang="en-US"/>
              <a:t>Zweite Ebene</a:t>
            </a:r>
          </a:p>
          <a:p>
            <a:pPr lvl="2">
              <a:defRPr/>
            </a:pPr>
            <a:r>
              <a:rPr lang="en-US"/>
              <a:t>Dritte Ebene</a:t>
            </a:r>
          </a:p>
          <a:p>
            <a:pPr lvl="3">
              <a:defRPr/>
            </a:pPr>
            <a:r>
              <a:rPr lang="en-US"/>
              <a:t>Vierte Ebene</a:t>
            </a:r>
          </a:p>
          <a:p>
            <a:pPr lvl="4">
              <a:defRPr/>
            </a:pPr>
            <a:r>
              <a:rPr lang="en-US"/>
              <a:t>Fünfte Ebene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605955" y="6675757"/>
            <a:ext cx="6720000" cy="45719"/>
          </a:xfrm>
          <a:prstGeom prst="rect">
            <a:avLst/>
          </a:prstGeom>
          <a:solidFill>
            <a:srgbClr val="B4CB4D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7367999" y="6675757"/>
            <a:ext cx="4223201" cy="45719"/>
          </a:xfrm>
          <a:prstGeom prst="rect">
            <a:avLst/>
          </a:prstGeom>
          <a:solidFill>
            <a:srgbClr val="002369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3" name="Marcador de número de diapositiva 22"/>
          <p:cNvSpPr>
            <a:spLocks noGrp="1"/>
          </p:cNvSpPr>
          <p:nvPr>
            <p:ph type="sldNum" sz="quarter" idx="4"/>
          </p:nvPr>
        </p:nvSpPr>
        <p:spPr bwMode="auto">
          <a:xfrm>
            <a:off x="10806380" y="55317"/>
            <a:ext cx="784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rgbClr val="4C5F7E"/>
                </a:solidFill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r>
              <a:rPr lang="es-ES_tradnl" sz="1200"/>
              <a:t>|  </a:t>
            </a:r>
            <a:fld id="{9DD0088F-7E4A-9C4B-9ED2-72FAF1293163}" type="slidenum">
              <a:rPr lang="es-ES_tradnl"/>
              <a:t>‹#›</a:t>
            </a:fld>
            <a:endParaRPr lang="es-ES_tradnl"/>
          </a:p>
        </p:txBody>
      </p:sp>
      <p:sp>
        <p:nvSpPr>
          <p:cNvPr id="24" name="Marcador de pie de página 23"/>
          <p:cNvSpPr>
            <a:spLocks noGrp="1"/>
          </p:cNvSpPr>
          <p:nvPr>
            <p:ph type="ftr" sz="quarter" idx="3"/>
          </p:nvPr>
        </p:nvSpPr>
        <p:spPr bwMode="auto">
          <a:xfrm>
            <a:off x="7696201" y="55319"/>
            <a:ext cx="31101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>
                    <a:tint val="75000"/>
                  </a:schemeClr>
                </a:solidFill>
                <a:latin typeface="Avenir Book"/>
                <a:ea typeface="Avenir Book"/>
                <a:cs typeface="Avenir Book"/>
              </a:defRPr>
            </a:lvl1pPr>
          </a:lstStyle>
          <a:p>
            <a:pPr algn="r">
              <a:defRPr/>
            </a:pPr>
            <a:r>
              <a:rPr lang="en-US">
                <a:solidFill>
                  <a:srgbClr val="CC023B"/>
                </a:solidFill>
              </a:rPr>
              <a:t>STEMkey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09600" y="5851954"/>
            <a:ext cx="1850265" cy="8238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/>
          <a:srcRect b="14149"/>
          <a:stretch/>
        </p:blipFill>
        <p:spPr bwMode="auto">
          <a:xfrm>
            <a:off x="2839850" y="6002440"/>
            <a:ext cx="2517265" cy="617301"/>
          </a:xfrm>
          <a:prstGeom prst="rect">
            <a:avLst/>
          </a:prstGeom>
        </p:spPr>
      </p:pic>
      <p:pic>
        <p:nvPicPr>
          <p:cNvPr id="12" name="Bild 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10226842" y="5932269"/>
            <a:ext cx="1368020" cy="706075"/>
          </a:xfrm>
          <a:prstGeom prst="rect">
            <a:avLst/>
          </a:prstGeom>
        </p:spPr>
      </p:pic>
      <p:pic>
        <p:nvPicPr>
          <p:cNvPr id="13" name="Picture 2" descr="PMF Upisi">
            <a:extLst>
              <a:ext uri="{FF2B5EF4-FFF2-40B4-BE49-F238E27FC236}">
                <a16:creationId xmlns:a16="http://schemas.microsoft.com/office/drawing/2014/main" id="{DA40EDE4-3058-465F-AB20-9D0A362253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27" y="5723739"/>
            <a:ext cx="844862" cy="856762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457200">
        <a:spcBef>
          <a:spcPts val="0"/>
        </a:spcBef>
        <a:buNone/>
        <a:defRPr sz="3200" b="1">
          <a:solidFill>
            <a:srgbClr val="4C5F7E"/>
          </a:solidFill>
          <a:latin typeface="Avenir Book"/>
          <a:ea typeface="Avenir Book"/>
          <a:cs typeface="Avenir Book"/>
        </a:defRPr>
      </a:lvl1pPr>
    </p:titleStyle>
    <p:bodyStyle>
      <a:lvl1pPr marL="342900" indent="-342900" algn="l" defTabSz="457200">
        <a:spcBef>
          <a:spcPts val="0"/>
        </a:spcBef>
        <a:buClr>
          <a:srgbClr val="BE002D"/>
        </a:buClr>
        <a:buFont typeface="Arial"/>
        <a:buChar char="•"/>
        <a:defRPr sz="2800">
          <a:solidFill>
            <a:schemeClr val="tx1"/>
          </a:solidFill>
          <a:latin typeface="+mn-lt"/>
          <a:ea typeface="Avenir Book"/>
          <a:cs typeface="Avenir Book"/>
        </a:defRPr>
      </a:lvl1pPr>
      <a:lvl2pPr marL="742950" indent="-285750" algn="l" defTabSz="457200">
        <a:spcBef>
          <a:spcPts val="0"/>
        </a:spcBef>
        <a:buClr>
          <a:srgbClr val="B4CB4D"/>
        </a:buClr>
        <a:buFont typeface="Arial"/>
        <a:buChar char="•"/>
        <a:defRPr sz="2400">
          <a:solidFill>
            <a:schemeClr val="tx1"/>
          </a:solidFill>
          <a:latin typeface="+mn-lt"/>
          <a:ea typeface="Avenir Book"/>
          <a:cs typeface="Avenir Book"/>
        </a:defRPr>
      </a:lvl2pPr>
      <a:lvl3pPr marL="1143000" indent="-228600" algn="l" defTabSz="457200">
        <a:spcBef>
          <a:spcPts val="0"/>
        </a:spcBef>
        <a:buClr>
          <a:srgbClr val="001470"/>
        </a:buClr>
        <a:buFont typeface="Arial"/>
        <a:buChar char="•"/>
        <a:defRPr sz="2000">
          <a:solidFill>
            <a:schemeClr val="tx1"/>
          </a:solidFill>
          <a:latin typeface="+mn-lt"/>
          <a:ea typeface="Avenir Book"/>
          <a:cs typeface="Avenir Book"/>
        </a:defRPr>
      </a:lvl3pPr>
      <a:lvl4pPr marL="1600200" indent="-228600" algn="l" defTabSz="457200">
        <a:spcBef>
          <a:spcPts val="0"/>
        </a:spcBef>
        <a:buSzPct val="75000"/>
        <a:buFont typeface="Wingdings"/>
        <a:buChar char="§"/>
        <a:defRPr sz="2000">
          <a:solidFill>
            <a:schemeClr val="tx1"/>
          </a:solidFill>
          <a:latin typeface="+mn-lt"/>
          <a:ea typeface="Avenir Book"/>
          <a:cs typeface="Avenir Book"/>
        </a:defRPr>
      </a:lvl4pPr>
      <a:lvl5pPr marL="2057400" indent="-228600" algn="l" defTabSz="457200">
        <a:spcBef>
          <a:spcPts val="0"/>
        </a:spcBef>
        <a:buSzPct val="80000"/>
        <a:buFont typeface="Lucida Grande"/>
        <a:buChar char="-"/>
        <a:defRPr sz="2000">
          <a:solidFill>
            <a:schemeClr val="tx1"/>
          </a:solidFill>
          <a:latin typeface="+mn-lt"/>
          <a:ea typeface="Avenir Book"/>
          <a:cs typeface="Avenir Book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2219325" y="1192192"/>
            <a:ext cx="7772400" cy="247553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br>
              <a:rPr lang="de-DE" sz="3600" dirty="0">
                <a:solidFill>
                  <a:srgbClr val="002369"/>
                </a:solidFill>
              </a:rPr>
            </a:br>
            <a:r>
              <a:rPr lang="de-DE" sz="3600" dirty="0">
                <a:solidFill>
                  <a:srgbClr val="002369"/>
                </a:solidFill>
              </a:rPr>
              <a:t>IS IT MATHEMATICS?</a:t>
            </a:r>
            <a:br>
              <a:rPr lang="de-DE" sz="3600" dirty="0">
                <a:solidFill>
                  <a:srgbClr val="002369"/>
                </a:solidFill>
              </a:rPr>
            </a:br>
            <a:r>
              <a:rPr lang="en-GB" sz="3600" dirty="0">
                <a:solidFill>
                  <a:srgbClr val="002369"/>
                </a:solidFill>
              </a:rPr>
              <a:t>Modelling with functions</a:t>
            </a:r>
            <a:br>
              <a:rPr lang="de-DE" sz="3600" dirty="0">
                <a:solidFill>
                  <a:srgbClr val="002369"/>
                </a:solidFill>
              </a:rPr>
            </a:br>
            <a:endParaRPr lang="en-US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CBD974"/>
                </a:solidFill>
              </a:rPr>
              <a:t>doc. dr. sc. Matija Bašić</a:t>
            </a:r>
          </a:p>
          <a:p>
            <a:pPr>
              <a:defRPr/>
            </a:pPr>
            <a:r>
              <a:rPr lang="en-US" i="1" dirty="0">
                <a:solidFill>
                  <a:srgbClr val="CBD974"/>
                </a:solidFill>
              </a:rPr>
              <a:t>prof. dr. sc. Željka Milin Šipuš</a:t>
            </a:r>
          </a:p>
          <a:p>
            <a:pPr>
              <a:defRPr/>
            </a:pPr>
            <a:r>
              <a:rPr lang="en-US" i="1" dirty="0">
                <a:solidFill>
                  <a:srgbClr val="CBD974"/>
                </a:solidFill>
              </a:rPr>
              <a:t>Mathematics Department, Faculty of Science</a:t>
            </a:r>
          </a:p>
          <a:p>
            <a:pPr>
              <a:defRPr/>
            </a:pPr>
            <a:r>
              <a:rPr lang="en-US" i="1" dirty="0">
                <a:solidFill>
                  <a:srgbClr val="CBD974"/>
                </a:solidFill>
              </a:rPr>
              <a:t>University of Zagreb</a:t>
            </a:r>
          </a:p>
          <a:p>
            <a:pPr>
              <a:defRPr/>
            </a:pPr>
            <a:endParaRPr lang="en-US" i="1" dirty="0"/>
          </a:p>
          <a:p>
            <a:pPr>
              <a:defRPr/>
            </a:pPr>
            <a:endParaRPr lang="en-US" dirty="0"/>
          </a:p>
        </p:txBody>
      </p:sp>
      <p:pic>
        <p:nvPicPr>
          <p:cNvPr id="1026" name="Picture 2" descr="PMF Upi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27" y="5723739"/>
            <a:ext cx="844862" cy="85676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E41B-FD2A-4BAB-94FA-462DF8FB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  - how do we make predictions? </a:t>
            </a:r>
            <a:endParaRPr lang="hr-HR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7C2811B-BD4F-FD5D-6340-46194FD0C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10" y="1726647"/>
            <a:ext cx="4222302" cy="272608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624573-DDE2-E93F-B4B5-AD573091EAD4}"/>
                  </a:ext>
                </a:extLst>
              </p:cNvPr>
              <p:cNvSpPr txBox="1"/>
              <p:nvPr/>
            </p:nvSpPr>
            <p:spPr>
              <a:xfrm>
                <a:off x="660242" y="1345529"/>
                <a:ext cx="6310402" cy="451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1F497D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How do you introduce linear models? Do you describe non-linear growth in words?</a:t>
                </a:r>
                <a:endParaRPr lang="en-H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285750" indent="-28575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1F497D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How do you motivate the problem of making predictions using linear models? </a:t>
                </a:r>
                <a:endParaRPr lang="en-H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1F497D"/>
                    </a:solidFill>
                    <a:effectLst/>
                    <a:latin typeface="Calibri" panose="020F0502020204030204" pitchFamily="34" charset="0"/>
                    <a:ea typeface="BatangChe" panose="02030609000101010101" pitchFamily="49" charset="-127"/>
                  </a:rPr>
                  <a:t>How do you arrive to the point that one needs to optimize the function </a:t>
                </a:r>
                <a:endParaRPr lang="en-H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1F497D"/>
                          </a:solidFill>
                          <a:effectLst/>
                          <a:latin typeface="Cambria Math" panose="02040503050406030204" pitchFamily="18" charset="0"/>
                          <a:ea typeface="BatangChe" panose="02030609000101010101" pitchFamily="49" charset="-127"/>
                        </a:rPr>
                        <m:t>𝐹</m:t>
                      </m:r>
                      <m:d>
                        <m:dPr>
                          <m:ctrlPr>
                            <a:rPr lang="en-HR" sz="2000" i="1">
                              <a:solidFill>
                                <a:srgbClr val="1F497D"/>
                              </a:solidFill>
                              <a:effectLst/>
                              <a:latin typeface="Cambria Math" panose="02040503050406030204" pitchFamily="18" charset="0"/>
                              <a:ea typeface="BatangChe" panose="02030609000101010101" pitchFamily="49" charset="-127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1F497D"/>
                              </a:solidFill>
                              <a:effectLst/>
                              <a:latin typeface="Cambria Math" panose="02040503050406030204" pitchFamily="18" charset="0"/>
                              <a:ea typeface="BatangChe" panose="02030609000101010101" pitchFamily="49" charset="-127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rgbClr val="1F497D"/>
                              </a:solidFill>
                              <a:effectLst/>
                              <a:latin typeface="Cambria Math" panose="02040503050406030204" pitchFamily="18" charset="0"/>
                              <a:ea typeface="BatangChe" panose="02030609000101010101" pitchFamily="49" charset="-127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1F497D"/>
                              </a:solidFill>
                              <a:effectLst/>
                              <a:latin typeface="Cambria Math" panose="02040503050406030204" pitchFamily="18" charset="0"/>
                              <a:ea typeface="BatangChe" panose="02030609000101010101" pitchFamily="49" charset="-127"/>
                            </a:rPr>
                            <m:t>𝑏</m:t>
                          </m:r>
                        </m:e>
                      </m:d>
                      <m:r>
                        <a:rPr lang="en-US" sz="2000" i="1">
                          <a:solidFill>
                            <a:srgbClr val="1F497D"/>
                          </a:solidFill>
                          <a:effectLst/>
                          <a:latin typeface="Cambria Math" panose="02040503050406030204" pitchFamily="18" charset="0"/>
                          <a:ea typeface="BatangChe" panose="02030609000101010101" pitchFamily="49" charset="-127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HR" sz="2000" i="1">
                              <a:solidFill>
                                <a:srgbClr val="1F497D"/>
                              </a:solidFill>
                              <a:effectLst/>
                              <a:latin typeface="Cambria Math" panose="02040503050406030204" pitchFamily="18" charset="0"/>
                              <a:ea typeface="BatangChe" panose="02030609000101010101" pitchFamily="49" charset="-127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rgbClr val="1F497D"/>
                              </a:solidFill>
                              <a:effectLst/>
                              <a:latin typeface="Cambria Math" panose="02040503050406030204" pitchFamily="18" charset="0"/>
                              <a:ea typeface="BatangChe" panose="02030609000101010101" pitchFamily="49" charset="-127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1F497D"/>
                              </a:solidFill>
                              <a:effectLst/>
                              <a:latin typeface="Cambria Math" panose="02040503050406030204" pitchFamily="18" charset="0"/>
                              <a:ea typeface="BatangChe" panose="02030609000101010101" pitchFamily="49" charset="-127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1F497D"/>
                              </a:solidFill>
                              <a:effectLst/>
                              <a:latin typeface="Cambria Math" panose="02040503050406030204" pitchFamily="18" charset="0"/>
                              <a:ea typeface="BatangChe" panose="02030609000101010101" pitchFamily="49" charset="-127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HR" sz="2000" i="1">
                                  <a:solidFill>
                                    <a:srgbClr val="1F497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BatangChe" panose="02030609000101010101" pitchFamily="49" charset="-127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HR" sz="2000" i="1">
                                      <a:solidFill>
                                        <a:srgbClr val="1F497D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BatangChe" panose="02030609000101010101" pitchFamily="49" charset="-12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HR" sz="2000" i="1"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BatangChe" panose="02030609000101010101" pitchFamily="49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BatangChe" panose="02030609000101010101" pitchFamily="49" charset="-127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BatangChe" panose="02030609000101010101" pitchFamily="49" charset="-127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1F497D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BatangChe" panose="02030609000101010101" pitchFamily="49" charset="-127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solidFill>
                                        <a:srgbClr val="1F497D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BatangChe" panose="02030609000101010101" pitchFamily="49" charset="-127"/>
                                    </a:rPr>
                                    <m:t>𝑎</m:t>
                                  </m:r>
                                  <m:sSub>
                                    <m:sSubPr>
                                      <m:ctrlPr>
                                        <a:rPr lang="en-HR" sz="2000" i="1"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BatangChe" panose="02030609000101010101" pitchFamily="49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BatangChe" panose="02030609000101010101" pitchFamily="49" charset="-127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BatangChe" panose="02030609000101010101" pitchFamily="49" charset="-127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1F497D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BatangChe" panose="02030609000101010101" pitchFamily="49" charset="-127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solidFill>
                                        <a:srgbClr val="1F497D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BatangChe" panose="02030609000101010101" pitchFamily="49" charset="-127"/>
                                    </a:rPr>
                                    <m:t>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1F497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BatangChe" panose="02030609000101010101" pitchFamily="49" charset="-127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H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dirty="0">
                    <a:solidFill>
                      <a:srgbClr val="1F497D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     and how do you perform optimization? </a:t>
                </a:r>
                <a:endParaRPr lang="en-H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285750" indent="-28575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1F497D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Do you teach the least square method? </a:t>
                </a:r>
                <a:endParaRPr lang="en-HR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624573-DDE2-E93F-B4B5-AD573091E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42" y="1345529"/>
                <a:ext cx="6310402" cy="4510658"/>
              </a:xfrm>
              <a:prstGeom prst="rect">
                <a:avLst/>
              </a:prstGeom>
              <a:blipFill>
                <a:blip r:embed="rId3"/>
                <a:stretch>
                  <a:fillRect l="-602" t="-281" r="-1004" b="-10955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41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A65BB3-A1B5-2F6D-5432-7C7951D2D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71" t="2328" r="4144" b="47250"/>
          <a:stretch/>
        </p:blipFill>
        <p:spPr>
          <a:xfrm>
            <a:off x="8291271" y="1494715"/>
            <a:ext cx="3125506" cy="2752169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76319EB-5127-4F28-8CFD-5B773AFA3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726125"/>
              </p:ext>
            </p:extLst>
          </p:nvPr>
        </p:nvGraphicFramePr>
        <p:xfrm>
          <a:off x="775223" y="3254006"/>
          <a:ext cx="7304065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69818">
                  <a:extLst>
                    <a:ext uri="{9D8B030D-6E8A-4147-A177-3AD203B41FA5}">
                      <a16:colId xmlns:a16="http://schemas.microsoft.com/office/drawing/2014/main" val="3245758409"/>
                    </a:ext>
                  </a:extLst>
                </a:gridCol>
                <a:gridCol w="594991">
                  <a:extLst>
                    <a:ext uri="{9D8B030D-6E8A-4147-A177-3AD203B41FA5}">
                      <a16:colId xmlns:a16="http://schemas.microsoft.com/office/drawing/2014/main" val="2349160316"/>
                    </a:ext>
                  </a:extLst>
                </a:gridCol>
                <a:gridCol w="739876">
                  <a:extLst>
                    <a:ext uri="{9D8B030D-6E8A-4147-A177-3AD203B41FA5}">
                      <a16:colId xmlns:a16="http://schemas.microsoft.com/office/drawing/2014/main" val="1361131324"/>
                    </a:ext>
                  </a:extLst>
                </a:gridCol>
                <a:gridCol w="739876">
                  <a:extLst>
                    <a:ext uri="{9D8B030D-6E8A-4147-A177-3AD203B41FA5}">
                      <a16:colId xmlns:a16="http://schemas.microsoft.com/office/drawing/2014/main" val="4004394213"/>
                    </a:ext>
                  </a:extLst>
                </a:gridCol>
                <a:gridCol w="739876">
                  <a:extLst>
                    <a:ext uri="{9D8B030D-6E8A-4147-A177-3AD203B41FA5}">
                      <a16:colId xmlns:a16="http://schemas.microsoft.com/office/drawing/2014/main" val="1876704260"/>
                    </a:ext>
                  </a:extLst>
                </a:gridCol>
                <a:gridCol w="739876">
                  <a:extLst>
                    <a:ext uri="{9D8B030D-6E8A-4147-A177-3AD203B41FA5}">
                      <a16:colId xmlns:a16="http://schemas.microsoft.com/office/drawing/2014/main" val="2789788710"/>
                    </a:ext>
                  </a:extLst>
                </a:gridCol>
                <a:gridCol w="739876">
                  <a:extLst>
                    <a:ext uri="{9D8B030D-6E8A-4147-A177-3AD203B41FA5}">
                      <a16:colId xmlns:a16="http://schemas.microsoft.com/office/drawing/2014/main" val="2068031879"/>
                    </a:ext>
                  </a:extLst>
                </a:gridCol>
                <a:gridCol w="739876">
                  <a:extLst>
                    <a:ext uri="{9D8B030D-6E8A-4147-A177-3AD203B41FA5}">
                      <a16:colId xmlns:a16="http://schemas.microsoft.com/office/drawing/2014/main" val="3948305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Time (minutes)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431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Coffee temperature</a:t>
                      </a:r>
                      <a:r>
                        <a:rPr lang="en-HR" sz="1600" dirty="0"/>
                        <a:t> (</a:t>
                      </a:r>
                      <a:r>
                        <a:rPr lang="en-US" sz="1600" dirty="0"/>
                        <a:t>°C</a:t>
                      </a:r>
                      <a:r>
                        <a:rPr lang="en-HR" sz="1600" dirty="0"/>
                        <a:t>)</a:t>
                      </a:r>
                      <a:endParaRPr lang="en-H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79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62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68829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1822DF6-D430-40DF-9C7F-D40217BA2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12826"/>
              </p:ext>
            </p:extLst>
          </p:nvPr>
        </p:nvGraphicFramePr>
        <p:xfrm>
          <a:off x="775222" y="4168515"/>
          <a:ext cx="7304068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7459">
                  <a:extLst>
                    <a:ext uri="{9D8B030D-6E8A-4147-A177-3AD203B41FA5}">
                      <a16:colId xmlns:a16="http://schemas.microsoft.com/office/drawing/2014/main" val="3245758409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349160316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1361131324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4004394213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1876704260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789788710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068031879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3948305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Turkey weight (kg)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431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Baking time (h)</a:t>
                      </a:r>
                      <a:endParaRPr lang="en-H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2,5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4,5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5,5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688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CF74D5-A2D0-4C40-8C45-0B79EEAB2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910728"/>
              </p:ext>
            </p:extLst>
          </p:nvPr>
        </p:nvGraphicFramePr>
        <p:xfrm>
          <a:off x="775223" y="5052202"/>
          <a:ext cx="7304068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7459">
                  <a:extLst>
                    <a:ext uri="{9D8B030D-6E8A-4147-A177-3AD203B41FA5}">
                      <a16:colId xmlns:a16="http://schemas.microsoft.com/office/drawing/2014/main" val="3245758409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349160316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1361131324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4004394213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1876704260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789788710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068031879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3948305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Age (month)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431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Fetus length (cm)</a:t>
                      </a:r>
                      <a:endParaRPr lang="en-H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68829"/>
                  </a:ext>
                </a:extLst>
              </a:tr>
            </a:tbl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3E372EFA-45B2-0911-C0EB-F7CB2BB8F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46503"/>
              </p:ext>
            </p:extLst>
          </p:nvPr>
        </p:nvGraphicFramePr>
        <p:xfrm>
          <a:off x="775223" y="1424988"/>
          <a:ext cx="7304063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9313">
                  <a:extLst>
                    <a:ext uri="{9D8B030D-6E8A-4147-A177-3AD203B41FA5}">
                      <a16:colId xmlns:a16="http://schemas.microsoft.com/office/drawing/2014/main" val="3245758409"/>
                    </a:ext>
                  </a:extLst>
                </a:gridCol>
                <a:gridCol w="512030">
                  <a:extLst>
                    <a:ext uri="{9D8B030D-6E8A-4147-A177-3AD203B41FA5}">
                      <a16:colId xmlns:a16="http://schemas.microsoft.com/office/drawing/2014/main" val="2349160316"/>
                    </a:ext>
                  </a:extLst>
                </a:gridCol>
                <a:gridCol w="687120">
                  <a:extLst>
                    <a:ext uri="{9D8B030D-6E8A-4147-A177-3AD203B41FA5}">
                      <a16:colId xmlns:a16="http://schemas.microsoft.com/office/drawing/2014/main" val="1361131324"/>
                    </a:ext>
                  </a:extLst>
                </a:gridCol>
                <a:gridCol w="687120">
                  <a:extLst>
                    <a:ext uri="{9D8B030D-6E8A-4147-A177-3AD203B41FA5}">
                      <a16:colId xmlns:a16="http://schemas.microsoft.com/office/drawing/2014/main" val="4004394213"/>
                    </a:ext>
                  </a:extLst>
                </a:gridCol>
                <a:gridCol w="687120">
                  <a:extLst>
                    <a:ext uri="{9D8B030D-6E8A-4147-A177-3AD203B41FA5}">
                      <a16:colId xmlns:a16="http://schemas.microsoft.com/office/drawing/2014/main" val="1876704260"/>
                    </a:ext>
                  </a:extLst>
                </a:gridCol>
                <a:gridCol w="687120">
                  <a:extLst>
                    <a:ext uri="{9D8B030D-6E8A-4147-A177-3AD203B41FA5}">
                      <a16:colId xmlns:a16="http://schemas.microsoft.com/office/drawing/2014/main" val="2789788710"/>
                    </a:ext>
                  </a:extLst>
                </a:gridCol>
                <a:gridCol w="687120">
                  <a:extLst>
                    <a:ext uri="{9D8B030D-6E8A-4147-A177-3AD203B41FA5}">
                      <a16:colId xmlns:a16="http://schemas.microsoft.com/office/drawing/2014/main" val="2068031879"/>
                    </a:ext>
                  </a:extLst>
                </a:gridCol>
                <a:gridCol w="687120">
                  <a:extLst>
                    <a:ext uri="{9D8B030D-6E8A-4147-A177-3AD203B41FA5}">
                      <a16:colId xmlns:a16="http://schemas.microsoft.com/office/drawing/2014/main" val="3948305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Time (hours)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431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Alcohol in blood</a:t>
                      </a:r>
                      <a:r>
                        <a:rPr lang="en-HR" sz="1600" dirty="0"/>
                        <a:t> (</a:t>
                      </a:r>
                      <a:r>
                        <a:rPr lang="en-US" sz="1600" dirty="0"/>
                        <a:t>mg/100 ml</a:t>
                      </a:r>
                      <a:r>
                        <a:rPr lang="en-HR" sz="1600" dirty="0"/>
                        <a:t>)</a:t>
                      </a:r>
                      <a:endParaRPr lang="en-H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6882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62E9FAB-6985-4544-8D51-3600384DA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220132"/>
              </p:ext>
            </p:extLst>
          </p:nvPr>
        </p:nvGraphicFramePr>
        <p:xfrm>
          <a:off x="775223" y="2339497"/>
          <a:ext cx="7304068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7459">
                  <a:extLst>
                    <a:ext uri="{9D8B030D-6E8A-4147-A177-3AD203B41FA5}">
                      <a16:colId xmlns:a16="http://schemas.microsoft.com/office/drawing/2014/main" val="3245758409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349160316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1361131324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4004394213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1876704260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789788710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2068031879"/>
                    </a:ext>
                  </a:extLst>
                </a:gridCol>
                <a:gridCol w="768087">
                  <a:extLst>
                    <a:ext uri="{9D8B030D-6E8A-4147-A177-3AD203B41FA5}">
                      <a16:colId xmlns:a16="http://schemas.microsoft.com/office/drawing/2014/main" val="3948305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Year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1880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1890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1900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1910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1920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1930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1940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431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Types of birds</a:t>
                      </a:r>
                      <a:endParaRPr lang="en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  <a:endParaRPr lang="en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  <a:endParaRPr lang="en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6882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0E1ED8C-E8FE-725D-B67D-D6C333461968}"/>
              </a:ext>
            </a:extLst>
          </p:cNvPr>
          <p:cNvSpPr txBox="1"/>
          <p:nvPr/>
        </p:nvSpPr>
        <p:spPr>
          <a:xfrm>
            <a:off x="8291271" y="4405871"/>
            <a:ext cx="2840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 the tables with the </a:t>
            </a:r>
          </a:p>
          <a:p>
            <a:r>
              <a:rPr lang="en-US" dirty="0"/>
              <a:t>corresponding graphs! </a:t>
            </a:r>
          </a:p>
          <a:p>
            <a:r>
              <a:rPr lang="en-US" dirty="0"/>
              <a:t>Explain your reasoning. </a:t>
            </a:r>
            <a:endParaRPr lang="en-HR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CB677A-2045-460B-ABED-350A28B6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graphs from tables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493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F4089-9136-497D-AC8E-3FA0ACA46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and non-linear growth</a:t>
            </a: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4F3524-15F8-4102-97B4-C489374E5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819" y="1840912"/>
            <a:ext cx="2367693" cy="25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245BF-334F-4F43-8955-91430AB7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529" y="1939261"/>
            <a:ext cx="2461734" cy="25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17893-3B42-4538-8744-487A8D8E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80" y="1884001"/>
            <a:ext cx="2463262" cy="2630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1886C1-B91B-436F-BADD-628F92930440}"/>
              </a:ext>
            </a:extLst>
          </p:cNvPr>
          <p:cNvSpPr txBox="1"/>
          <p:nvPr/>
        </p:nvSpPr>
        <p:spPr>
          <a:xfrm>
            <a:off x="1269507" y="4822026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growth</a:t>
            </a:r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89E22-3A3F-48A7-885E-CAD430981910}"/>
              </a:ext>
            </a:extLst>
          </p:cNvPr>
          <p:cNvSpPr txBox="1"/>
          <p:nvPr/>
        </p:nvSpPr>
        <p:spPr>
          <a:xfrm>
            <a:off x="4814239" y="4808876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Faster than linear growth</a:t>
            </a:r>
            <a:endParaRPr lang="hr-H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702A5-7F5A-47A9-828D-3C89403E3EDA}"/>
              </a:ext>
            </a:extLst>
          </p:cNvPr>
          <p:cNvSpPr txBox="1"/>
          <p:nvPr/>
        </p:nvSpPr>
        <p:spPr>
          <a:xfrm>
            <a:off x="8512020" y="4776610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Slower than linear growth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813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AE20-346F-415A-9447-F042A9CF7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growth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16D3-E538-4443-8F8E-9236F8AF5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119674" cy="41152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Imagine you are a fisherman that wants to grow fish in a waterway. You know that it takes some time for the population to grow, so you will wait a number of years and then start catching fish from the waterway. You will catch fish each year, hopefully for many years.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The graph shows a model of the growth in the combined weight of fish in the waterway.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How many years should the fisherman wait if he or she wishes to </a:t>
            </a:r>
            <a:r>
              <a:rPr lang="en-US" sz="2400" dirty="0" err="1"/>
              <a:t>maximise</a:t>
            </a:r>
            <a:r>
              <a:rPr lang="en-US" sz="2400" dirty="0"/>
              <a:t> the number of caught fish? </a:t>
            </a:r>
            <a:endParaRPr lang="hr-HR" sz="2400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E7EFA68-4DD5-49F6-978C-C0B3FFC38A32}"/>
              </a:ext>
            </a:extLst>
          </p:cNvPr>
          <p:cNvPicPr/>
          <p:nvPr/>
        </p:nvPicPr>
        <p:blipFill rotWithShape="1">
          <a:blip r:embed="rId2"/>
          <a:srcRect l="20260" t="18571" r="16146" b="25153"/>
          <a:stretch/>
        </p:blipFill>
        <p:spPr>
          <a:xfrm>
            <a:off x="6729274" y="2630010"/>
            <a:ext cx="4749553" cy="262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7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B968-A37B-4108-855A-18DB981EC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car – even more graphs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5DA60-C844-453E-95FB-E54A3B07F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This graph shows how the speed of a racing car varies along a flat 3 kilometer track during its second lap. What is the approximate distance from the starting line to the beginning of the longest straight section of the track?</a:t>
            </a:r>
          </a:p>
          <a:p>
            <a:pPr marL="0" indent="0">
              <a:buNone/>
            </a:pPr>
            <a:endParaRPr lang="hr-HR" sz="2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71" y="2861188"/>
            <a:ext cx="5879690" cy="3013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53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Here are pictures of five tracks. Along which one of these tracks was the car driven to produce the speed graph shown earlier?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793" y="2352796"/>
            <a:ext cx="5702709" cy="3421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07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en-US" alt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For each track appearing on the left-hand side sketch a sensible speed-graph.</a:t>
            </a:r>
            <a:endParaRPr lang="en-US" altLang="en-US" sz="2400" dirty="0"/>
          </a:p>
          <a:p>
            <a:endParaRPr lang="en-US" dirty="0"/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>
            <a:fillRect/>
          </a:stretch>
        </p:blipFill>
        <p:spPr bwMode="auto">
          <a:xfrm>
            <a:off x="2314902" y="2901005"/>
            <a:ext cx="1312811" cy="19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72" y="2901005"/>
            <a:ext cx="1821057" cy="180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7"/>
          <a:stretch>
            <a:fillRect/>
          </a:stretch>
        </p:blipFill>
        <p:spPr bwMode="auto">
          <a:xfrm>
            <a:off x="8174945" y="2673325"/>
            <a:ext cx="1532380" cy="196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4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Parachute jump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9176657" cy="41152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C5F7E"/>
                </a:solidFill>
              </a:rPr>
              <a:t>Consider the problem of modelling </a:t>
            </a:r>
            <a:r>
              <a:rPr lang="en-US" i="1" dirty="0">
                <a:solidFill>
                  <a:srgbClr val="4C5F7E"/>
                </a:solidFill>
              </a:rPr>
              <a:t>a parachute jump</a:t>
            </a:r>
            <a:r>
              <a:rPr lang="en-US" dirty="0">
                <a:solidFill>
                  <a:srgbClr val="4C5F7E"/>
                </a:solidFill>
              </a:rPr>
              <a:t>.</a:t>
            </a:r>
            <a:endParaRPr lang="en-HR" dirty="0">
              <a:solidFill>
                <a:srgbClr val="4C5F7E"/>
              </a:solidFill>
            </a:endParaRPr>
          </a:p>
          <a:p>
            <a:r>
              <a:rPr lang="en-US" dirty="0">
                <a:solidFill>
                  <a:srgbClr val="4C5F7E"/>
                </a:solidFill>
              </a:rPr>
              <a:t>What could be the motivation of jumper? What is their goal? </a:t>
            </a:r>
            <a:endParaRPr lang="en-HR" dirty="0">
              <a:solidFill>
                <a:srgbClr val="4C5F7E"/>
              </a:solidFill>
            </a:endParaRPr>
          </a:p>
          <a:p>
            <a:r>
              <a:rPr lang="en-US" dirty="0">
                <a:solidFill>
                  <a:srgbClr val="4C5F7E"/>
                </a:solidFill>
              </a:rPr>
              <a:t>If we want to make an idealized model, which aspects of the jump can be neglected and which are important to keep? </a:t>
            </a:r>
            <a:endParaRPr lang="en-HR" dirty="0">
              <a:solidFill>
                <a:srgbClr val="4C5F7E"/>
              </a:solidFill>
            </a:endParaRPr>
          </a:p>
          <a:p>
            <a:r>
              <a:rPr lang="en-US" dirty="0">
                <a:solidFill>
                  <a:srgbClr val="4C5F7E"/>
                </a:solidFill>
              </a:rPr>
              <a:t>Which assumptions lead to the physical and mathematical description of the situation? </a:t>
            </a:r>
          </a:p>
          <a:p>
            <a:r>
              <a:rPr lang="en-US" dirty="0">
                <a:solidFill>
                  <a:srgbClr val="4C5F7E"/>
                </a:solidFill>
              </a:rPr>
              <a:t>Which dependencies could you describe in this situation? For example, can you describe the level of adrenaline in the blood of a jumper during the jump? </a:t>
            </a:r>
            <a:endParaRPr lang="en-HR" dirty="0">
              <a:solidFill>
                <a:srgbClr val="4C5F7E"/>
              </a:solidFill>
            </a:endParaRPr>
          </a:p>
          <a:p>
            <a:endParaRPr lang="en-HR" dirty="0"/>
          </a:p>
        </p:txBody>
      </p:sp>
      <p:pic>
        <p:nvPicPr>
          <p:cNvPr id="7" name="Picture 6" descr="Free Paragliding Parachute vector and picture">
            <a:extLst>
              <a:ext uri="{FF2B5EF4-FFF2-40B4-BE49-F238E27FC236}">
                <a16:creationId xmlns:a16="http://schemas.microsoft.com/office/drawing/2014/main" id="{FEFA9FF4-64DF-28E6-BF25-3EF9D4058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57" y="205923"/>
            <a:ext cx="2213409" cy="25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ree Parachute Paratrooper photo and picture">
            <a:extLst>
              <a:ext uri="{FF2B5EF4-FFF2-40B4-BE49-F238E27FC236}">
                <a16:creationId xmlns:a16="http://schemas.microsoft.com/office/drawing/2014/main" id="{4B16C04B-F18E-8C60-4FC1-2D3385004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57" y="3429000"/>
            <a:ext cx="2022920" cy="155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E41B-FD2A-4BAB-94FA-462DF8FB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modelling</a:t>
            </a:r>
            <a:endParaRPr lang="hr-HR" dirty="0"/>
          </a:p>
        </p:txBody>
      </p:sp>
      <p:pic>
        <p:nvPicPr>
          <p:cNvPr id="5" name="Content Placeholder 4" descr="A diagram of a problem&#10;&#10;Description automatically generated with medium confidence">
            <a:extLst>
              <a:ext uri="{FF2B5EF4-FFF2-40B4-BE49-F238E27FC236}">
                <a16:creationId xmlns:a16="http://schemas.microsoft.com/office/drawing/2014/main" id="{C974040F-4F77-1925-F328-9CC4466D4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753" y="1600200"/>
            <a:ext cx="81564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7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E41B-FD2A-4BAB-94FA-462DF8FB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a function </a:t>
            </a:r>
            <a:endParaRPr lang="hr-HR" dirty="0"/>
          </a:p>
        </p:txBody>
      </p:sp>
      <p:pic>
        <p:nvPicPr>
          <p:cNvPr id="5" name="Picture 4" descr="A picture containing sketch, drawing, clothing, line art&#10;&#10;Description automatically generated">
            <a:extLst>
              <a:ext uri="{FF2B5EF4-FFF2-40B4-BE49-F238E27FC236}">
                <a16:creationId xmlns:a16="http://schemas.microsoft.com/office/drawing/2014/main" id="{AA566CCD-4398-3FC0-763E-988341110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70" y="476034"/>
            <a:ext cx="4638260" cy="49070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DC999C-07AF-41E2-4D1D-F4D40D0A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4638260" cy="411522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>
              <a:solidFill>
                <a:srgbClr val="4C5F7E"/>
              </a:solidFill>
            </a:endParaRPr>
          </a:p>
          <a:p>
            <a:r>
              <a:rPr lang="en-US" sz="2400" dirty="0">
                <a:solidFill>
                  <a:srgbClr val="4C5F7E"/>
                </a:solidFill>
              </a:rPr>
              <a:t>Is it a function or a relation? </a:t>
            </a:r>
          </a:p>
          <a:p>
            <a:r>
              <a:rPr lang="en-US" sz="2400" dirty="0">
                <a:solidFill>
                  <a:srgbClr val="4C5F7E"/>
                </a:solidFill>
              </a:rPr>
              <a:t>Or both? </a:t>
            </a:r>
          </a:p>
          <a:p>
            <a:endParaRPr lang="en-US" sz="2400" dirty="0">
              <a:solidFill>
                <a:srgbClr val="4C5F7E"/>
              </a:solidFill>
            </a:endParaRPr>
          </a:p>
          <a:p>
            <a:r>
              <a:rPr lang="en-US" sz="2400" dirty="0">
                <a:solidFill>
                  <a:srgbClr val="4C5F7E"/>
                </a:solidFill>
              </a:rPr>
              <a:t>Find examples of functions in your everyday life</a:t>
            </a:r>
          </a:p>
          <a:p>
            <a:endParaRPr lang="en-US" sz="2400" dirty="0"/>
          </a:p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73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E41B-FD2A-4BAB-94FA-462DF8FB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thinking</a:t>
            </a: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DC999C-07AF-41E2-4D1D-F4D40D0A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625009" cy="41152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4C5F7E"/>
                </a:solidFill>
              </a:rPr>
              <a:t>Four stages of developing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functional thinking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>
                <a:solidFill>
                  <a:srgbClr val="4C5F7E"/>
                </a:solidFill>
              </a:rPr>
              <a:t>Input-output action </a:t>
            </a:r>
          </a:p>
          <a:p>
            <a:pPr lvl="1"/>
            <a:r>
              <a:rPr lang="en-US" sz="2000" dirty="0">
                <a:solidFill>
                  <a:srgbClr val="4C5F7E"/>
                </a:solidFill>
              </a:rPr>
              <a:t>Covariational process</a:t>
            </a:r>
          </a:p>
          <a:p>
            <a:pPr lvl="1"/>
            <a:r>
              <a:rPr lang="en-US" sz="2000" dirty="0">
                <a:solidFill>
                  <a:srgbClr val="4C5F7E"/>
                </a:solidFill>
              </a:rPr>
              <a:t>Relational correspondence</a:t>
            </a:r>
          </a:p>
          <a:p>
            <a:pPr lvl="1"/>
            <a:r>
              <a:rPr lang="en-US" sz="2000" dirty="0">
                <a:solidFill>
                  <a:srgbClr val="4C5F7E"/>
                </a:solidFill>
              </a:rPr>
              <a:t>Part of a structure/scheme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1026" name="Picture 2" descr="Illustrative Mathematics">
            <a:extLst>
              <a:ext uri="{FF2B5EF4-FFF2-40B4-BE49-F238E27FC236}">
                <a16:creationId xmlns:a16="http://schemas.microsoft.com/office/drawing/2014/main" id="{B05D5108-80EE-4471-A2EC-1B0E8697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31" y="526998"/>
            <a:ext cx="2441161" cy="199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517E24-C887-5EE5-21C7-5B130B2D4E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45" y="2797546"/>
            <a:ext cx="3657172" cy="146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sketch, drawing, clothing, line art&#10;&#10;Description automatically generated">
            <a:extLst>
              <a:ext uri="{FF2B5EF4-FFF2-40B4-BE49-F238E27FC236}">
                <a16:creationId xmlns:a16="http://schemas.microsoft.com/office/drawing/2014/main" id="{5A018F70-B407-4085-36DD-7312930F15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t="67661" r="24857" b="-1496"/>
          <a:stretch/>
        </p:blipFill>
        <p:spPr>
          <a:xfrm>
            <a:off x="9078166" y="4259143"/>
            <a:ext cx="2835538" cy="1660286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175E64B9-47D7-AF7F-C8BA-4C83981BC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09" y="4342432"/>
            <a:ext cx="2835538" cy="1830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85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E41B-FD2A-4BAB-94FA-462DF8FB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graphs</a:t>
            </a:r>
            <a:endParaRPr lang="hr-HR" dirty="0"/>
          </a:p>
        </p:txBody>
      </p:sp>
      <p:pic>
        <p:nvPicPr>
          <p:cNvPr id="5" name="Content Placeholder 4" descr="Blood Flow, Blood Pressure, and Resistance | Anatomy and Physiology II">
            <a:extLst>
              <a:ext uri="{FF2B5EF4-FFF2-40B4-BE49-F238E27FC236}">
                <a16:creationId xmlns:a16="http://schemas.microsoft.com/office/drawing/2014/main" id="{58A08CD9-279B-AF08-889A-B0CA1D67D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7" y="547338"/>
            <a:ext cx="6313004" cy="43811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9E072-1032-7852-683F-C613720A7BAB}"/>
              </a:ext>
            </a:extLst>
          </p:cNvPr>
          <p:cNvSpPr txBox="1"/>
          <p:nvPr/>
        </p:nvSpPr>
        <p:spPr>
          <a:xfrm>
            <a:off x="609600" y="2067339"/>
            <a:ext cx="39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400" dirty="0">
                <a:solidFill>
                  <a:srgbClr val="4C5F7E"/>
                </a:solidFill>
              </a:rPr>
              <a:t>Describe the graphs in words. </a:t>
            </a:r>
          </a:p>
        </p:txBody>
      </p:sp>
    </p:spTree>
    <p:extLst>
      <p:ext uri="{BB962C8B-B14F-4D97-AF65-F5344CB8AC3E}">
        <p14:creationId xmlns:p14="http://schemas.microsoft.com/office/powerpoint/2010/main" val="5690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E41B-FD2A-4BAB-94FA-462DF8FB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growth</a:t>
            </a:r>
            <a:endParaRPr lang="hr-HR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47D28B7-27C9-D831-6F78-7924E0B9BB8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600" y="1733241"/>
              <a:ext cx="3688081" cy="1862014"/>
            </p:xfrm>
            <a:graphic>
              <a:graphicData uri="http://schemas.openxmlformats.org/drawingml/2006/table">
                <a:tbl>
                  <a:tblPr firstRow="1" firstCol="1" bandRow="1">
                    <a:tableStyleId>{F5AB1C69-6EDB-4FF4-983F-18BD219EF322}</a:tableStyleId>
                  </a:tblPr>
                  <a:tblGrid>
                    <a:gridCol w="611975">
                      <a:extLst>
                        <a:ext uri="{9D8B030D-6E8A-4147-A177-3AD203B41FA5}">
                          <a16:colId xmlns:a16="http://schemas.microsoft.com/office/drawing/2014/main" val="4097629068"/>
                        </a:ext>
                      </a:extLst>
                    </a:gridCol>
                    <a:gridCol w="1533995">
                      <a:extLst>
                        <a:ext uri="{9D8B030D-6E8A-4147-A177-3AD203B41FA5}">
                          <a16:colId xmlns:a16="http://schemas.microsoft.com/office/drawing/2014/main" val="1607971804"/>
                        </a:ext>
                      </a:extLst>
                    </a:gridCol>
                    <a:gridCol w="1542111">
                      <a:extLst>
                        <a:ext uri="{9D8B030D-6E8A-4147-A177-3AD203B41FA5}">
                          <a16:colId xmlns:a16="http://schemas.microsoft.com/office/drawing/2014/main" val="3048845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x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Andy (12000+550x)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Barbara (12000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1.03</a:t>
                          </a:r>
                          <a:r>
                            <a:rPr lang="en-US" sz="1400" baseline="30000">
                              <a:effectLst/>
                            </a:rPr>
                            <a:t>x</a:t>
                          </a:r>
                          <a:r>
                            <a:rPr lang="en-US" sz="1400">
                              <a:effectLst/>
                            </a:rPr>
                            <a:t>)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0859294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14 750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13 911</a:t>
                          </a:r>
                          <a:endParaRPr lang="en-HR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6021876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17 500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16 127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088245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15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20 250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18 696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91796052"/>
                      </a:ext>
                    </a:extLst>
                  </a:tr>
                  <a:tr h="476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23 000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21 673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31840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25 750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25 125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683961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28 500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29 127</a:t>
                          </a:r>
                          <a:endParaRPr lang="en-HR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230914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47D28B7-27C9-D831-6F78-7924E0B9BB8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600" y="1733241"/>
              <a:ext cx="3688081" cy="1862014"/>
            </p:xfrm>
            <a:graphic>
              <a:graphicData uri="http://schemas.openxmlformats.org/drawingml/2006/table">
                <a:tbl>
                  <a:tblPr firstRow="1" firstCol="1" bandRow="1">
                    <a:tableStyleId>{F5AB1C69-6EDB-4FF4-983F-18BD219EF322}</a:tableStyleId>
                  </a:tblPr>
                  <a:tblGrid>
                    <a:gridCol w="611975">
                      <a:extLst>
                        <a:ext uri="{9D8B030D-6E8A-4147-A177-3AD203B41FA5}">
                          <a16:colId xmlns:a16="http://schemas.microsoft.com/office/drawing/2014/main" val="4097629068"/>
                        </a:ext>
                      </a:extLst>
                    </a:gridCol>
                    <a:gridCol w="1533995">
                      <a:extLst>
                        <a:ext uri="{9D8B030D-6E8A-4147-A177-3AD203B41FA5}">
                          <a16:colId xmlns:a16="http://schemas.microsoft.com/office/drawing/2014/main" val="1607971804"/>
                        </a:ext>
                      </a:extLst>
                    </a:gridCol>
                    <a:gridCol w="1542111">
                      <a:extLst>
                        <a:ext uri="{9D8B030D-6E8A-4147-A177-3AD203B41FA5}">
                          <a16:colId xmlns:a16="http://schemas.microsoft.com/office/drawing/2014/main" val="3048845322"/>
                        </a:ext>
                      </a:extLst>
                    </a:gridCol>
                  </a:tblGrid>
                  <a:tr h="4763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x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Andy (12000+550x)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HR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39344" t="-10526" r="-1639" b="-3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8592945"/>
                      </a:ext>
                    </a:extLst>
                  </a:tr>
                  <a:tr h="23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14 750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13 911</a:t>
                          </a:r>
                          <a:endParaRPr lang="en-HR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60218762"/>
                      </a:ext>
                    </a:extLst>
                  </a:tr>
                  <a:tr h="23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17 500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16 127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0882458"/>
                      </a:ext>
                    </a:extLst>
                  </a:tr>
                  <a:tr h="23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15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20 250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18 696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91796052"/>
                      </a:ext>
                    </a:extLst>
                  </a:tr>
                  <a:tr h="23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23 000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21 673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3184025"/>
                      </a:ext>
                    </a:extLst>
                  </a:tr>
                  <a:tr h="23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25 750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25 125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68396178"/>
                      </a:ext>
                    </a:extLst>
                  </a:tr>
                  <a:tr h="23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28 500</a:t>
                          </a:r>
                          <a:endParaRPr lang="en-HR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29 127</a:t>
                          </a:r>
                          <a:endParaRPr lang="en-HR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2309145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E9EDA5F-5C4D-EE06-2DED-B82665DD3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108"/>
          <a:stretch/>
        </p:blipFill>
        <p:spPr bwMode="auto">
          <a:xfrm>
            <a:off x="6150917" y="547337"/>
            <a:ext cx="4889180" cy="4859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252DA-9807-1FFE-A1B0-18C61B99C93E}"/>
              </a:ext>
            </a:extLst>
          </p:cNvPr>
          <p:cNvSpPr txBox="1"/>
          <p:nvPr/>
        </p:nvSpPr>
        <p:spPr>
          <a:xfrm>
            <a:off x="609600" y="4133364"/>
            <a:ext cx="4691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might be surprising to students? </a:t>
            </a:r>
          </a:p>
          <a:p>
            <a:pPr algn="just"/>
            <a:r>
              <a:rPr lang="en-U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 it surprising to you at first? </a:t>
            </a:r>
          </a:p>
          <a:p>
            <a:pPr algn="just"/>
            <a:r>
              <a:rPr lang="en-U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it possible to calculate the intersection points of the two graphs? </a:t>
            </a:r>
            <a:endParaRPr lang="en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198161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4C5F7E"/>
                </a:solidFill>
              </a:rPr>
              <a:t>It is easy for doctors to remember: 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2"/>
                </a:solidFill>
              </a:rPr>
              <a:t>The mass of an infant from birth to the end of the first year of life triples.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4C5F7E"/>
                </a:solidFill>
              </a:rPr>
              <a:t>Is it also valid afterwards?</a:t>
            </a:r>
          </a:p>
          <a:p>
            <a:endParaRPr lang="en-US" sz="2400" dirty="0">
              <a:solidFill>
                <a:srgbClr val="4C5F7E"/>
              </a:solidFill>
            </a:endParaRPr>
          </a:p>
          <a:p>
            <a:r>
              <a:rPr lang="en-US" sz="2400" dirty="0">
                <a:solidFill>
                  <a:srgbClr val="4C5F7E"/>
                </a:solidFill>
              </a:rPr>
              <a:t>Can the length / height of the infant be assessed in this way?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4C5F7E"/>
                </a:solidFill>
              </a:rPr>
              <a:t>(For a while we call it length, and then the child walks, so we call it height…)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3"/>
                </a:solidFill>
              </a:rPr>
              <a:t>The models are used for assessment, prediction… We need simple models!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1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E41B-FD2A-4BAB-94FA-462DF8FB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  - how do we make predictions? </a:t>
            </a:r>
            <a:endParaRPr lang="hr-HR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7C2811B-BD4F-FD5D-6340-46194FD0C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39" y="1726647"/>
            <a:ext cx="5775173" cy="37286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24573-DDE2-E93F-B4B5-AD573091EAD4}"/>
              </a:ext>
            </a:extLst>
          </p:cNvPr>
          <p:cNvSpPr txBox="1"/>
          <p:nvPr/>
        </p:nvSpPr>
        <p:spPr>
          <a:xfrm>
            <a:off x="609600" y="1582340"/>
            <a:ext cx="45322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BatangChe" panose="02030609000101010101" pitchFamily="49" charset="-127"/>
                <a:cs typeface="Calibri" panose="020F0502020204030204" pitchFamily="34" charset="0"/>
              </a:rPr>
              <a:t>Imagine you want to consider how your company’s sales depend on the investment you make into </a:t>
            </a:r>
            <a:r>
              <a:rPr lang="en-GB" sz="2400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BatangChe" panose="02030609000101010101" pitchFamily="49" charset="-127"/>
                <a:cs typeface="Calibri" panose="020F0502020204030204" pitchFamily="34" charset="0"/>
              </a:rPr>
              <a:t>advertising. </a:t>
            </a:r>
          </a:p>
          <a:p>
            <a:pPr algn="just"/>
            <a:endParaRPr lang="en-GB" sz="2400" i="1" dirty="0">
              <a:solidFill>
                <a:srgbClr val="1F497D"/>
              </a:solidFill>
              <a:latin typeface="Calibri" panose="020F0502020204030204" pitchFamily="34" charset="0"/>
              <a:ea typeface="BatangChe" panose="02030609000101010101" pitchFamily="49" charset="-127"/>
              <a:cs typeface="Calibri" panose="020F0502020204030204" pitchFamily="34" charset="0"/>
            </a:endParaRPr>
          </a:p>
          <a:p>
            <a:pPr algn="just"/>
            <a:r>
              <a:rPr lang="en-GB" sz="2400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BatangChe" panose="02030609000101010101" pitchFamily="49" charset="-127"/>
                <a:cs typeface="Calibri" panose="020F0502020204030204" pitchFamily="34" charset="0"/>
              </a:rPr>
              <a:t>What is the effect of Facebook advertising on the company’s sales, given the effects of YouTube and newspaper advertising?</a:t>
            </a:r>
            <a:r>
              <a:rPr lang="en-GB" sz="24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H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59794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787</Words>
  <Application>Microsoft Macintosh PowerPoint</Application>
  <DocSecurity>0</DocSecurity>
  <PresentationFormat>Widescreen</PresentationFormat>
  <Paragraphs>178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Avenir Book</vt:lpstr>
      <vt:lpstr>Calibri</vt:lpstr>
      <vt:lpstr>Cambria Math</vt:lpstr>
      <vt:lpstr>Lucida Grande</vt:lpstr>
      <vt:lpstr>Wingdings</vt:lpstr>
      <vt:lpstr>Office-Design</vt:lpstr>
      <vt:lpstr> IS IT MATHEMATICS? Modelling with functions </vt:lpstr>
      <vt:lpstr>Parachute jump</vt:lpstr>
      <vt:lpstr>Mathematical modelling</vt:lpstr>
      <vt:lpstr>Concept of a function </vt:lpstr>
      <vt:lpstr>Functional thinking</vt:lpstr>
      <vt:lpstr>Interpreting graphs</vt:lpstr>
      <vt:lpstr>Comparing growth</vt:lpstr>
      <vt:lpstr>Linear models </vt:lpstr>
      <vt:lpstr>Linear models  - how do we make predictions? </vt:lpstr>
      <vt:lpstr>Linear models  - how do we make predictions? </vt:lpstr>
      <vt:lpstr>Drawing graphs from tables</vt:lpstr>
      <vt:lpstr>Linear and non-linear growth</vt:lpstr>
      <vt:lpstr>Population growth</vt:lpstr>
      <vt:lpstr>Racing car – even more graphs</vt:lpstr>
      <vt:lpstr>Racing car</vt:lpstr>
      <vt:lpstr>Racing car</vt:lpstr>
    </vt:vector>
  </TitlesOfParts>
  <Manager/>
  <Company>Pädagogische Hochschule Freiburg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Ulrich Birtel</dc:creator>
  <cp:keywords/>
  <dc:description/>
  <cp:lastModifiedBy>Matija Bašić</cp:lastModifiedBy>
  <cp:revision>207</cp:revision>
  <dcterms:created xsi:type="dcterms:W3CDTF">2017-02-28T10:46:16Z</dcterms:created>
  <dcterms:modified xsi:type="dcterms:W3CDTF">2023-07-09T23:41:22Z</dcterms:modified>
  <cp:category/>
  <dc:identifier/>
  <cp:contentStatus/>
  <dc:language/>
  <cp:version/>
</cp:coreProperties>
</file>