
<file path=[Content_Types].xml><?xml version="1.0" encoding="utf-8"?>
<Types xmlns="http://schemas.openxmlformats.org/package/2006/content-types">
  <Default Extension="png" ContentType="image/png"/>
  <Default Extension="bin" ContentType="application/vnd.openxmlformats-officedocument.oleObject"/>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Lst>
  <p:sldSz cx="12192000" cy="6858000"/>
  <p:notesSz cx="12192000" cy="6858000"/>
  <p:defaultTextStyle>
    <a:defPPr>
      <a:defRPr lang="de-DE"/>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470DB9A-EA23-274F-E89B-95B30A210F21}">
  <a:tblStyle styleId="{0244ADEB-6BC1-091D-8FA1-F22B69901A9B}" styleName="Estilo Claro 3 - Destaque 6">
    <a:wholeTbl>
      <a:tcTxStyle>
        <a:fontRef idx="minor">
          <a:srgbClr val="000000"/>
        </a:fontRef>
        <a:schemeClr val="tx1"/>
      </a:tcTxStyle>
      <a:tcStyle>
        <a:tcBdr>
          <a:left>
            <a:ln w="12700">
              <a:solidFill>
                <a:schemeClr val="accent6"/>
              </a:solidFill>
            </a:ln>
          </a:left>
          <a:right>
            <a:ln w="12700">
              <a:solidFill>
                <a:schemeClr val="accent6"/>
              </a:solidFill>
            </a:ln>
          </a:right>
          <a:top>
            <a:ln w="12700">
              <a:solidFill>
                <a:schemeClr val="accent6"/>
              </a:solidFill>
            </a:ln>
          </a:top>
          <a:bottom>
            <a:ln w="12700">
              <a:solidFill>
                <a:schemeClr val="accent6"/>
              </a:solidFill>
            </a:ln>
          </a:bottom>
          <a:insideH>
            <a:ln w="12700">
              <a:solidFill>
                <a:schemeClr val="accent6"/>
              </a:solidFill>
            </a:ln>
          </a:insideH>
          <a:insideV>
            <a:ln w="12700">
              <a:solidFill>
                <a:schemeClr val="accent6"/>
              </a:solid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band2V>
      <a:tcStyle>
        <a:tcBdr/>
        <a:fill>
          <a:solidFill>
            <a:schemeClr val="accent6">
              <a:alpha val="20000"/>
            </a:schemeClr>
          </a:solidFill>
        </a:fill>
      </a:tcStyle>
    </a:band2V>
    <a:lastCol>
      <a:tcStyle>
        <a:tcBdr/>
      </a:tcStyle>
    </a:lastCol>
    <a:firstCol>
      <a:tcStyle>
        <a:tcBdr/>
      </a:tcStyle>
    </a:firstCol>
    <a:lastRow>
      <a:tcStyle>
        <a:tcBdr>
          <a:top>
            <a:ln w="50800">
              <a:solidFill>
                <a:schemeClr val="accent6"/>
              </a:solidFill>
            </a:ln>
          </a:top>
        </a:tcBdr>
        <a:fill>
          <a:noFill/>
        </a:fill>
      </a:tcStyle>
    </a:lastRow>
    <a:seCell>
      <a:tcStyle>
        <a:tcBdr/>
      </a:tcStyle>
    </a:seCell>
    <a:swCell>
      <a:tcStyle>
        <a:tcBdr/>
      </a:tcStyle>
    </a:swCell>
    <a:firstRow>
      <a:tcStyle>
        <a:tcBdr>
          <a:bottom>
            <a:ln w="25400">
              <a:solidFill>
                <a:schemeClr val="accent6"/>
              </a:solidFill>
            </a:ln>
          </a:bottom>
        </a:tcBdr>
        <a:fill>
          <a:noFill/>
        </a:fill>
      </a:tcStyle>
    </a:firstRow>
    <a:neCell>
      <a:tcStyle>
        <a:tcBdr/>
      </a:tcStyle>
    </a:neCell>
    <a:nwCell>
      <a:tcStyle>
        <a:tcBdr/>
      </a:tcStyle>
    </a:nwCell>
  </a:tblStyle>
  <a:tblStyle styleId="{2470DB9A-EA23-274F-E89B-95B30A210F21}" styleName="Estilo Médio 4 - Destaque 3">
    <a:wholeTbl>
      <a:tcTxStyle>
        <a:fontRef idx="minor">
          <a:srgbClr val="000000"/>
        </a:fontRef>
        <a:schemeClr val="dk1"/>
      </a:tcTxStyle>
      <a:tcStyle>
        <a:tcBdr>
          <a:left>
            <a:ln w="12700">
              <a:solidFill>
                <a:schemeClr val="accent3"/>
              </a:solidFill>
            </a:ln>
          </a:left>
          <a:right>
            <a:ln w="12700">
              <a:solidFill>
                <a:schemeClr val="accent3"/>
              </a:solidFill>
            </a:ln>
          </a:right>
          <a:top>
            <a:ln w="12700">
              <a:solidFill>
                <a:schemeClr val="accent3"/>
              </a:solidFill>
            </a:ln>
          </a:top>
          <a:bottom>
            <a:ln w="12700">
              <a:solidFill>
                <a:schemeClr val="accent3"/>
              </a:solidFill>
            </a:ln>
          </a:bottom>
          <a:insideH>
            <a:ln w="12700">
              <a:solidFill>
                <a:schemeClr val="accent3"/>
              </a:solidFill>
            </a:ln>
          </a:insideH>
          <a:insideV>
            <a:ln w="12700">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fill>
          <a:solidFill>
            <a:schemeClr val="accent3">
              <a:tint val="40000"/>
            </a:schemeClr>
          </a:solidFill>
        </a:fill>
      </a:tcStyle>
    </a:band2V>
    <a:lastCol>
      <a:tcStyle>
        <a:tcBdr/>
      </a:tcStyle>
    </a:lastCol>
    <a:firstCol>
      <a:tcStyle>
        <a:tcBdr/>
      </a:tcStyle>
    </a:firstCol>
    <a:lastRow>
      <a:tcStyle>
        <a:tcBdr>
          <a:top>
            <a:ln w="25400">
              <a:solidFill>
                <a:schemeClr val="accent3"/>
              </a:solidFill>
            </a:ln>
          </a:top>
        </a:tcBdr>
        <a:fill>
          <a:solidFill>
            <a:schemeClr val="accent3">
              <a:tint val="20000"/>
            </a:schemeClr>
          </a:solidFill>
        </a:fill>
      </a:tcStyle>
    </a:lastRow>
    <a:seCell>
      <a:tcStyle>
        <a:tcBdr/>
      </a:tcStyle>
    </a:seCell>
    <a:swCell>
      <a:tcStyle>
        <a:tcBdr/>
      </a:tcStyle>
    </a:swCell>
    <a:firstRow>
      <a:tcStyle>
        <a:tcBdr/>
        <a:fill>
          <a:solidFill>
            <a:schemeClr val="accent3">
              <a:tint val="20000"/>
            </a:schemeClr>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6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dgm:t>
        <a:bodyPr/>
        <a:lstStyle/>
        <a:p>
          <a:endParaRPr lang="pt-PT"/>
        </a:p>
      </dgm:t>
    </dgm:pt>
    <dgm:pt modelId="{C354B69B-C7EE-43CD-B571-60D5649DE4A3}">
      <dgm:prSet phldrT="[Texto]" custT="1"/>
      <dgm:spPr>
        <a:xfrm rot="16200000">
          <a:off x="-935065" y="936367"/>
          <a:ext cx="3150235" cy="1277499"/>
        </a:xfrm>
        <a:prstGeom prst="flowChartManualOperation">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pt-PT" sz="1400">
              <a:solidFill>
                <a:sysClr val="window" lastClr="FFFFFF"/>
              </a:solidFill>
              <a:latin typeface="Calibri"/>
              <a:ea typeface="+mn-ea"/>
              <a:cs typeface="+mn-cs"/>
            </a:rPr>
            <a:t>Activity 1</a:t>
          </a:r>
        </a:p>
        <a:p>
          <a:r>
            <a:rPr lang="pt-PT" sz="1400">
              <a:solidFill>
                <a:sysClr val="window" lastClr="FFFFFF"/>
              </a:solidFill>
              <a:latin typeface="Calibri"/>
              <a:ea typeface="+mn-ea"/>
              <a:cs typeface="+mn-cs"/>
            </a:rPr>
            <a:t>Reverse Engineering</a:t>
          </a:r>
        </a:p>
      </dgm:t>
    </dgm:pt>
    <dgm:pt modelId="{226CE500-E4EB-4117-84E9-D0AF0E5F11B2}" type="parTrans" cxnId="{91228D75-908D-4C24-9539-790DC494E406}">
      <dgm:prSet/>
      <dgm:spPr/>
      <dgm:t>
        <a:bodyPr/>
        <a:lstStyle/>
        <a:p>
          <a:endParaRPr lang="pt-PT" sz="1400"/>
        </a:p>
      </dgm:t>
    </dgm:pt>
    <dgm:pt modelId="{EAFE0B28-A5E1-452E-AB9D-B239D3037BF7}" type="sibTrans" cxnId="{91228D75-908D-4C24-9539-790DC494E406}">
      <dgm:prSet/>
      <dgm:spPr/>
      <dgm:t>
        <a:bodyPr/>
        <a:lstStyle/>
        <a:p>
          <a:endParaRPr lang="pt-PT" sz="1400"/>
        </a:p>
      </dgm:t>
    </dgm:pt>
    <dgm:pt modelId="{135FB020-B843-4A03-A4CA-EA018F2010D5}">
      <dgm:prSet phldrT="[Texto]" custT="1"/>
      <dgm:spPr>
        <a:xfrm rot="16200000">
          <a:off x="438246" y="936367"/>
          <a:ext cx="3150235" cy="1277499"/>
        </a:xfrm>
        <a:prstGeom prst="flowChartManualOperation">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pt-PT" sz="1400">
              <a:solidFill>
                <a:sysClr val="window" lastClr="FFFFFF"/>
              </a:solidFill>
              <a:latin typeface="Calibri"/>
              <a:ea typeface="+mn-ea"/>
              <a:cs typeface="+mn-cs"/>
            </a:rPr>
            <a:t>Activity 2</a:t>
          </a:r>
        </a:p>
        <a:p>
          <a:r>
            <a:rPr lang="en-US" sz="1400" b="0">
              <a:solidFill>
                <a:sysClr val="window" lastClr="FFFFFF"/>
              </a:solidFill>
              <a:latin typeface="Calibri"/>
              <a:ea typeface="+mn-ea"/>
              <a:cs typeface="+mn-cs"/>
            </a:rPr>
            <a:t>Circular Economy for Toys</a:t>
          </a:r>
          <a:endParaRPr lang="pt-PT" sz="1400">
            <a:solidFill>
              <a:sysClr val="window" lastClr="FFFFFF"/>
            </a:solidFill>
            <a:latin typeface="Calibri"/>
            <a:ea typeface="+mn-ea"/>
            <a:cs typeface="+mn-cs"/>
          </a:endParaRPr>
        </a:p>
      </dgm:t>
    </dgm:pt>
    <dgm:pt modelId="{6B24805F-2AAF-4597-9C38-B24403F4098D}" type="parTrans" cxnId="{4A23E5E0-BFA7-4004-9869-1FD0F87B6AC9}">
      <dgm:prSet/>
      <dgm:spPr/>
      <dgm:t>
        <a:bodyPr/>
        <a:lstStyle/>
        <a:p>
          <a:endParaRPr lang="pt-PT" sz="1400"/>
        </a:p>
      </dgm:t>
    </dgm:pt>
    <dgm:pt modelId="{A3D31F4B-E5C3-4F04-B37C-E926820DC1AE}" type="sibTrans" cxnId="{4A23E5E0-BFA7-4004-9869-1FD0F87B6AC9}">
      <dgm:prSet/>
      <dgm:spPr/>
      <dgm:t>
        <a:bodyPr/>
        <a:lstStyle/>
        <a:p>
          <a:endParaRPr lang="pt-PT" sz="1400"/>
        </a:p>
      </dgm:t>
    </dgm:pt>
    <dgm:pt modelId="{9D81E832-BA16-4ECB-92FE-E95E5706ACE7}">
      <dgm:prSet custT="1"/>
      <dgm:spPr>
        <a:xfrm rot="16200000">
          <a:off x="3184870" y="936367"/>
          <a:ext cx="3150235" cy="1277499"/>
        </a:xfrm>
        <a:prstGeom prst="flowChartManualOperation">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pt-PT" sz="1400" dirty="0" err="1">
              <a:solidFill>
                <a:sysClr val="window" lastClr="FFFFFF"/>
              </a:solidFill>
              <a:latin typeface="Calibri"/>
              <a:ea typeface="+mn-ea"/>
              <a:cs typeface="+mn-cs"/>
            </a:rPr>
            <a:t>Activity</a:t>
          </a:r>
          <a:r>
            <a:rPr lang="pt-PT" sz="1400" dirty="0">
              <a:solidFill>
                <a:sysClr val="window" lastClr="FFFFFF"/>
              </a:solidFill>
              <a:latin typeface="Calibri"/>
              <a:ea typeface="+mn-ea"/>
              <a:cs typeface="+mn-cs"/>
            </a:rPr>
            <a:t> 4</a:t>
          </a:r>
        </a:p>
        <a:p>
          <a:r>
            <a:rPr lang="es-ES_tradnl" sz="1400" dirty="0" err="1">
              <a:solidFill>
                <a:sysClr val="window" lastClr="FFFFFF"/>
              </a:solidFill>
              <a:latin typeface="Calibri"/>
              <a:ea typeface="+mn-ea"/>
              <a:cs typeface="+mn-cs"/>
            </a:rPr>
            <a:t>Ohm's</a:t>
          </a:r>
          <a:r>
            <a:rPr lang="es-ES_tradnl" sz="1400" dirty="0">
              <a:solidFill>
                <a:sysClr val="window" lastClr="FFFFFF"/>
              </a:solidFill>
              <a:latin typeface="Calibri"/>
              <a:ea typeface="+mn-ea"/>
              <a:cs typeface="+mn-cs"/>
            </a:rPr>
            <a:t> </a:t>
          </a:r>
          <a:r>
            <a:rPr lang="es-ES_tradnl" sz="1400" dirty="0" err="1">
              <a:solidFill>
                <a:sysClr val="window" lastClr="FFFFFF"/>
              </a:solidFill>
              <a:latin typeface="Calibri"/>
              <a:ea typeface="+mn-ea"/>
              <a:cs typeface="+mn-cs"/>
            </a:rPr>
            <a:t>law</a:t>
          </a:r>
          <a:r>
            <a:rPr lang="es-ES_tradnl" sz="1400" dirty="0">
              <a:solidFill>
                <a:sysClr val="window" lastClr="FFFFFF"/>
              </a:solidFill>
              <a:latin typeface="Calibri"/>
              <a:ea typeface="+mn-ea"/>
              <a:cs typeface="+mn-cs"/>
            </a:rPr>
            <a:t> and human </a:t>
          </a:r>
          <a:r>
            <a:rPr lang="es-ES_tradnl" sz="1400" dirty="0" err="1">
              <a:solidFill>
                <a:sysClr val="window" lastClr="FFFFFF"/>
              </a:solidFill>
              <a:latin typeface="Calibri"/>
              <a:ea typeface="+mn-ea"/>
              <a:cs typeface="+mn-cs"/>
            </a:rPr>
            <a:t>security</a:t>
          </a:r>
          <a:r>
            <a:rPr lang="es-ES_tradnl" sz="1400" dirty="0">
              <a:solidFill>
                <a:sysClr val="window" lastClr="FFFFFF"/>
              </a:solidFill>
              <a:latin typeface="Calibri"/>
              <a:ea typeface="+mn-ea"/>
              <a:cs typeface="+mn-cs"/>
            </a:rPr>
            <a:t> </a:t>
          </a:r>
          <a:r>
            <a:rPr lang="es-ES_tradnl" sz="1400" dirty="0" err="1">
              <a:solidFill>
                <a:sysClr val="window" lastClr="FFFFFF"/>
              </a:solidFill>
              <a:latin typeface="Calibri"/>
              <a:ea typeface="+mn-ea"/>
              <a:cs typeface="+mn-cs"/>
            </a:rPr>
            <a:t>regarding</a:t>
          </a:r>
          <a:r>
            <a:rPr lang="es-ES_tradnl" sz="1400" dirty="0">
              <a:solidFill>
                <a:sysClr val="window" lastClr="FFFFFF"/>
              </a:solidFill>
              <a:latin typeface="Calibri"/>
              <a:ea typeface="+mn-ea"/>
              <a:cs typeface="+mn-cs"/>
            </a:rPr>
            <a:t> </a:t>
          </a:r>
          <a:r>
            <a:rPr lang="es-ES_tradnl" sz="1400" dirty="0" err="1">
              <a:solidFill>
                <a:sysClr val="window" lastClr="FFFFFF"/>
              </a:solidFill>
              <a:latin typeface="Calibri"/>
              <a:ea typeface="+mn-ea"/>
              <a:cs typeface="+mn-cs"/>
            </a:rPr>
            <a:t>electric</a:t>
          </a:r>
          <a:r>
            <a:rPr lang="es-ES_tradnl" sz="1400" dirty="0">
              <a:solidFill>
                <a:sysClr val="window" lastClr="FFFFFF"/>
              </a:solidFill>
              <a:latin typeface="Calibri"/>
              <a:ea typeface="+mn-ea"/>
              <a:cs typeface="+mn-cs"/>
            </a:rPr>
            <a:t> </a:t>
          </a:r>
          <a:r>
            <a:rPr lang="es-ES_tradnl" sz="1400" dirty="0" err="1">
              <a:solidFill>
                <a:sysClr val="window" lastClr="FFFFFF"/>
              </a:solidFill>
              <a:latin typeface="Calibri"/>
              <a:ea typeface="+mn-ea"/>
              <a:cs typeface="+mn-cs"/>
            </a:rPr>
            <a:t>current</a:t>
          </a:r>
          <a:endParaRPr lang="pt-PT" sz="1400" b="0" dirty="0">
            <a:solidFill>
              <a:sysClr val="window" lastClr="FFFFFF"/>
            </a:solidFill>
            <a:latin typeface="Calibri"/>
            <a:ea typeface="+mn-ea"/>
            <a:cs typeface="+mn-cs"/>
          </a:endParaRPr>
        </a:p>
      </dgm:t>
    </dgm:pt>
    <dgm:pt modelId="{1E1422E8-360F-4636-8FA5-97BB4FA732B8}" type="parTrans" cxnId="{25909F1B-0C30-4199-A911-637B747A21AE}">
      <dgm:prSet/>
      <dgm:spPr/>
      <dgm:t>
        <a:bodyPr/>
        <a:lstStyle/>
        <a:p>
          <a:endParaRPr lang="pt-PT" sz="1400"/>
        </a:p>
      </dgm:t>
    </dgm:pt>
    <dgm:pt modelId="{D14D288C-B414-4B52-B790-EEB7766C29B1}" type="sibTrans" cxnId="{25909F1B-0C30-4199-A911-637B747A21AE}">
      <dgm:prSet/>
      <dgm:spPr/>
      <dgm:t>
        <a:bodyPr/>
        <a:lstStyle/>
        <a:p>
          <a:endParaRPr lang="pt-PT" sz="1400"/>
        </a:p>
      </dgm:t>
    </dgm:pt>
    <dgm:pt modelId="{ED5F7D9E-9AE2-4EC6-BBB1-876A8B161C64}">
      <dgm:prSet phldrT="[Texto]" custT="1"/>
      <dgm:spPr>
        <a:xfrm rot="16200000">
          <a:off x="1811558" y="936367"/>
          <a:ext cx="3150235" cy="1277499"/>
        </a:xfrm>
        <a:prstGeom prst="flowChartManualOperation">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gm:spPr>
      <dgm:t>
        <a:bodyPr/>
        <a:lstStyle/>
        <a:p>
          <a:r>
            <a:rPr lang="pt-PT" sz="1400">
              <a:solidFill>
                <a:sysClr val="window" lastClr="FFFFFF"/>
              </a:solidFill>
              <a:latin typeface="Calibri"/>
              <a:ea typeface="+mn-ea"/>
              <a:cs typeface="+mn-cs"/>
            </a:rPr>
            <a:t>Activity 3</a:t>
          </a:r>
        </a:p>
        <a:p>
          <a:r>
            <a:rPr lang="es-ES_tradnl" sz="1400">
              <a:solidFill>
                <a:sysClr val="window" lastClr="FFFFFF"/>
              </a:solidFill>
              <a:latin typeface="Calibri"/>
              <a:ea typeface="+mn-ea"/>
              <a:cs typeface="+mn-cs"/>
            </a:rPr>
            <a:t>Conductivity of everyday materials </a:t>
          </a:r>
          <a:endParaRPr lang="pt-PT" sz="1400" b="0">
            <a:solidFill>
              <a:sysClr val="window" lastClr="FFFFFF"/>
            </a:solidFill>
            <a:latin typeface="Calibri"/>
            <a:ea typeface="+mn-ea"/>
            <a:cs typeface="+mn-cs"/>
          </a:endParaRPr>
        </a:p>
      </dgm:t>
    </dgm:pt>
    <dgm:pt modelId="{A4457884-641C-4626-8F24-F05A73FA61AF}" type="sibTrans" cxnId="{F40E972F-A99C-4078-B308-7B421D5BDECC}">
      <dgm:prSet/>
      <dgm:spPr/>
      <dgm:t>
        <a:bodyPr/>
        <a:lstStyle/>
        <a:p>
          <a:endParaRPr lang="pt-PT" sz="1400"/>
        </a:p>
      </dgm:t>
    </dgm:pt>
    <dgm:pt modelId="{4265E1EE-4134-44FB-A3D0-211960CDF5FD}" type="parTrans" cxnId="{F40E972F-A99C-4078-B308-7B421D5BDECC}">
      <dgm:prSet/>
      <dgm:spPr/>
      <dgm:t>
        <a:bodyPr/>
        <a:lstStyle/>
        <a:p>
          <a:endParaRPr lang="pt-PT" sz="1400"/>
        </a:p>
      </dgm:t>
    </dgm:pt>
    <dgm:pt modelId="{4A1DC201-630B-4262-B37D-147DA438F528}" type="pres">
      <dgm:prSet presAssocID="{B5DA576B-6EC1-43DC-A4CF-6BCDA09482EB}" presName="Name0" presStyleCnt="0">
        <dgm:presLayoutVars>
          <dgm:dir/>
          <dgm:resizeHandles val="exact"/>
        </dgm:presLayoutVars>
      </dgm:prSet>
      <dgm:spPr/>
      <dgm:t>
        <a:bodyPr/>
        <a:lstStyle/>
        <a:p>
          <a:endParaRPr lang="pt-PT"/>
        </a:p>
      </dgm:t>
    </dgm:pt>
    <dgm:pt modelId="{C48A0A6B-5A20-45A5-AE33-80D1055CB3B2}" type="pres">
      <dgm:prSet presAssocID="{C354B69B-C7EE-43CD-B571-60D5649DE4A3}" presName="node" presStyleLbl="node1" presStyleIdx="0" presStyleCnt="4">
        <dgm:presLayoutVars>
          <dgm:bulletEnabled val="1"/>
        </dgm:presLayoutVars>
      </dgm:prSet>
      <dgm:spPr/>
      <dgm:t>
        <a:bodyPr/>
        <a:lstStyle/>
        <a:p>
          <a:endParaRPr lang="pt-PT"/>
        </a:p>
      </dgm:t>
    </dgm:pt>
    <dgm:pt modelId="{FEE16409-0869-4F15-A960-196AB14FB8B9}" type="pres">
      <dgm:prSet presAssocID="{EAFE0B28-A5E1-452E-AB9D-B239D3037BF7}" presName="sibTrans" presStyleCnt="0"/>
      <dgm:spPr/>
    </dgm:pt>
    <dgm:pt modelId="{22488D67-27C3-4E0F-8015-119B1488A64F}" type="pres">
      <dgm:prSet presAssocID="{135FB020-B843-4A03-A4CA-EA018F2010D5}" presName="node" presStyleLbl="node1" presStyleIdx="1" presStyleCnt="4">
        <dgm:presLayoutVars>
          <dgm:bulletEnabled val="1"/>
        </dgm:presLayoutVars>
      </dgm:prSet>
      <dgm:spPr/>
      <dgm:t>
        <a:bodyPr/>
        <a:lstStyle/>
        <a:p>
          <a:endParaRPr lang="pt-PT"/>
        </a:p>
      </dgm:t>
    </dgm:pt>
    <dgm:pt modelId="{364C5571-81FB-400E-88FC-7E99116B45E9}" type="pres">
      <dgm:prSet presAssocID="{A3D31F4B-E5C3-4F04-B37C-E926820DC1AE}" presName="sibTrans" presStyleCnt="0"/>
      <dgm:spPr/>
    </dgm:pt>
    <dgm:pt modelId="{B2BDE059-E768-4B35-9756-B477BE386D97}" type="pres">
      <dgm:prSet presAssocID="{ED5F7D9E-9AE2-4EC6-BBB1-876A8B161C64}" presName="node" presStyleLbl="node1" presStyleIdx="2" presStyleCnt="4">
        <dgm:presLayoutVars>
          <dgm:bulletEnabled val="1"/>
        </dgm:presLayoutVars>
      </dgm:prSet>
      <dgm:spPr/>
      <dgm:t>
        <a:bodyPr/>
        <a:lstStyle/>
        <a:p>
          <a:endParaRPr lang="pt-PT"/>
        </a:p>
      </dgm:t>
    </dgm:pt>
    <dgm:pt modelId="{DF0BC27B-9DD4-42F7-A36F-9D7262B6A13B}" type="pres">
      <dgm:prSet presAssocID="{A4457884-641C-4626-8F24-F05A73FA61AF}" presName="sibTrans" presStyleCnt="0"/>
      <dgm:spPr/>
    </dgm:pt>
    <dgm:pt modelId="{4964C956-9955-4280-8B49-C575F7193E88}" type="pres">
      <dgm:prSet presAssocID="{9D81E832-BA16-4ECB-92FE-E95E5706ACE7}" presName="node" presStyleLbl="node1" presStyleIdx="3" presStyleCnt="4">
        <dgm:presLayoutVars>
          <dgm:bulletEnabled val="1"/>
        </dgm:presLayoutVars>
      </dgm:prSet>
      <dgm:spPr/>
      <dgm:t>
        <a:bodyPr/>
        <a:lstStyle/>
        <a:p>
          <a:endParaRPr lang="pt-PT"/>
        </a:p>
      </dgm:t>
    </dgm:pt>
  </dgm:ptLst>
  <dgm:cxnLst>
    <dgm:cxn modelId="{91228D75-908D-4C24-9539-790DC494E406}" srcId="{B5DA576B-6EC1-43DC-A4CF-6BCDA09482EB}" destId="{C354B69B-C7EE-43CD-B571-60D5649DE4A3}" srcOrd="0" destOrd="0" parTransId="{226CE500-E4EB-4117-84E9-D0AF0E5F11B2}" sibTransId="{EAFE0B28-A5E1-452E-AB9D-B239D3037BF7}"/>
    <dgm:cxn modelId="{25909F1B-0C30-4199-A911-637B747A21AE}" srcId="{B5DA576B-6EC1-43DC-A4CF-6BCDA09482EB}" destId="{9D81E832-BA16-4ECB-92FE-E95E5706ACE7}" srcOrd="3" destOrd="0" parTransId="{1E1422E8-360F-4636-8FA5-97BB4FA732B8}" sibTransId="{D14D288C-B414-4B52-B790-EEB7766C29B1}"/>
    <dgm:cxn modelId="{DCB13B92-0572-4880-9F73-4BE6E1DADAA7}" type="presOf" srcId="{C354B69B-C7EE-43CD-B571-60D5649DE4A3}" destId="{C48A0A6B-5A20-45A5-AE33-80D1055CB3B2}" srcOrd="0" destOrd="0" presId="urn:microsoft.com/office/officeart/2005/8/layout/hList6"/>
    <dgm:cxn modelId="{B8322FF4-B786-4A0B-9537-3DC9947A96DF}" type="presOf" srcId="{9D81E832-BA16-4ECB-92FE-E95E5706ACE7}" destId="{4964C956-9955-4280-8B49-C575F7193E88}" srcOrd="0" destOrd="0" presId="urn:microsoft.com/office/officeart/2005/8/layout/hList6"/>
    <dgm:cxn modelId="{53D79E1F-46E1-4217-B286-014D7902BCEA}" type="presOf" srcId="{135FB020-B843-4A03-A4CA-EA018F2010D5}" destId="{22488D67-27C3-4E0F-8015-119B1488A64F}" srcOrd="0" destOrd="0" presId="urn:microsoft.com/office/officeart/2005/8/layout/hList6"/>
    <dgm:cxn modelId="{4A23E5E0-BFA7-4004-9869-1FD0F87B6AC9}" srcId="{B5DA576B-6EC1-43DC-A4CF-6BCDA09482EB}" destId="{135FB020-B843-4A03-A4CA-EA018F2010D5}" srcOrd="1" destOrd="0" parTransId="{6B24805F-2AAF-4597-9C38-B24403F4098D}" sibTransId="{A3D31F4B-E5C3-4F04-B37C-E926820DC1AE}"/>
    <dgm:cxn modelId="{A35B40FF-6C9A-4C40-A174-4304E68B9769}" type="presOf" srcId="{B5DA576B-6EC1-43DC-A4CF-6BCDA09482EB}" destId="{4A1DC201-630B-4262-B37D-147DA438F528}" srcOrd="0" destOrd="0" presId="urn:microsoft.com/office/officeart/2005/8/layout/hList6"/>
    <dgm:cxn modelId="{99114666-EE2B-45FA-8D9D-50E1CCADC473}" type="presOf" srcId="{ED5F7D9E-9AE2-4EC6-BBB1-876A8B161C64}" destId="{B2BDE059-E768-4B35-9756-B477BE386D97}" srcOrd="0" destOrd="0" presId="urn:microsoft.com/office/officeart/2005/8/layout/hList6"/>
    <dgm:cxn modelId="{F40E972F-A99C-4078-B308-7B421D5BDECC}" srcId="{B5DA576B-6EC1-43DC-A4CF-6BCDA09482EB}" destId="{ED5F7D9E-9AE2-4EC6-BBB1-876A8B161C64}" srcOrd="2" destOrd="0" parTransId="{4265E1EE-4134-44FB-A3D0-211960CDF5FD}" sibTransId="{A4457884-641C-4626-8F24-F05A73FA61AF}"/>
    <dgm:cxn modelId="{72FE30CB-5EA5-45E8-93D9-2F1517073E02}" type="presParOf" srcId="{4A1DC201-630B-4262-B37D-147DA438F528}" destId="{C48A0A6B-5A20-45A5-AE33-80D1055CB3B2}" srcOrd="0" destOrd="0" presId="urn:microsoft.com/office/officeart/2005/8/layout/hList6"/>
    <dgm:cxn modelId="{375D5689-A74F-4904-832D-99058B361662}" type="presParOf" srcId="{4A1DC201-630B-4262-B37D-147DA438F528}" destId="{FEE16409-0869-4F15-A960-196AB14FB8B9}" srcOrd="1" destOrd="0" presId="urn:microsoft.com/office/officeart/2005/8/layout/hList6"/>
    <dgm:cxn modelId="{CC48F4CC-5079-435E-A484-FB010BFAEDAE}" type="presParOf" srcId="{4A1DC201-630B-4262-B37D-147DA438F528}" destId="{22488D67-27C3-4E0F-8015-119B1488A64F}" srcOrd="2" destOrd="0" presId="urn:microsoft.com/office/officeart/2005/8/layout/hList6"/>
    <dgm:cxn modelId="{D7DDB3CC-3D2F-4DD6-844B-940C5117C847}" type="presParOf" srcId="{4A1DC201-630B-4262-B37D-147DA438F528}" destId="{364C5571-81FB-400E-88FC-7E99116B45E9}" srcOrd="3" destOrd="0" presId="urn:microsoft.com/office/officeart/2005/8/layout/hList6"/>
    <dgm:cxn modelId="{195343EC-4C31-46E3-9A4C-8350F9208C38}" type="presParOf" srcId="{4A1DC201-630B-4262-B37D-147DA438F528}" destId="{B2BDE059-E768-4B35-9756-B477BE386D97}" srcOrd="4" destOrd="0" presId="urn:microsoft.com/office/officeart/2005/8/layout/hList6"/>
    <dgm:cxn modelId="{D1205A3B-69BA-4A56-8FEF-5EF622E5E645}" type="presParOf" srcId="{4A1DC201-630B-4262-B37D-147DA438F528}" destId="{DF0BC27B-9DD4-42F7-A36F-9D7262B6A13B}" srcOrd="5" destOrd="0" presId="urn:microsoft.com/office/officeart/2005/8/layout/hList6"/>
    <dgm:cxn modelId="{678F813A-A6CF-46CB-BCAC-A6C88AB5E144}" type="presParOf" srcId="{4A1DC201-630B-4262-B37D-147DA438F528}" destId="{4964C956-9955-4280-8B49-C575F7193E88}"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a:solidFill>
          <a:srgbClr val="9BBB59"/>
        </a:solidFill>
      </dgm:spPr>
      <dgm:t>
        <a:bodyPr/>
        <a:lstStyle/>
        <a:p>
          <a:pPr>
            <a:defRPr/>
          </a:pPr>
          <a:r>
            <a:rPr lang="pt-PT" sz="1700" b="0"/>
            <a:t>Activity 2</a:t>
          </a:r>
          <a:endParaRPr/>
        </a:p>
        <a:p>
          <a:pPr>
            <a:defRPr/>
          </a:pPr>
          <a:r>
            <a:rPr lang="pt-PT" sz="1600"/>
            <a:t>Circular Economy for Toys</a:t>
          </a: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dgm:t>
        <a:bodyPr/>
        <a:lstStyle/>
        <a:p>
          <a:pPr>
            <a:defRPr/>
          </a:pPr>
          <a:r>
            <a:rPr lang="pt-PT" sz="1700"/>
            <a:t>Activity 1</a:t>
          </a:r>
          <a:endParaRPr/>
        </a:p>
        <a:p>
          <a:pPr>
            <a:defRPr/>
          </a:pPr>
          <a:r>
            <a:rPr lang="pt-PT" sz="1600"/>
            <a:t>Reverse Engineering</a:t>
          </a:r>
          <a:endParaRP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dgm:t>
        <a:bodyPr/>
        <a:lstStyle/>
        <a:p>
          <a:pPr>
            <a:defRPr/>
          </a:pPr>
          <a:r>
            <a:rPr lang="pt-PT" sz="1700"/>
            <a:t>Activity 1</a:t>
          </a:r>
          <a:endParaRPr/>
        </a:p>
        <a:p>
          <a:pPr>
            <a:defRPr/>
          </a:pPr>
          <a:r>
            <a:rPr lang="pt-PT" sz="1600"/>
            <a:t>Reverse Engineering</a:t>
          </a:r>
          <a:endParaRP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dgm:t>
        <a:bodyPr/>
        <a:lstStyle/>
        <a:p>
          <a:pPr>
            <a:defRPr/>
          </a:pPr>
          <a:r>
            <a:rPr lang="pt-PT" sz="1700"/>
            <a:t>Activity 1</a:t>
          </a:r>
          <a:endParaRPr/>
        </a:p>
        <a:p>
          <a:pPr>
            <a:defRPr/>
          </a:pPr>
          <a:r>
            <a:rPr lang="pt-PT" sz="1600"/>
            <a:t>Reverse Engineering</a:t>
          </a:r>
          <a:endParaRP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dgm:t>
        <a:bodyPr/>
        <a:lstStyle/>
        <a:p>
          <a:pPr>
            <a:defRPr/>
          </a:pPr>
          <a:r>
            <a:rPr lang="pt-PT" sz="1700"/>
            <a:t>Activity 1</a:t>
          </a:r>
          <a:endParaRPr/>
        </a:p>
        <a:p>
          <a:pPr>
            <a:defRPr/>
          </a:pPr>
          <a:r>
            <a:rPr lang="pt-PT" sz="1600"/>
            <a:t>Reverse Engineering</a:t>
          </a:r>
          <a:endParaRP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dgm:t>
        <a:bodyPr/>
        <a:lstStyle/>
        <a:p>
          <a:pPr>
            <a:defRPr/>
          </a:pPr>
          <a:r>
            <a:rPr lang="pt-PT" sz="1700"/>
            <a:t>Activity 1</a:t>
          </a:r>
          <a:endParaRPr/>
        </a:p>
        <a:p>
          <a:pPr>
            <a:defRPr/>
          </a:pPr>
          <a:r>
            <a:rPr lang="pt-PT" sz="1600"/>
            <a:t>Reverse Engineering</a:t>
          </a:r>
          <a:endParaRP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a:solidFill>
          <a:srgbClr val="9BBB59"/>
        </a:solidFill>
      </dgm:spPr>
      <dgm:t>
        <a:bodyPr/>
        <a:lstStyle/>
        <a:p>
          <a:pPr>
            <a:defRPr/>
          </a:pPr>
          <a:r>
            <a:rPr lang="pt-PT" sz="1700" b="0"/>
            <a:t>Activity 2</a:t>
          </a:r>
          <a:endParaRPr/>
        </a:p>
        <a:p>
          <a:pPr>
            <a:defRPr/>
          </a:pPr>
          <a:r>
            <a:rPr lang="pt-PT" sz="1600"/>
            <a:t>Circular Economy for Toys</a:t>
          </a: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a:solidFill>
          <a:srgbClr val="9BBB59"/>
        </a:solidFill>
      </dgm:spPr>
      <dgm:t>
        <a:bodyPr/>
        <a:lstStyle/>
        <a:p>
          <a:pPr>
            <a:defRPr/>
          </a:pPr>
          <a:r>
            <a:rPr lang="pt-PT" sz="1700" b="0"/>
            <a:t>Activity 2</a:t>
          </a:r>
          <a:endParaRPr/>
        </a:p>
        <a:p>
          <a:pPr>
            <a:defRPr/>
          </a:pPr>
          <a:r>
            <a:rPr lang="pt-PT" sz="1600"/>
            <a:t>Circular Economy for Toys</a:t>
          </a: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5DA576B-6EC1-43DC-A4CF-6BCDA09482EB}" type="doc">
      <dgm:prSet loTypeId="urn:microsoft.com/office/officeart/2005/8/layout/hList6" loCatId="list" qsTypeId="urn:microsoft.com/office/officeart/2005/8/quickstyle/simple1" qsCatId="simple" csTypeId="urn:microsoft.com/office/officeart/2005/8/colors/colorful1" csCatId="colorful" phldr="1"/>
      <dgm:spPr bwMode="auto"/>
      <dgm:t>
        <a:bodyPr/>
        <a:lstStyle/>
        <a:p>
          <a:pPr>
            <a:defRPr/>
          </a:pPr>
          <a:endParaRPr lang="pt-PT"/>
        </a:p>
      </dgm:t>
    </dgm:pt>
    <dgm:pt modelId="{C354B69B-C7EE-43CD-B571-60D5649DE4A3}">
      <dgm:prSet phldrT="[Text]" custT="1"/>
      <dgm:spPr bwMode="auto">
        <a:solidFill>
          <a:srgbClr val="9BBB59"/>
        </a:solidFill>
      </dgm:spPr>
      <dgm:t>
        <a:bodyPr/>
        <a:lstStyle/>
        <a:p>
          <a:pPr>
            <a:defRPr/>
          </a:pPr>
          <a:r>
            <a:rPr lang="pt-PT" sz="1700" b="0"/>
            <a:t>Activity 2</a:t>
          </a:r>
          <a:endParaRPr/>
        </a:p>
        <a:p>
          <a:pPr>
            <a:defRPr/>
          </a:pPr>
          <a:r>
            <a:rPr lang="pt-PT" sz="1600"/>
            <a:t>Circular Economy for Toys</a:t>
          </a:r>
        </a:p>
      </dgm:t>
    </dgm:pt>
    <dgm:pt modelId="{226CE500-E4EB-4117-84E9-D0AF0E5F11B2}" type="parTrans" cxnId="{91228D75-908D-4C24-9539-790DC494E406}">
      <dgm:prSet/>
      <dgm:spPr bwMode="auto"/>
      <dgm:t>
        <a:bodyPr/>
        <a:lstStyle/>
        <a:p>
          <a:pPr>
            <a:defRPr/>
          </a:pPr>
          <a:endParaRPr lang="pt-PT"/>
        </a:p>
      </dgm:t>
    </dgm:pt>
    <dgm:pt modelId="{EAFE0B28-A5E1-452E-AB9D-B239D3037BF7}" type="sibTrans" cxnId="{91228D75-908D-4C24-9539-790DC494E406}">
      <dgm:prSet/>
      <dgm:spPr bwMode="auto"/>
      <dgm:t>
        <a:bodyPr/>
        <a:lstStyle/>
        <a:p>
          <a:pPr>
            <a:defRPr/>
          </a:pPr>
          <a:endParaRPr lang="pt-PT"/>
        </a:p>
      </dgm:t>
    </dgm:pt>
    <dgm:pt modelId="{4A1DC201-630B-4262-B37D-147DA438F528}" type="pres">
      <dgm:prSet presAssocID="{B5DA576B-6EC1-43DC-A4CF-6BCDA09482EB}" presName="Name0" presStyleCnt="0">
        <dgm:presLayoutVars>
          <dgm:dir/>
          <dgm:resizeHandles val="exact"/>
        </dgm:presLayoutVars>
      </dgm:prSet>
      <dgm:spPr bwMode="auto"/>
      <dgm:t>
        <a:bodyPr/>
        <a:lstStyle/>
        <a:p>
          <a:pPr>
            <a:defRPr/>
          </a:pPr>
          <a:endParaRPr lang="pt-PT"/>
        </a:p>
      </dgm:t>
    </dgm:pt>
    <dgm:pt modelId="{C48A0A6B-5A20-45A5-AE33-80D1055CB3B2}" type="pres">
      <dgm:prSet presAssocID="{C354B69B-C7EE-43CD-B571-60D5649DE4A3}" presName="node" presStyleLbl="node1" presStyleIdx="0" presStyleCnt="1">
        <dgm:presLayoutVars>
          <dgm:bulletEnabled val="1"/>
        </dgm:presLayoutVars>
      </dgm:prSet>
      <dgm:spPr bwMode="auto"/>
      <dgm:t>
        <a:bodyPr/>
        <a:lstStyle/>
        <a:p>
          <a:pPr>
            <a:defRPr/>
          </a:pPr>
          <a:endParaRPr lang="pt-PT"/>
        </a:p>
      </dgm:t>
    </dgm:pt>
  </dgm:ptLst>
  <dgm:cxnLst>
    <dgm:cxn modelId="{A35B40FF-6C9A-4C40-A174-4304E68B9769}" type="presOf" srcId="{B5DA576B-6EC1-43DC-A4CF-6BCDA09482EB}" destId="{4A1DC201-630B-4262-B37D-147DA438F528}" srcOrd="0" destOrd="0" presId="urn:microsoft.com/office/officeart/2005/8/layout/hList6"/>
    <dgm:cxn modelId="{DCB13B92-0572-4880-9F73-4BE6E1DADAA7}" type="presOf" srcId="{C354B69B-C7EE-43CD-B571-60D5649DE4A3}" destId="{C48A0A6B-5A20-45A5-AE33-80D1055CB3B2}" srcOrd="0" destOrd="0" presId="urn:microsoft.com/office/officeart/2005/8/layout/hList6"/>
    <dgm:cxn modelId="{91228D75-908D-4C24-9539-790DC494E406}" srcId="{B5DA576B-6EC1-43DC-A4CF-6BCDA09482EB}" destId="{C354B69B-C7EE-43CD-B571-60D5649DE4A3}" srcOrd="0" destOrd="0" parTransId="{226CE500-E4EB-4117-84E9-D0AF0E5F11B2}" sibTransId="{EAFE0B28-A5E1-452E-AB9D-B239D3037BF7}"/>
    <dgm:cxn modelId="{72FE30CB-5EA5-45E8-93D9-2F1517073E02}" type="presParOf" srcId="{4A1DC201-630B-4262-B37D-147DA438F528}" destId="{C48A0A6B-5A20-45A5-AE33-80D1055CB3B2}" srcOrd="0"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a:xfrm rot="16200000">
          <a:off x="-935065" y="936367"/>
          <a:ext cx="3150235" cy="1277499"/>
        </a:xfrm>
        <a:prstGeom prst="flowChartManualOperation">
          <a:avLst/>
        </a:prstGeom>
        <a:solidFill>
          <a:srgbClr val="C0504D">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1</a:t>
          </a:r>
        </a:p>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Reverse Engineering</a:t>
          </a:r>
        </a:p>
      </dsp:txBody>
      <dsp:txXfrm rot="5400000">
        <a:off x="1303" y="630046"/>
        <a:ext cx="1277499" cy="1890141"/>
      </dsp:txXfrm>
    </dsp:sp>
    <dsp:sp modelId="{22488D67-27C3-4E0F-8015-119B1488A64F}">
      <dsp:nvSpPr>
        <dsp:cNvPr id="0" name=""/>
        <dsp:cNvSpPr/>
      </dsp:nvSpPr>
      <dsp:spPr>
        <a:xfrm rot="16200000">
          <a:off x="438246" y="936367"/>
          <a:ext cx="3150235" cy="1277499"/>
        </a:xfrm>
        <a:prstGeom prst="flowChartManualOperation">
          <a:avLst/>
        </a:prstGeom>
        <a:solidFill>
          <a:srgbClr val="9BBB59">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2</a:t>
          </a:r>
        </a:p>
        <a:p>
          <a:pPr lvl="0" algn="ctr" defTabSz="622300">
            <a:lnSpc>
              <a:spcPct val="90000"/>
            </a:lnSpc>
            <a:spcBef>
              <a:spcPct val="0"/>
            </a:spcBef>
            <a:spcAft>
              <a:spcPct val="35000"/>
            </a:spcAft>
          </a:pPr>
          <a:r>
            <a:rPr lang="en-US" sz="1400" b="0" kern="1200">
              <a:solidFill>
                <a:sysClr val="window" lastClr="FFFFFF"/>
              </a:solidFill>
              <a:latin typeface="Calibri"/>
              <a:ea typeface="+mn-ea"/>
              <a:cs typeface="+mn-cs"/>
            </a:rPr>
            <a:t>Circular Economy for Toys</a:t>
          </a:r>
          <a:endParaRPr lang="pt-PT" sz="1400" kern="1200">
            <a:solidFill>
              <a:sysClr val="window" lastClr="FFFFFF"/>
            </a:solidFill>
            <a:latin typeface="Calibri"/>
            <a:ea typeface="+mn-ea"/>
            <a:cs typeface="+mn-cs"/>
          </a:endParaRPr>
        </a:p>
      </dsp:txBody>
      <dsp:txXfrm rot="5400000">
        <a:off x="1374614" y="630046"/>
        <a:ext cx="1277499" cy="1890141"/>
      </dsp:txXfrm>
    </dsp:sp>
    <dsp:sp modelId="{B2BDE059-E768-4B35-9756-B477BE386D97}">
      <dsp:nvSpPr>
        <dsp:cNvPr id="0" name=""/>
        <dsp:cNvSpPr/>
      </dsp:nvSpPr>
      <dsp:spPr>
        <a:xfrm rot="16200000">
          <a:off x="1811558" y="936367"/>
          <a:ext cx="3150235" cy="1277499"/>
        </a:xfrm>
        <a:prstGeom prst="flowChartManualOperation">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3</a:t>
          </a:r>
        </a:p>
        <a:p>
          <a:pPr lvl="0" algn="ctr" defTabSz="622300">
            <a:lnSpc>
              <a:spcPct val="90000"/>
            </a:lnSpc>
            <a:spcBef>
              <a:spcPct val="0"/>
            </a:spcBef>
            <a:spcAft>
              <a:spcPct val="35000"/>
            </a:spcAft>
          </a:pPr>
          <a:r>
            <a:rPr lang="es-ES_tradnl" sz="1400" kern="1200">
              <a:solidFill>
                <a:sysClr val="window" lastClr="FFFFFF"/>
              </a:solidFill>
              <a:latin typeface="Calibri"/>
              <a:ea typeface="+mn-ea"/>
              <a:cs typeface="+mn-cs"/>
            </a:rPr>
            <a:t>Conductivity of everyday materials </a:t>
          </a:r>
          <a:endParaRPr lang="pt-PT" sz="1400" b="0" kern="1200">
            <a:solidFill>
              <a:sysClr val="window" lastClr="FFFFFF"/>
            </a:solidFill>
            <a:latin typeface="Calibri"/>
            <a:ea typeface="+mn-ea"/>
            <a:cs typeface="+mn-cs"/>
          </a:endParaRPr>
        </a:p>
      </dsp:txBody>
      <dsp:txXfrm rot="5400000">
        <a:off x="2747926" y="630046"/>
        <a:ext cx="1277499" cy="1890141"/>
      </dsp:txXfrm>
    </dsp:sp>
    <dsp:sp modelId="{4964C956-9955-4280-8B49-C575F7193E88}">
      <dsp:nvSpPr>
        <dsp:cNvPr id="0" name=""/>
        <dsp:cNvSpPr/>
      </dsp:nvSpPr>
      <dsp:spPr>
        <a:xfrm rot="16200000">
          <a:off x="3184870" y="936367"/>
          <a:ext cx="3150235" cy="1277499"/>
        </a:xfrm>
        <a:prstGeom prst="flowChartManualOperation">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dirty="0" err="1">
              <a:solidFill>
                <a:sysClr val="window" lastClr="FFFFFF"/>
              </a:solidFill>
              <a:latin typeface="Calibri"/>
              <a:ea typeface="+mn-ea"/>
              <a:cs typeface="+mn-cs"/>
            </a:rPr>
            <a:t>Activity</a:t>
          </a:r>
          <a:r>
            <a:rPr lang="pt-PT" sz="1400" kern="1200" dirty="0">
              <a:solidFill>
                <a:sysClr val="window" lastClr="FFFFFF"/>
              </a:solidFill>
              <a:latin typeface="Calibri"/>
              <a:ea typeface="+mn-ea"/>
              <a:cs typeface="+mn-cs"/>
            </a:rPr>
            <a:t> 4</a:t>
          </a:r>
        </a:p>
        <a:p>
          <a:pPr lvl="0" algn="ctr" defTabSz="622300">
            <a:lnSpc>
              <a:spcPct val="90000"/>
            </a:lnSpc>
            <a:spcBef>
              <a:spcPct val="0"/>
            </a:spcBef>
            <a:spcAft>
              <a:spcPct val="35000"/>
            </a:spcAft>
          </a:pPr>
          <a:r>
            <a:rPr lang="es-ES_tradnl" sz="1400" kern="1200" dirty="0" err="1">
              <a:solidFill>
                <a:sysClr val="window" lastClr="FFFFFF"/>
              </a:solidFill>
              <a:latin typeface="Calibri"/>
              <a:ea typeface="+mn-ea"/>
              <a:cs typeface="+mn-cs"/>
            </a:rPr>
            <a:t>Ohm's</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law</a:t>
          </a:r>
          <a:r>
            <a:rPr lang="es-ES_tradnl" sz="1400" kern="1200" dirty="0">
              <a:solidFill>
                <a:sysClr val="window" lastClr="FFFFFF"/>
              </a:solidFill>
              <a:latin typeface="Calibri"/>
              <a:ea typeface="+mn-ea"/>
              <a:cs typeface="+mn-cs"/>
            </a:rPr>
            <a:t> and human </a:t>
          </a:r>
          <a:r>
            <a:rPr lang="es-ES_tradnl" sz="1400" kern="1200" dirty="0" err="1">
              <a:solidFill>
                <a:sysClr val="window" lastClr="FFFFFF"/>
              </a:solidFill>
              <a:latin typeface="Calibri"/>
              <a:ea typeface="+mn-ea"/>
              <a:cs typeface="+mn-cs"/>
            </a:rPr>
            <a:t>security</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regarding</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electric</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current</a:t>
          </a:r>
          <a:endParaRPr lang="pt-PT" sz="1400" b="0" kern="1200" dirty="0">
            <a:solidFill>
              <a:sysClr val="window" lastClr="FFFFFF"/>
            </a:solidFill>
            <a:latin typeface="Calibri"/>
            <a:ea typeface="+mn-ea"/>
            <a:cs typeface="+mn-cs"/>
          </a:endParaRPr>
        </a:p>
      </dsp:txBody>
      <dsp:txXfrm rot="5400000">
        <a:off x="4121238" y="630046"/>
        <a:ext cx="1277499" cy="18901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rgbClr val="9BBB5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b="0" kern="1200"/>
            <a:t>Activity 2</a:t>
          </a:r>
          <a:endParaRPr kern="1200"/>
        </a:p>
        <a:p>
          <a:pPr lvl="0" algn="ctr" defTabSz="755650">
            <a:lnSpc>
              <a:spcPct val="90000"/>
            </a:lnSpc>
            <a:spcBef>
              <a:spcPct val="0"/>
            </a:spcBef>
            <a:spcAft>
              <a:spcPct val="35000"/>
            </a:spcAft>
            <a:defRPr/>
          </a:pPr>
          <a:r>
            <a:rPr lang="pt-PT" sz="1600" kern="1200"/>
            <a:t>Circular Economy for Toys</a:t>
          </a:r>
        </a:p>
      </dsp:txBody>
      <dsp:txXfrm rot="5400000">
        <a:off x="1" y="630046"/>
        <a:ext cx="2045924" cy="18901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kern="1200"/>
            <a:t>Activity 1</a:t>
          </a:r>
          <a:endParaRPr kern="1200"/>
        </a:p>
        <a:p>
          <a:pPr lvl="0" algn="ctr" defTabSz="755650">
            <a:lnSpc>
              <a:spcPct val="90000"/>
            </a:lnSpc>
            <a:spcBef>
              <a:spcPct val="0"/>
            </a:spcBef>
            <a:spcAft>
              <a:spcPct val="35000"/>
            </a:spcAft>
            <a:defRPr/>
          </a:pPr>
          <a:r>
            <a:rPr lang="pt-PT" sz="1600" kern="1200"/>
            <a:t>Reverse Engineering</a:t>
          </a:r>
          <a:endParaRPr kern="1200"/>
        </a:p>
      </dsp:txBody>
      <dsp:txXfrm rot="5400000">
        <a:off x="1" y="630046"/>
        <a:ext cx="2045924" cy="18901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kern="1200"/>
            <a:t>Activity 1</a:t>
          </a:r>
          <a:endParaRPr kern="1200"/>
        </a:p>
        <a:p>
          <a:pPr lvl="0" algn="ctr" defTabSz="755650">
            <a:lnSpc>
              <a:spcPct val="90000"/>
            </a:lnSpc>
            <a:spcBef>
              <a:spcPct val="0"/>
            </a:spcBef>
            <a:spcAft>
              <a:spcPct val="35000"/>
            </a:spcAft>
            <a:defRPr/>
          </a:pPr>
          <a:r>
            <a:rPr lang="pt-PT" sz="1600" kern="1200"/>
            <a:t>Reverse Engineering</a:t>
          </a:r>
          <a:endParaRPr kern="1200"/>
        </a:p>
      </dsp:txBody>
      <dsp:txXfrm rot="5400000">
        <a:off x="1" y="630046"/>
        <a:ext cx="2045924" cy="18901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kern="1200"/>
            <a:t>Activity 1</a:t>
          </a:r>
          <a:endParaRPr kern="1200"/>
        </a:p>
        <a:p>
          <a:pPr lvl="0" algn="ctr" defTabSz="755650">
            <a:lnSpc>
              <a:spcPct val="90000"/>
            </a:lnSpc>
            <a:spcBef>
              <a:spcPct val="0"/>
            </a:spcBef>
            <a:spcAft>
              <a:spcPct val="35000"/>
            </a:spcAft>
            <a:defRPr/>
          </a:pPr>
          <a:r>
            <a:rPr lang="pt-PT" sz="1600" kern="1200"/>
            <a:t>Reverse Engineering</a:t>
          </a:r>
          <a:endParaRPr kern="1200"/>
        </a:p>
      </dsp:txBody>
      <dsp:txXfrm rot="5400000">
        <a:off x="1" y="630046"/>
        <a:ext cx="2045924" cy="18901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kern="1200"/>
            <a:t>Activity 1</a:t>
          </a:r>
          <a:endParaRPr kern="1200"/>
        </a:p>
        <a:p>
          <a:pPr lvl="0" algn="ctr" defTabSz="755650">
            <a:lnSpc>
              <a:spcPct val="90000"/>
            </a:lnSpc>
            <a:spcBef>
              <a:spcPct val="0"/>
            </a:spcBef>
            <a:spcAft>
              <a:spcPct val="35000"/>
            </a:spcAft>
            <a:defRPr/>
          </a:pPr>
          <a:r>
            <a:rPr lang="pt-PT" sz="1600" kern="1200"/>
            <a:t>Reverse Engineering</a:t>
          </a:r>
          <a:endParaRPr kern="1200"/>
        </a:p>
      </dsp:txBody>
      <dsp:txXfrm rot="5400000">
        <a:off x="1" y="630046"/>
        <a:ext cx="2045924" cy="189014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kern="1200"/>
            <a:t>Activity 1</a:t>
          </a:r>
          <a:endParaRPr kern="1200"/>
        </a:p>
        <a:p>
          <a:pPr lvl="0" algn="ctr" defTabSz="755650">
            <a:lnSpc>
              <a:spcPct val="90000"/>
            </a:lnSpc>
            <a:spcBef>
              <a:spcPct val="0"/>
            </a:spcBef>
            <a:spcAft>
              <a:spcPct val="35000"/>
            </a:spcAft>
            <a:defRPr/>
          </a:pPr>
          <a:r>
            <a:rPr lang="pt-PT" sz="1600" kern="1200"/>
            <a:t>Reverse Engineering</a:t>
          </a:r>
          <a:endParaRPr kern="1200"/>
        </a:p>
      </dsp:txBody>
      <dsp:txXfrm rot="5400000">
        <a:off x="1" y="630046"/>
        <a:ext cx="2045924" cy="18901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rgbClr val="9BBB5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b="0" kern="1200"/>
            <a:t>Activity 2</a:t>
          </a:r>
          <a:endParaRPr kern="1200"/>
        </a:p>
        <a:p>
          <a:pPr lvl="0" algn="ctr" defTabSz="755650">
            <a:lnSpc>
              <a:spcPct val="90000"/>
            </a:lnSpc>
            <a:spcBef>
              <a:spcPct val="0"/>
            </a:spcBef>
            <a:spcAft>
              <a:spcPct val="35000"/>
            </a:spcAft>
            <a:defRPr/>
          </a:pPr>
          <a:r>
            <a:rPr lang="pt-PT" sz="1600" kern="1200"/>
            <a:t>Circular Economy for Toys</a:t>
          </a:r>
        </a:p>
      </dsp:txBody>
      <dsp:txXfrm rot="5400000">
        <a:off x="1" y="630046"/>
        <a:ext cx="2045924" cy="189014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rgbClr val="9BBB5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b="0" kern="1200"/>
            <a:t>Activity 2</a:t>
          </a:r>
          <a:endParaRPr kern="1200"/>
        </a:p>
        <a:p>
          <a:pPr lvl="0" algn="ctr" defTabSz="755650">
            <a:lnSpc>
              <a:spcPct val="90000"/>
            </a:lnSpc>
            <a:spcBef>
              <a:spcPct val="0"/>
            </a:spcBef>
            <a:spcAft>
              <a:spcPct val="35000"/>
            </a:spcAft>
            <a:defRPr/>
          </a:pPr>
          <a:r>
            <a:rPr lang="pt-PT" sz="1600" kern="1200"/>
            <a:t>Circular Economy for Toys</a:t>
          </a:r>
        </a:p>
      </dsp:txBody>
      <dsp:txXfrm rot="5400000">
        <a:off x="1" y="630046"/>
        <a:ext cx="2045924" cy="189014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8A0A6B-5A20-45A5-AE33-80D1055CB3B2}">
      <dsp:nvSpPr>
        <dsp:cNvPr id="0" name=""/>
        <dsp:cNvSpPr/>
      </dsp:nvSpPr>
      <dsp:spPr bwMode="auto">
        <a:xfrm rot="16200000">
          <a:off x="-552155" y="552155"/>
          <a:ext cx="3150235" cy="2045924"/>
        </a:xfrm>
        <a:prstGeom prst="flowChartManualOperation">
          <a:avLst/>
        </a:prstGeom>
        <a:solidFill>
          <a:srgbClr val="9BBB5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7950" bIns="0" numCol="1" spcCol="1270" anchor="ctr" anchorCtr="0">
          <a:noAutofit/>
        </a:bodyPr>
        <a:lstStyle/>
        <a:p>
          <a:pPr lvl="0" algn="ctr" defTabSz="755650">
            <a:lnSpc>
              <a:spcPct val="90000"/>
            </a:lnSpc>
            <a:spcBef>
              <a:spcPct val="0"/>
            </a:spcBef>
            <a:spcAft>
              <a:spcPct val="35000"/>
            </a:spcAft>
            <a:defRPr/>
          </a:pPr>
          <a:r>
            <a:rPr lang="pt-PT" sz="1700" b="0" kern="1200"/>
            <a:t>Activity 2</a:t>
          </a:r>
          <a:endParaRPr kern="1200"/>
        </a:p>
        <a:p>
          <a:pPr lvl="0" algn="ctr" defTabSz="755650">
            <a:lnSpc>
              <a:spcPct val="90000"/>
            </a:lnSpc>
            <a:spcBef>
              <a:spcPct val="0"/>
            </a:spcBef>
            <a:spcAft>
              <a:spcPct val="35000"/>
            </a:spcAft>
            <a:defRPr/>
          </a:pPr>
          <a:r>
            <a:rPr lang="pt-PT" sz="1600" kern="1200"/>
            <a:t>Circular Economy for Toys</a:t>
          </a:r>
        </a:p>
      </dsp:txBody>
      <dsp:txXfrm rot="5400000">
        <a:off x="1" y="630046"/>
        <a:ext cx="2045924" cy="1890141"/>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Überschriftenplatzhalter 1"/>
          <p:cNvSpPr>
            <a:spLocks noGrp="1"/>
          </p:cNvSpPr>
          <p:nvPr>
            <p:ph type="hdr" sz="quarter"/>
          </p:nvPr>
        </p:nvSpPr>
        <p:spPr bwMode="auto">
          <a:xfrm>
            <a:off x="0" y="0"/>
            <a:ext cx="2971800" cy="457200"/>
          </a:xfrm>
          <a:prstGeom prst="rect">
            <a:avLst/>
          </a:prstGeom>
        </p:spPr>
        <p:txBody>
          <a:bodyPr vert="horz" lIns="91440" tIns="45720" rIns="91440" bIns="45720" rtlCol="0"/>
          <a:lstStyle>
            <a:lvl1pPr algn="l">
              <a:defRPr sz="1200"/>
            </a:lvl1pPr>
          </a:lstStyle>
          <a:p>
            <a:pPr>
              <a:defRPr/>
            </a:pPr>
            <a:endParaRPr lang="de-DE"/>
          </a:p>
        </p:txBody>
      </p:sp>
      <p:sp>
        <p:nvSpPr>
          <p:cNvPr id="3" name="Datumsplatzhalter 2"/>
          <p:cNvSpPr>
            <a:spLocks noGrp="1"/>
          </p:cNvSpPr>
          <p:nvPr>
            <p:ph type="dt" idx="1"/>
          </p:nvPr>
        </p:nvSpPr>
        <p:spPr bwMode="auto">
          <a:xfrm>
            <a:off x="3884613" y="0"/>
            <a:ext cx="2971800" cy="457200"/>
          </a:xfrm>
          <a:prstGeom prst="rect">
            <a:avLst/>
          </a:prstGeom>
        </p:spPr>
        <p:txBody>
          <a:bodyPr vert="horz" lIns="91440" tIns="45720" rIns="91440" bIns="45720" rtlCol="0"/>
          <a:lstStyle>
            <a:lvl1pPr algn="r">
              <a:defRPr sz="1200"/>
            </a:lvl1pPr>
          </a:lstStyle>
          <a:p>
            <a:pPr>
              <a:defRPr/>
            </a:pPr>
            <a:fld id="{2CF85981-0A6E-DC4F-9DC9-F24078E0FA09}" type="datetimeFigureOut">
              <a:rPr lang="de-DE"/>
              <a:t>11.10.2022</a:t>
            </a:fld>
            <a:endParaRPr lang="de-DE"/>
          </a:p>
        </p:txBody>
      </p:sp>
      <p:sp>
        <p:nvSpPr>
          <p:cNvPr id="4" name="Folienbildplatzhalter 3"/>
          <p:cNvSpPr>
            <a:spLocks noGrp="1" noRot="1" noChangeAspect="1"/>
          </p:cNvSpPr>
          <p:nvPr>
            <p:ph type="sldImg" idx="2"/>
          </p:nvPr>
        </p:nvSpPr>
        <p:spPr bwMode="auto">
          <a:xfrm>
            <a:off x="381000" y="685800"/>
            <a:ext cx="6096000" cy="3429000"/>
          </a:xfrm>
          <a:prstGeom prst="rect">
            <a:avLst/>
          </a:prstGeom>
          <a:noFill/>
          <a:ln w="12700">
            <a:solidFill>
              <a:prstClr val="black"/>
            </a:solidFill>
          </a:ln>
        </p:spPr>
        <p:txBody>
          <a:bodyPr vert="horz" lIns="91440" tIns="45720" rIns="91440" bIns="45720" rtlCol="0" anchor="ctr"/>
          <a:lstStyle/>
          <a:p>
            <a:pPr>
              <a:defRPr/>
            </a:pPr>
            <a:endParaRPr lang="de-DE"/>
          </a:p>
        </p:txBody>
      </p:sp>
      <p:sp>
        <p:nvSpPr>
          <p:cNvPr id="5" name="Notizenplatzhalter 4"/>
          <p:cNvSpPr>
            <a:spLocks noGrp="1"/>
          </p:cNvSpPr>
          <p:nvPr>
            <p:ph type="body" sz="quarter" idx="3"/>
          </p:nvPr>
        </p:nvSpPr>
        <p:spPr bwMode="auto">
          <a:xfrm>
            <a:off x="685800" y="4343400"/>
            <a:ext cx="5486400" cy="411480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Fußzeilenplatzhalter 5"/>
          <p:cNvSpPr>
            <a:spLocks noGrp="1"/>
          </p:cNvSpPr>
          <p:nvPr>
            <p:ph type="ftr" sz="quarter" idx="4"/>
          </p:nvPr>
        </p:nvSpPr>
        <p:spPr bwMode="auto">
          <a:xfrm>
            <a:off x="0" y="8685213"/>
            <a:ext cx="2971800" cy="457200"/>
          </a:xfrm>
          <a:prstGeom prst="rect">
            <a:avLst/>
          </a:prstGeom>
        </p:spPr>
        <p:txBody>
          <a:bodyPr vert="horz" lIns="91440" tIns="45720" rIns="91440" bIns="45720" rtlCol="0" anchor="b"/>
          <a:lstStyle>
            <a:lvl1pPr algn="l">
              <a:defRPr sz="1200"/>
            </a:lvl1pPr>
          </a:lstStyle>
          <a:p>
            <a:pPr>
              <a:defRPr/>
            </a:pPr>
            <a:endParaRPr lang="de-DE"/>
          </a:p>
        </p:txBody>
      </p:sp>
      <p:sp>
        <p:nvSpPr>
          <p:cNvPr id="7" name="Foliennummernplatzhalter 6"/>
          <p:cNvSpPr>
            <a:spLocks noGrp="1"/>
          </p:cNvSpPr>
          <p:nvPr>
            <p:ph type="sldNum" sz="quarter" idx="5"/>
          </p:nvPr>
        </p:nvSpPr>
        <p:spPr bwMode="auto">
          <a:xfrm>
            <a:off x="3884613" y="8685213"/>
            <a:ext cx="2971800" cy="457200"/>
          </a:xfrm>
          <a:prstGeom prst="rect">
            <a:avLst/>
          </a:prstGeom>
        </p:spPr>
        <p:txBody>
          <a:bodyPr vert="horz" lIns="91440" tIns="45720" rIns="91440" bIns="45720" rtlCol="0" anchor="b"/>
          <a:lstStyle>
            <a:lvl1pPr algn="r">
              <a:defRPr sz="1200"/>
            </a:lvl1pPr>
          </a:lstStyle>
          <a:p>
            <a:pPr>
              <a:defRPr/>
            </a:pPr>
            <a:fld id="{053ABD4E-16D0-5348-910F-B34FEBD0AA0B}" type="slidenum">
              <a:rPr lang="de-DE"/>
              <a:t>‹nº›</a:t>
            </a:fld>
            <a:endParaRPr lang="de-DE"/>
          </a:p>
        </p:txBody>
      </p:sp>
    </p:spTree>
  </p:cSld>
  <p:clrMap bg1="lt1" tx1="dk1" bg2="lt2" tx2="dk2" accent1="accent1" accent2="accent2" accent3="accent3" accent4="accent4" accent5="accent5" accent6="accent6" hlink="hlink" folHlink="folHlink"/>
  <p:hf hdr="0" ftr="0" dt="0"/>
  <p:notesStyle>
    <a:lvl1pPr marL="0" algn="l" defTabSz="457200">
      <a:defRPr sz="1200">
        <a:solidFill>
          <a:schemeClr val="tx1"/>
        </a:solidFill>
        <a:latin typeface="+mn-lt"/>
        <a:ea typeface="+mn-ea"/>
        <a:cs typeface="+mn-cs"/>
      </a:defRPr>
    </a:lvl1pPr>
    <a:lvl2pPr marL="457200" algn="l" defTabSz="457200">
      <a:defRPr sz="1200">
        <a:solidFill>
          <a:schemeClr val="tx1"/>
        </a:solidFill>
        <a:latin typeface="+mn-lt"/>
        <a:ea typeface="+mn-ea"/>
        <a:cs typeface="+mn-cs"/>
      </a:defRPr>
    </a:lvl2pPr>
    <a:lvl3pPr marL="914400" algn="l" defTabSz="457200">
      <a:defRPr sz="1200">
        <a:solidFill>
          <a:schemeClr val="tx1"/>
        </a:solidFill>
        <a:latin typeface="+mn-lt"/>
        <a:ea typeface="+mn-ea"/>
        <a:cs typeface="+mn-cs"/>
      </a:defRPr>
    </a:lvl3pPr>
    <a:lvl4pPr marL="1371600" algn="l" defTabSz="457200">
      <a:defRPr sz="1200">
        <a:solidFill>
          <a:schemeClr val="tx1"/>
        </a:solidFill>
        <a:latin typeface="+mn-lt"/>
        <a:ea typeface="+mn-ea"/>
        <a:cs typeface="+mn-cs"/>
      </a:defRPr>
    </a:lvl4pPr>
    <a:lvl5pPr marL="1828800" algn="l" defTabSz="457200">
      <a:defRPr sz="1200">
        <a:solidFill>
          <a:schemeClr val="tx1"/>
        </a:solidFill>
        <a:latin typeface="+mn-lt"/>
        <a:ea typeface="+mn-ea"/>
        <a:cs typeface="+mn-cs"/>
      </a:defRPr>
    </a:lvl5pPr>
    <a:lvl6pPr marL="2286000" algn="l" defTabSz="457200">
      <a:defRPr sz="1200">
        <a:solidFill>
          <a:schemeClr val="tx1"/>
        </a:solidFill>
        <a:latin typeface="+mn-lt"/>
        <a:ea typeface="+mn-ea"/>
        <a:cs typeface="+mn-cs"/>
      </a:defRPr>
    </a:lvl6pPr>
    <a:lvl7pPr marL="2743200" algn="l" defTabSz="457200">
      <a:defRPr sz="1200">
        <a:solidFill>
          <a:schemeClr val="tx1"/>
        </a:solidFill>
        <a:latin typeface="+mn-lt"/>
        <a:ea typeface="+mn-ea"/>
        <a:cs typeface="+mn-cs"/>
      </a:defRPr>
    </a:lvl7pPr>
    <a:lvl8pPr marL="3200400" algn="l" defTabSz="457200">
      <a:defRPr sz="1200">
        <a:solidFill>
          <a:schemeClr val="tx1"/>
        </a:solidFill>
        <a:latin typeface="+mn-lt"/>
        <a:ea typeface="+mn-ea"/>
        <a:cs typeface="+mn-cs"/>
      </a:defRPr>
    </a:lvl8pPr>
    <a:lvl9pPr marL="3657600" algn="l" defTabSz="4572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a:xfrm>
            <a:off x="381000" y="685800"/>
            <a:ext cx="6096000" cy="3429000"/>
          </a:xfrm>
        </p:spPr>
      </p:sp>
      <p:sp>
        <p:nvSpPr>
          <p:cNvPr id="3" name="Notizenplatzhalter 2"/>
          <p:cNvSpPr>
            <a:spLocks noGrp="1"/>
          </p:cNvSpPr>
          <p:nvPr>
            <p:ph type="body" idx="1"/>
          </p:nvPr>
        </p:nvSpPr>
        <p:spPr bwMode="auto"/>
        <p:txBody>
          <a:bodyPr/>
          <a:lstStyle/>
          <a:p>
            <a:pPr marL="0" indent="0">
              <a:buFont typeface="Arial"/>
              <a:buNone/>
              <a:defRPr/>
            </a:pPr>
            <a:r>
              <a:rPr lang="en-US">
                <a:solidFill>
                  <a:srgbClr val="4C5F7E"/>
                </a:solidFill>
              </a:rPr>
              <a:t>Please structure your session as follows:</a:t>
            </a:r>
            <a:endParaRPr/>
          </a:p>
          <a:p>
            <a:pPr>
              <a:defRPr/>
            </a:pPr>
            <a:r>
              <a:rPr lang="en-US">
                <a:solidFill>
                  <a:srgbClr val="4C5F7E"/>
                </a:solidFill>
              </a:rPr>
              <a:t>10-15 minutes presentation/speech by you</a:t>
            </a:r>
            <a:endParaRPr/>
          </a:p>
          <a:p>
            <a:pPr>
              <a:defRPr/>
            </a:pPr>
            <a:r>
              <a:rPr lang="en-US">
                <a:solidFill>
                  <a:srgbClr val="4C5F7E"/>
                </a:solidFill>
              </a:rPr>
              <a:t>Followed by an active part involving the whole consortium, e.g. group work in sub-groups, digital whiteboard, informal discussion…organize this as you like</a:t>
            </a:r>
            <a:endParaRPr/>
          </a:p>
          <a:p>
            <a:pPr marL="400050" lvl="1" indent="0">
              <a:buFont typeface="Arial"/>
              <a:buNone/>
              <a:defRPr/>
            </a:pPr>
            <a:r>
              <a:rPr lang="en-US">
                <a:solidFill>
                  <a:srgbClr val="4C5F7E"/>
                </a:solidFill>
              </a:rPr>
              <a:t>We suggest that you carefully work out what you wish to do with the other partners (so that you benefit and your work on the IO benefits as well) . Please provide all important information to the other partners one week before the meeting (if you think that is necessary to make sure your sessions runs smoothly or in case partners need particular knowledge in advance or tools prepared).</a:t>
            </a:r>
            <a:endParaRPr lang="de-DE">
              <a:solidFill>
                <a:srgbClr val="4C5F7E"/>
              </a:solidFill>
            </a:endParaRPr>
          </a:p>
          <a:p>
            <a:pPr>
              <a:defRPr/>
            </a:pPr>
            <a:r>
              <a:rPr lang="de-DE">
                <a:solidFill>
                  <a:srgbClr val="4C5F7E"/>
                </a:solidFill>
              </a:rPr>
              <a:t>Text</a:t>
            </a:r>
            <a:endParaRPr/>
          </a:p>
          <a:p>
            <a:pPr lvl="1">
              <a:defRPr/>
            </a:pPr>
            <a:r>
              <a:rPr lang="de-DE">
                <a:solidFill>
                  <a:schemeClr val="tx2"/>
                </a:solidFill>
              </a:rPr>
              <a:t>Text</a:t>
            </a:r>
            <a:endParaRPr/>
          </a:p>
          <a:p>
            <a:pPr marL="0" indent="0">
              <a:buFont typeface="Arial"/>
              <a:buNone/>
              <a:defRPr/>
            </a:pPr>
            <a:r>
              <a:rPr lang="de-DE">
                <a:solidFill>
                  <a:srgbClr val="A0B051"/>
                </a:solidFill>
              </a:rPr>
              <a:t></a:t>
            </a:r>
            <a:r>
              <a:rPr lang="de-DE">
                <a:solidFill>
                  <a:srgbClr val="4C5F7E"/>
                </a:solidFill>
              </a:rPr>
              <a:t> Text</a:t>
            </a:r>
            <a:endParaRPr lang="en-GB" sz="2400" b="1">
              <a:solidFill>
                <a:schemeClr val="tx2"/>
              </a:solidFill>
            </a:endParaRPr>
          </a:p>
        </p:txBody>
      </p:sp>
      <p:sp>
        <p:nvSpPr>
          <p:cNvPr id="4" name="Foliennummernplatzhalter 3"/>
          <p:cNvSpPr>
            <a:spLocks noGrp="1"/>
          </p:cNvSpPr>
          <p:nvPr>
            <p:ph type="sldNum" sz="quarter" idx="10"/>
          </p:nvPr>
        </p:nvSpPr>
        <p:spPr bwMode="auto"/>
        <p:txBody>
          <a:bodyPr/>
          <a:lstStyle/>
          <a:p>
            <a:pPr>
              <a:defRPr/>
            </a:pPr>
            <a:fld id="{053ABD4E-16D0-5348-910F-B34FEBD0AA0B}" type="slidenum">
              <a:rPr lang="de-DE"/>
              <a:t>2</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Main Sections Title and Subtitles">
    <p:spTree>
      <p:nvGrpSpPr>
        <p:cNvPr id="1" name=""/>
        <p:cNvGrpSpPr/>
        <p:nvPr/>
      </p:nvGrpSpPr>
      <p:grpSpPr bwMode="auto">
        <a:xfrm>
          <a:off x="0" y="0"/>
          <a:ext cx="0" cy="0"/>
          <a:chOff x="0" y="0"/>
          <a:chExt cx="0" cy="0"/>
        </a:xfrm>
      </p:grpSpPr>
      <p:sp>
        <p:nvSpPr>
          <p:cNvPr id="2" name="Titel 1"/>
          <p:cNvSpPr>
            <a:spLocks noGrp="1"/>
          </p:cNvSpPr>
          <p:nvPr>
            <p:ph type="ctrTitle" hasCustomPrompt="1"/>
          </p:nvPr>
        </p:nvSpPr>
        <p:spPr bwMode="auto">
          <a:xfrm>
            <a:off x="914400" y="2130426"/>
            <a:ext cx="10363200" cy="1470025"/>
          </a:xfrm>
        </p:spPr>
        <p:txBody>
          <a:bodyPr>
            <a:normAutofit/>
          </a:bodyPr>
          <a:lstStyle>
            <a:lvl1pPr algn="ctr">
              <a:defRPr sz="3200" b="1">
                <a:solidFill>
                  <a:srgbClr val="4C5F7E"/>
                </a:solidFill>
              </a:defRPr>
            </a:lvl1pPr>
          </a:lstStyle>
          <a:p>
            <a:pPr>
              <a:defRPr/>
            </a:pPr>
            <a:r>
              <a:rPr lang="en-AU"/>
              <a:t>MASTERTITELFORMAT BEARBEITEN</a:t>
            </a:r>
            <a:endParaRPr/>
          </a:p>
        </p:txBody>
      </p:sp>
      <p:sp>
        <p:nvSpPr>
          <p:cNvPr id="5" name="Rechteck 10"/>
          <p:cNvSpPr/>
          <p:nvPr userDrawn="1"/>
        </p:nvSpPr>
        <p:spPr bwMode="auto">
          <a:xfrm flipV="1">
            <a:off x="982133" y="3674747"/>
            <a:ext cx="10249440" cy="45719"/>
          </a:xfrm>
          <a:prstGeom prst="rect">
            <a:avLst/>
          </a:prstGeom>
          <a:solidFill>
            <a:srgbClr val="002369"/>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defRPr/>
            </a:pPr>
            <a:endParaRPr lang="de-DE" sz="1800"/>
          </a:p>
        </p:txBody>
      </p:sp>
      <p:sp>
        <p:nvSpPr>
          <p:cNvPr id="3" name="Untertitel 2"/>
          <p:cNvSpPr>
            <a:spLocks noGrp="1"/>
          </p:cNvSpPr>
          <p:nvPr>
            <p:ph type="subTitle" idx="1"/>
          </p:nvPr>
        </p:nvSpPr>
        <p:spPr bwMode="auto">
          <a:xfrm>
            <a:off x="1828800" y="3886200"/>
            <a:ext cx="8534400" cy="1752599"/>
          </a:xfrm>
        </p:spPr>
        <p:txBody>
          <a:bodyPr>
            <a:normAutofit/>
          </a:bodyPr>
          <a:lstStyle>
            <a:lvl1pPr marL="0" indent="0" algn="ctr">
              <a:buNone/>
              <a:defRPr sz="2400" b="1">
                <a:solidFill>
                  <a:srgbClr val="A0B05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AU"/>
              <a:t>Master-Untertitelformat bearbeiten</a:t>
            </a:r>
          </a:p>
        </p:txBody>
      </p:sp>
      <p:sp>
        <p:nvSpPr>
          <p:cNvPr id="6" name="Marcador de pie de página 23"/>
          <p:cNvSpPr>
            <a:spLocks noGrp="1"/>
          </p:cNvSpPr>
          <p:nvPr>
            <p:ph type="ftr" sz="quarter" idx="3"/>
          </p:nvPr>
        </p:nvSpPr>
        <p:spPr bwMode="auto">
          <a:xfrm>
            <a:off x="7696201" y="55319"/>
            <a:ext cx="3530601" cy="365125"/>
          </a:xfrm>
          <a:prstGeom prst="rect">
            <a:avLst/>
          </a:prstGeom>
        </p:spPr>
        <p:txBody>
          <a:bodyPr vert="horz" lIns="91440" tIns="45720" rIns="91440" bIns="45720" rtlCol="0" anchor="ctr"/>
          <a:lstStyle>
            <a:lvl1pPr algn="ctr">
              <a:defRPr sz="800" b="1">
                <a:solidFill>
                  <a:schemeClr val="tx1">
                    <a:tint val="75000"/>
                  </a:schemeClr>
                </a:solidFill>
                <a:latin typeface="Avenir Book"/>
                <a:ea typeface="Avenir Book"/>
                <a:cs typeface="Avenir Book"/>
              </a:defRPr>
            </a:lvl1pPr>
          </a:lstStyle>
          <a:p>
            <a:pPr algn="r">
              <a:defRPr/>
            </a:pPr>
            <a:r>
              <a:rPr lang="en-US">
                <a:solidFill>
                  <a:srgbClr val="CC023B"/>
                </a:solidFill>
              </a:rPr>
              <a:t>STEMkey</a:t>
            </a:r>
          </a:p>
        </p:txBody>
      </p:sp>
      <p:sp>
        <p:nvSpPr>
          <p:cNvPr id="7" name="Marcador de número de diapositiva 22"/>
          <p:cNvSpPr>
            <a:spLocks noGrp="1"/>
          </p:cNvSpPr>
          <p:nvPr>
            <p:ph type="sldNum" sz="quarter" idx="4"/>
          </p:nvPr>
        </p:nvSpPr>
        <p:spPr bwMode="auto">
          <a:xfrm>
            <a:off x="10806380" y="55317"/>
            <a:ext cx="784821" cy="365125"/>
          </a:xfrm>
          <a:prstGeom prst="rect">
            <a:avLst/>
          </a:prstGeom>
        </p:spPr>
        <p:txBody>
          <a:bodyPr vert="horz" lIns="91440" tIns="45720" rIns="91440" bIns="45720" rtlCol="0" anchor="ctr"/>
          <a:lstStyle>
            <a:lvl1pPr algn="r">
              <a:defRPr sz="800" b="1">
                <a:solidFill>
                  <a:srgbClr val="4C5F7E"/>
                </a:solidFill>
                <a:latin typeface="Avenir Book"/>
                <a:ea typeface="Avenir Book"/>
                <a:cs typeface="Avenir Book"/>
              </a:defRPr>
            </a:lvl1pPr>
          </a:lstStyle>
          <a:p>
            <a:pPr>
              <a:defRPr/>
            </a:pPr>
            <a:r>
              <a:rPr lang="es-ES_tradnl" sz="1200"/>
              <a:t>|  </a:t>
            </a:r>
            <a:fld id="{9DD0088F-7E4A-9C4B-9ED2-72FAF1293163}" type="slidenum">
              <a:rPr lang="es-ES_tradnl"/>
              <a:t>‹nº›</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Sections &amp; Text with lists">
    <p:spTree>
      <p:nvGrpSpPr>
        <p:cNvPr id="1" name=""/>
        <p:cNvGrpSpPr/>
        <p:nvPr/>
      </p:nvGrpSpPr>
      <p:grpSpPr bwMode="auto">
        <a:xfrm>
          <a:off x="0" y="0"/>
          <a:ext cx="0" cy="0"/>
          <a:chOff x="0" y="0"/>
          <a:chExt cx="0" cy="0"/>
        </a:xfrm>
      </p:grpSpPr>
      <p:sp>
        <p:nvSpPr>
          <p:cNvPr id="2" name="Titel 1"/>
          <p:cNvSpPr>
            <a:spLocks noGrp="1"/>
          </p:cNvSpPr>
          <p:nvPr>
            <p:ph type="title" hasCustomPrompt="1"/>
          </p:nvPr>
        </p:nvSpPr>
        <p:spPr bwMode="auto">
          <a:xfrm>
            <a:off x="609600" y="800006"/>
            <a:ext cx="10972800" cy="647794"/>
          </a:xfrm>
        </p:spPr>
        <p:txBody>
          <a:bodyPr>
            <a:normAutofit/>
          </a:bodyPr>
          <a:lstStyle>
            <a:lvl1pPr>
              <a:defRPr sz="2800" b="1">
                <a:solidFill>
                  <a:srgbClr val="4C5F7E"/>
                </a:solidFill>
                <a:latin typeface="Avenir Book"/>
                <a:ea typeface="Avenir Book"/>
                <a:cs typeface="Avenir Book"/>
              </a:defRPr>
            </a:lvl1pPr>
          </a:lstStyle>
          <a:p>
            <a:pPr>
              <a:defRPr/>
            </a:pPr>
            <a:r>
              <a:rPr lang="en-US"/>
              <a:t>Title Main Sections</a:t>
            </a:r>
            <a:endParaRPr/>
          </a:p>
        </p:txBody>
      </p:sp>
      <p:sp>
        <p:nvSpPr>
          <p:cNvPr id="3" name="Inhaltsplatzhalter 2"/>
          <p:cNvSpPr>
            <a:spLocks noGrp="1"/>
          </p:cNvSpPr>
          <p:nvPr>
            <p:ph idx="1" hasCustomPrompt="1"/>
          </p:nvPr>
        </p:nvSpPr>
        <p:spPr bwMode="auto"/>
        <p:txBody>
          <a:bodyPr/>
          <a:lstStyle>
            <a:lvl1pPr>
              <a:defRPr>
                <a:latin typeface="+mn-lt"/>
                <a:ea typeface="Avenir Book"/>
                <a:cs typeface="Avenir Book"/>
              </a:defRPr>
            </a:lvl1pPr>
            <a:lvl2pPr>
              <a:defRPr>
                <a:latin typeface="+mn-lt"/>
                <a:ea typeface="Avenir Book"/>
                <a:cs typeface="Avenir Book"/>
              </a:defRPr>
            </a:lvl2pPr>
            <a:lvl3pPr>
              <a:defRPr>
                <a:latin typeface="+mn-lt"/>
                <a:ea typeface="Avenir Book"/>
                <a:cs typeface="Avenir Book"/>
              </a:defRPr>
            </a:lvl3pPr>
            <a:lvl4pPr>
              <a:defRPr>
                <a:latin typeface="+mn-lt"/>
                <a:ea typeface="Avenir Book"/>
                <a:cs typeface="Avenir Book"/>
              </a:defRPr>
            </a:lvl4pPr>
            <a:lvl5pPr>
              <a:defRPr>
                <a:latin typeface="+mn-lt"/>
                <a:ea typeface="Avenir Book"/>
                <a:cs typeface="Avenir Book"/>
              </a:defRPr>
            </a:lvl5pPr>
          </a:lstStyle>
          <a:p>
            <a:pPr lvl="0">
              <a:defRPr/>
            </a:pPr>
            <a:r>
              <a:rPr lang="en-US"/>
              <a:t>Mastertext</a:t>
            </a:r>
          </a:p>
        </p:txBody>
      </p:sp>
      <p:sp>
        <p:nvSpPr>
          <p:cNvPr id="19" name="Marcador de número de diapositiva 18"/>
          <p:cNvSpPr>
            <a:spLocks noGrp="1"/>
          </p:cNvSpPr>
          <p:nvPr>
            <p:ph type="sldNum" sz="quarter" idx="11"/>
          </p:nvPr>
        </p:nvSpPr>
        <p:spPr bwMode="auto"/>
        <p:txBody>
          <a:bodyPr/>
          <a:lstStyle/>
          <a:p>
            <a:pPr>
              <a:defRPr/>
            </a:pPr>
            <a:r>
              <a:rPr lang="es-ES_tradnl" sz="1200"/>
              <a:t>|  </a:t>
            </a:r>
            <a:fld id="{9DD0088F-7E4A-9C4B-9ED2-72FAF1293163}" type="slidenum">
              <a:rPr lang="es-ES_tradnl"/>
              <a:t>‹nº›</a:t>
            </a:fld>
            <a:endParaRPr lang="es-ES_tradnl"/>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7" name="Bild 6" descr="ICSE_fond.jpg"/>
          <p:cNvPicPr>
            <a:picLocks noChangeAspect="1"/>
          </p:cNvPicPr>
          <p:nvPr userDrawn="1"/>
        </p:nvPicPr>
        <p:blipFill>
          <a:blip r:embed="rId4">
            <a:alphaModFix amt="39000"/>
          </a:blip>
          <a:srcRect l="9878" b="10531"/>
          <a:stretch/>
        </p:blipFill>
        <p:spPr bwMode="auto">
          <a:xfrm>
            <a:off x="-1" y="1417638"/>
            <a:ext cx="6854356" cy="5440361"/>
          </a:xfrm>
          <a:prstGeom prst="rect">
            <a:avLst/>
          </a:prstGeom>
        </p:spPr>
      </p:pic>
      <p:sp>
        <p:nvSpPr>
          <p:cNvPr id="2" name="Titelplatzhalter 1"/>
          <p:cNvSpPr>
            <a:spLocks noGrp="1"/>
          </p:cNvSpPr>
          <p:nvPr>
            <p:ph type="title"/>
          </p:nvPr>
        </p:nvSpPr>
        <p:spPr bwMode="auto">
          <a:xfrm>
            <a:off x="609600" y="457200"/>
            <a:ext cx="10972800" cy="1143000"/>
          </a:xfrm>
          <a:prstGeom prst="rect">
            <a:avLst/>
          </a:prstGeom>
        </p:spPr>
        <p:txBody>
          <a:bodyPr vert="horz" lIns="91440" tIns="45720" rIns="91440" bIns="45720" rtlCol="0" anchor="ctr">
            <a:normAutofit/>
          </a:bodyPr>
          <a:lstStyle/>
          <a:p>
            <a:pPr>
              <a:defRPr/>
            </a:pPr>
            <a:r>
              <a:rPr lang="en-US"/>
              <a:t>Mastertitelformat bearbeiten</a:t>
            </a:r>
          </a:p>
        </p:txBody>
      </p:sp>
      <p:sp>
        <p:nvSpPr>
          <p:cNvPr id="3" name="Textplatzhalter 2"/>
          <p:cNvSpPr>
            <a:spLocks noGrp="1"/>
          </p:cNvSpPr>
          <p:nvPr>
            <p:ph type="body" idx="1"/>
          </p:nvPr>
        </p:nvSpPr>
        <p:spPr bwMode="auto">
          <a:xfrm>
            <a:off x="609600" y="1600201"/>
            <a:ext cx="10972800" cy="4115229"/>
          </a:xfrm>
          <a:prstGeom prst="rect">
            <a:avLst/>
          </a:prstGeom>
        </p:spPr>
        <p:txBody>
          <a:bodyPr vert="horz" lIns="91440" tIns="45720" rIns="91440" bIns="45720" rtlCol="0">
            <a:normAutofit/>
          </a:bodyPr>
          <a:lstStyle/>
          <a:p>
            <a:pPr lvl="0">
              <a:defRPr/>
            </a:pPr>
            <a:r>
              <a:rPr lang="en-US"/>
              <a:t>Mastertextformat bearbeiten</a:t>
            </a:r>
          </a:p>
          <a:p>
            <a:pPr lvl="1">
              <a:defRPr/>
            </a:pPr>
            <a:r>
              <a:rPr lang="en-US"/>
              <a:t>Zweite Ebene</a:t>
            </a:r>
          </a:p>
          <a:p>
            <a:pPr lvl="2">
              <a:defRPr/>
            </a:pPr>
            <a:r>
              <a:rPr lang="en-US"/>
              <a:t>Dritte Ebene</a:t>
            </a:r>
          </a:p>
          <a:p>
            <a:pPr lvl="3">
              <a:defRPr/>
            </a:pPr>
            <a:r>
              <a:rPr lang="en-US"/>
              <a:t>Vierte Ebene</a:t>
            </a:r>
          </a:p>
          <a:p>
            <a:pPr lvl="4">
              <a:defRPr/>
            </a:pPr>
            <a:r>
              <a:rPr lang="en-US"/>
              <a:t>Fünfte Ebene</a:t>
            </a:r>
          </a:p>
        </p:txBody>
      </p:sp>
      <p:sp>
        <p:nvSpPr>
          <p:cNvPr id="9" name="Rechteck 8"/>
          <p:cNvSpPr/>
          <p:nvPr userDrawn="1"/>
        </p:nvSpPr>
        <p:spPr bwMode="auto">
          <a:xfrm>
            <a:off x="605955" y="6675757"/>
            <a:ext cx="6720000" cy="45719"/>
          </a:xfrm>
          <a:prstGeom prst="rect">
            <a:avLst/>
          </a:prstGeom>
          <a:solidFill>
            <a:srgbClr val="B4CB4D"/>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defRPr/>
            </a:pPr>
            <a:endParaRPr lang="de-DE" sz="1800"/>
          </a:p>
        </p:txBody>
      </p:sp>
      <p:sp>
        <p:nvSpPr>
          <p:cNvPr id="11" name="Rechteck 10"/>
          <p:cNvSpPr/>
          <p:nvPr userDrawn="1"/>
        </p:nvSpPr>
        <p:spPr bwMode="auto">
          <a:xfrm>
            <a:off x="7367999" y="6675757"/>
            <a:ext cx="4223201" cy="45719"/>
          </a:xfrm>
          <a:prstGeom prst="rect">
            <a:avLst/>
          </a:prstGeom>
          <a:solidFill>
            <a:srgbClr val="002369"/>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defRPr/>
            </a:pPr>
            <a:endParaRPr lang="de-DE" sz="1800"/>
          </a:p>
        </p:txBody>
      </p:sp>
      <p:sp>
        <p:nvSpPr>
          <p:cNvPr id="23" name="Marcador de número de diapositiva 22"/>
          <p:cNvSpPr>
            <a:spLocks noGrp="1"/>
          </p:cNvSpPr>
          <p:nvPr>
            <p:ph type="sldNum" sz="quarter" idx="4"/>
          </p:nvPr>
        </p:nvSpPr>
        <p:spPr bwMode="auto">
          <a:xfrm>
            <a:off x="10806380" y="55317"/>
            <a:ext cx="784821" cy="365125"/>
          </a:xfrm>
          <a:prstGeom prst="rect">
            <a:avLst/>
          </a:prstGeom>
        </p:spPr>
        <p:txBody>
          <a:bodyPr vert="horz" lIns="91440" tIns="45720" rIns="91440" bIns="45720" rtlCol="0" anchor="ctr"/>
          <a:lstStyle>
            <a:lvl1pPr algn="r">
              <a:defRPr sz="800" b="1">
                <a:solidFill>
                  <a:srgbClr val="4C5F7E"/>
                </a:solidFill>
                <a:latin typeface="Avenir Book"/>
                <a:ea typeface="Avenir Book"/>
                <a:cs typeface="Avenir Book"/>
              </a:defRPr>
            </a:lvl1pPr>
          </a:lstStyle>
          <a:p>
            <a:pPr>
              <a:defRPr/>
            </a:pPr>
            <a:r>
              <a:rPr lang="es-ES_tradnl" sz="1200"/>
              <a:t>|  </a:t>
            </a:r>
            <a:fld id="{9DD0088F-7E4A-9C4B-9ED2-72FAF1293163}" type="slidenum">
              <a:rPr lang="es-ES_tradnl"/>
              <a:t>‹nº›</a:t>
            </a:fld>
            <a:endParaRPr lang="es-ES_tradnl"/>
          </a:p>
        </p:txBody>
      </p:sp>
      <p:sp>
        <p:nvSpPr>
          <p:cNvPr id="24" name="Marcador de pie de página 23"/>
          <p:cNvSpPr>
            <a:spLocks noGrp="1"/>
          </p:cNvSpPr>
          <p:nvPr>
            <p:ph type="ftr" sz="quarter" idx="3"/>
          </p:nvPr>
        </p:nvSpPr>
        <p:spPr bwMode="auto">
          <a:xfrm>
            <a:off x="7696201" y="55319"/>
            <a:ext cx="3530601" cy="365125"/>
          </a:xfrm>
          <a:prstGeom prst="rect">
            <a:avLst/>
          </a:prstGeom>
        </p:spPr>
        <p:txBody>
          <a:bodyPr vert="horz" lIns="91440" tIns="45720" rIns="91440" bIns="45720" rtlCol="0" anchor="ctr"/>
          <a:lstStyle>
            <a:lvl1pPr algn="ctr">
              <a:defRPr sz="800" b="1">
                <a:solidFill>
                  <a:schemeClr val="tx1">
                    <a:tint val="75000"/>
                  </a:schemeClr>
                </a:solidFill>
                <a:latin typeface="Avenir Book"/>
                <a:ea typeface="Avenir Book"/>
                <a:cs typeface="Avenir Book"/>
              </a:defRPr>
            </a:lvl1pPr>
          </a:lstStyle>
          <a:p>
            <a:pPr algn="r">
              <a:defRPr/>
            </a:pPr>
            <a:r>
              <a:rPr lang="en-US">
                <a:solidFill>
                  <a:srgbClr val="CC023B"/>
                </a:solidFill>
              </a:rPr>
              <a:t>STEMkey</a:t>
            </a:r>
          </a:p>
        </p:txBody>
      </p:sp>
      <p:pic>
        <p:nvPicPr>
          <p:cNvPr id="5" name="Grafik 4"/>
          <p:cNvPicPr>
            <a:picLocks noChangeAspect="1"/>
          </p:cNvPicPr>
          <p:nvPr userDrawn="1"/>
        </p:nvPicPr>
        <p:blipFill>
          <a:blip r:embed="rId5"/>
          <a:stretch/>
        </p:blipFill>
        <p:spPr bwMode="auto">
          <a:xfrm>
            <a:off x="609600" y="5851954"/>
            <a:ext cx="1850265" cy="823803"/>
          </a:xfrm>
          <a:prstGeom prst="rect">
            <a:avLst/>
          </a:prstGeom>
        </p:spPr>
      </p:pic>
      <p:pic>
        <p:nvPicPr>
          <p:cNvPr id="10" name="Grafik 9"/>
          <p:cNvPicPr>
            <a:picLocks noChangeAspect="1"/>
          </p:cNvPicPr>
          <p:nvPr userDrawn="1"/>
        </p:nvPicPr>
        <p:blipFill>
          <a:blip r:embed="rId6"/>
          <a:srcRect b="14149"/>
          <a:stretch/>
        </p:blipFill>
        <p:spPr bwMode="auto">
          <a:xfrm>
            <a:off x="2839850" y="6002440"/>
            <a:ext cx="2517265" cy="617301"/>
          </a:xfrm>
          <a:prstGeom prst="rect">
            <a:avLst/>
          </a:prstGeom>
        </p:spPr>
      </p:pic>
      <p:pic>
        <p:nvPicPr>
          <p:cNvPr id="6" name="Picture 5" descr="A picture containing text&#10;&#10;Description automatically generated"/>
          <p:cNvPicPr>
            <a:picLocks noChangeAspect="1"/>
          </p:cNvPicPr>
          <p:nvPr userDrawn="1"/>
        </p:nvPicPr>
        <p:blipFill>
          <a:blip r:embed="rId7"/>
          <a:srcRect b="21501"/>
          <a:stretch/>
        </p:blipFill>
        <p:spPr bwMode="auto">
          <a:xfrm>
            <a:off x="8886060" y="6041917"/>
            <a:ext cx="1441449" cy="53834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l" defTabSz="457200">
        <a:spcBef>
          <a:spcPts val="0"/>
        </a:spcBef>
        <a:buNone/>
        <a:defRPr sz="3200" b="1">
          <a:solidFill>
            <a:srgbClr val="4C5F7E"/>
          </a:solidFill>
          <a:latin typeface="Avenir Book"/>
          <a:ea typeface="Avenir Book"/>
          <a:cs typeface="Avenir Book"/>
        </a:defRPr>
      </a:lvl1pPr>
    </p:titleStyle>
    <p:bodyStyle>
      <a:lvl1pPr marL="342900" indent="-342900" algn="l" defTabSz="457200">
        <a:spcBef>
          <a:spcPts val="0"/>
        </a:spcBef>
        <a:buClr>
          <a:srgbClr val="BE002D"/>
        </a:buClr>
        <a:buFont typeface="Arial"/>
        <a:buChar char="•"/>
        <a:defRPr sz="2800">
          <a:solidFill>
            <a:schemeClr val="tx1"/>
          </a:solidFill>
          <a:latin typeface="+mn-lt"/>
          <a:ea typeface="Avenir Book"/>
          <a:cs typeface="Avenir Book"/>
        </a:defRPr>
      </a:lvl1pPr>
      <a:lvl2pPr marL="742950" indent="-285750" algn="l" defTabSz="457200">
        <a:spcBef>
          <a:spcPts val="0"/>
        </a:spcBef>
        <a:buClr>
          <a:srgbClr val="B4CB4D"/>
        </a:buClr>
        <a:buFont typeface="Arial"/>
        <a:buChar char="•"/>
        <a:defRPr sz="2400">
          <a:solidFill>
            <a:schemeClr val="tx1"/>
          </a:solidFill>
          <a:latin typeface="+mn-lt"/>
          <a:ea typeface="Avenir Book"/>
          <a:cs typeface="Avenir Book"/>
        </a:defRPr>
      </a:lvl2pPr>
      <a:lvl3pPr marL="1143000" indent="-228600" algn="l" defTabSz="457200">
        <a:spcBef>
          <a:spcPts val="0"/>
        </a:spcBef>
        <a:buClr>
          <a:srgbClr val="001470"/>
        </a:buClr>
        <a:buFont typeface="Arial"/>
        <a:buChar char="•"/>
        <a:defRPr sz="2000">
          <a:solidFill>
            <a:schemeClr val="tx1"/>
          </a:solidFill>
          <a:latin typeface="+mn-lt"/>
          <a:ea typeface="Avenir Book"/>
          <a:cs typeface="Avenir Book"/>
        </a:defRPr>
      </a:lvl3pPr>
      <a:lvl4pPr marL="1600200" indent="-228600" algn="l" defTabSz="457200">
        <a:spcBef>
          <a:spcPts val="0"/>
        </a:spcBef>
        <a:buSzPct val="75000"/>
        <a:buFont typeface="Wingdings"/>
        <a:buChar char="§"/>
        <a:defRPr sz="2000">
          <a:solidFill>
            <a:schemeClr val="tx1"/>
          </a:solidFill>
          <a:latin typeface="+mn-lt"/>
          <a:ea typeface="Avenir Book"/>
          <a:cs typeface="Avenir Book"/>
        </a:defRPr>
      </a:lvl4pPr>
      <a:lvl5pPr marL="2057400" indent="-228600" algn="l" defTabSz="457200">
        <a:spcBef>
          <a:spcPts val="0"/>
        </a:spcBef>
        <a:buSzPct val="80000"/>
        <a:buFont typeface="Lucida Grande"/>
        <a:buChar char="-"/>
        <a:defRPr sz="2000">
          <a:solidFill>
            <a:schemeClr val="tx1"/>
          </a:solidFill>
          <a:latin typeface="+mn-lt"/>
          <a:ea typeface="Avenir Book"/>
          <a:cs typeface="Avenir Book"/>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p:bodyStyle>
    <p:otherStyle>
      <a:defPPr>
        <a:defRPr lang="de-DE"/>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7.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2219325" y="1192192"/>
            <a:ext cx="7772400" cy="2475530"/>
          </a:xfrm>
        </p:spPr>
        <p:txBody>
          <a:bodyPr>
            <a:normAutofit/>
          </a:bodyPr>
          <a:lstStyle/>
          <a:p>
            <a:pPr>
              <a:spcBef>
                <a:spcPts val="600"/>
              </a:spcBef>
              <a:defRPr/>
            </a:pPr>
            <a:r>
              <a:rPr lang="de-DE" sz="3600" dirty="0">
                <a:solidFill>
                  <a:srgbClr val="002369"/>
                </a:solidFill>
              </a:rPr>
              <a:t/>
            </a:r>
            <a:br>
              <a:rPr lang="de-DE" sz="3600" dirty="0">
                <a:solidFill>
                  <a:srgbClr val="002369"/>
                </a:solidFill>
              </a:rPr>
            </a:br>
            <a:r>
              <a:rPr lang="en-US" sz="3600" i="1" dirty="0">
                <a:solidFill>
                  <a:srgbClr val="CBD974"/>
                </a:solidFill>
              </a:rPr>
              <a:t>IO8 - Electricity</a:t>
            </a:r>
            <a:r>
              <a:rPr lang="en-US" sz="3600" dirty="0"/>
              <a:t/>
            </a:r>
            <a:br>
              <a:rPr lang="en-US" sz="3600" dirty="0"/>
            </a:br>
            <a:endParaRPr lang="en-US" sz="3600" dirty="0"/>
          </a:p>
        </p:txBody>
      </p:sp>
      <p:sp>
        <p:nvSpPr>
          <p:cNvPr id="3" name="Untertitel 2"/>
          <p:cNvSpPr>
            <a:spLocks noGrp="1"/>
          </p:cNvSpPr>
          <p:nvPr>
            <p:ph type="subTitle" idx="1"/>
          </p:nvPr>
        </p:nvSpPr>
        <p:spPr bwMode="auto"/>
        <p:txBody>
          <a:bodyPr/>
          <a:lstStyle/>
          <a:p>
            <a:pPr>
              <a:defRPr/>
            </a:pPr>
            <a:endParaRPr lang="en-US" i="1" dirty="0"/>
          </a:p>
          <a:p>
            <a:pPr>
              <a:defRPr/>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2: Circular Economy for Toys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10</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Marcador de contenido 2"/>
          <p:cNvSpPr txBox="1"/>
          <p:nvPr/>
        </p:nvSpPr>
        <p:spPr bwMode="auto">
          <a:xfrm>
            <a:off x="3643532" y="1404344"/>
            <a:ext cx="7947668" cy="4049312"/>
          </a:xfrm>
          <a:prstGeom prst="rect">
            <a:avLst/>
          </a:prstGeom>
        </p:spPr>
        <p:txBody>
          <a:bodyPr vert="horz" lIns="91440" tIns="45720" rIns="91440" bIns="45720" rtlCol="0">
            <a:normAutofit fontScale="85000" lnSpcReduction="10000"/>
          </a:bodyPr>
          <a:lstStyle>
            <a:lvl1pPr marL="342900" indent="-342900" algn="l" defTabSz="457200">
              <a:spcBef>
                <a:spcPts val="0"/>
              </a:spcBef>
              <a:buClr>
                <a:srgbClr val="BE002D"/>
              </a:buClr>
              <a:buFont typeface="Arial"/>
              <a:buChar char="•"/>
              <a:defRPr sz="2800">
                <a:solidFill>
                  <a:schemeClr val="tx1"/>
                </a:solidFill>
                <a:latin typeface="+mn-lt"/>
                <a:ea typeface="Avenir Book"/>
                <a:cs typeface="Avenir Book"/>
              </a:defRPr>
            </a:lvl1pPr>
            <a:lvl2pPr marL="742950" indent="-285750" algn="l" defTabSz="457200">
              <a:spcBef>
                <a:spcPts val="0"/>
              </a:spcBef>
              <a:buClr>
                <a:srgbClr val="B4CB4D"/>
              </a:buClr>
              <a:buFont typeface="Arial"/>
              <a:buChar char="•"/>
              <a:defRPr sz="2400">
                <a:solidFill>
                  <a:schemeClr val="tx1"/>
                </a:solidFill>
                <a:latin typeface="+mn-lt"/>
                <a:ea typeface="Avenir Book"/>
                <a:cs typeface="Avenir Book"/>
              </a:defRPr>
            </a:lvl2pPr>
            <a:lvl3pPr marL="1143000" indent="-228600" algn="l" defTabSz="457200">
              <a:spcBef>
                <a:spcPts val="0"/>
              </a:spcBef>
              <a:buClr>
                <a:srgbClr val="001470"/>
              </a:buClr>
              <a:buFont typeface="Arial"/>
              <a:buChar char="•"/>
              <a:defRPr sz="2000">
                <a:solidFill>
                  <a:schemeClr val="tx1"/>
                </a:solidFill>
                <a:latin typeface="+mn-lt"/>
                <a:ea typeface="Avenir Book"/>
                <a:cs typeface="Avenir Book"/>
              </a:defRPr>
            </a:lvl3pPr>
            <a:lvl4pPr marL="1600200" indent="-228600" algn="l" defTabSz="457200">
              <a:spcBef>
                <a:spcPts val="0"/>
              </a:spcBef>
              <a:buSzPct val="75000"/>
              <a:buFont typeface="Wingdings"/>
              <a:buChar char="§"/>
              <a:defRPr sz="2000">
                <a:solidFill>
                  <a:schemeClr val="tx1"/>
                </a:solidFill>
                <a:latin typeface="+mn-lt"/>
                <a:ea typeface="Avenir Book"/>
                <a:cs typeface="Avenir Book"/>
              </a:defRPr>
            </a:lvl4pPr>
            <a:lvl5pPr marL="2057400" indent="-228600" algn="l" defTabSz="457200">
              <a:spcBef>
                <a:spcPts val="0"/>
              </a:spcBef>
              <a:buSzPct val="80000"/>
              <a:buFont typeface="Lucida Grande"/>
              <a:buChar char="-"/>
              <a:defRPr sz="2000">
                <a:solidFill>
                  <a:schemeClr val="tx1"/>
                </a:solidFill>
                <a:latin typeface="+mn-lt"/>
                <a:ea typeface="Avenir Book"/>
                <a:cs typeface="Avenir Book"/>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pPr>
              <a:defRPr/>
            </a:pPr>
            <a:r>
              <a:rPr lang="en-US" b="1" i="1"/>
              <a:t>Knowledge</a:t>
            </a:r>
            <a:r>
              <a:rPr lang="en-US" i="1"/>
              <a:t>:</a:t>
            </a:r>
            <a:r>
              <a:rPr lang="en-US"/>
              <a:t> Understand the principles of electronics by designing and prototyping different applications with Arduino. Build electronic circuits on breadboards and use different components. Compile code trough different applications. </a:t>
            </a:r>
            <a:endParaRPr/>
          </a:p>
          <a:p>
            <a:pPr>
              <a:defRPr/>
            </a:pPr>
            <a:r>
              <a:rPr lang="en-US" b="1" i="1"/>
              <a:t>Skills</a:t>
            </a:r>
            <a:r>
              <a:rPr lang="en-US" i="1"/>
              <a:t>:</a:t>
            </a:r>
            <a:r>
              <a:rPr lang="en-US"/>
              <a:t> Observe, discuss and apply the principle of reverse engineering to investigate how things work. Use the engineering design process to develop new products. </a:t>
            </a:r>
            <a:endParaRPr/>
          </a:p>
          <a:p>
            <a:pPr>
              <a:defRPr/>
            </a:pPr>
            <a:r>
              <a:rPr lang="en-US" b="1" i="1"/>
              <a:t>Attitudes</a:t>
            </a:r>
            <a:r>
              <a:rPr lang="en-US" i="1"/>
              <a:t>:</a:t>
            </a:r>
            <a:r>
              <a:rPr lang="en-US"/>
              <a:t> Foster a creativity mindset in the development of new applications. Discuss the benefits of a circular economy for toys. Sustainability on the recycle of old products.</a:t>
            </a:r>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2: Circular Economy for Toys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11</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Marcador de contenido 2"/>
          <p:cNvSpPr txBox="1"/>
          <p:nvPr/>
        </p:nvSpPr>
        <p:spPr bwMode="auto">
          <a:xfrm>
            <a:off x="3514223" y="1447878"/>
            <a:ext cx="7947668" cy="4398740"/>
          </a:xfrm>
          <a:prstGeom prst="rect">
            <a:avLst/>
          </a:prstGeom>
        </p:spPr>
        <p:txBody>
          <a:bodyPr vert="horz" lIns="91440" tIns="45720" rIns="91440" bIns="45720" rtlCol="0">
            <a:normAutofit fontScale="92500" lnSpcReduction="10000"/>
          </a:bodyPr>
          <a:lstStyle>
            <a:lvl1pPr marL="342900" indent="-342900" algn="l" defTabSz="457200">
              <a:spcBef>
                <a:spcPts val="0"/>
              </a:spcBef>
              <a:buClr>
                <a:srgbClr val="BE002D"/>
              </a:buClr>
              <a:buFont typeface="Arial"/>
              <a:buChar char="•"/>
              <a:defRPr sz="2800">
                <a:solidFill>
                  <a:schemeClr val="tx1"/>
                </a:solidFill>
                <a:latin typeface="+mn-lt"/>
                <a:ea typeface="Avenir Book"/>
                <a:cs typeface="Avenir Book"/>
              </a:defRPr>
            </a:lvl1pPr>
            <a:lvl2pPr marL="742950" indent="-285750" algn="l" defTabSz="457200">
              <a:spcBef>
                <a:spcPts val="0"/>
              </a:spcBef>
              <a:buClr>
                <a:srgbClr val="B4CB4D"/>
              </a:buClr>
              <a:buFont typeface="Arial"/>
              <a:buChar char="•"/>
              <a:defRPr sz="2400">
                <a:solidFill>
                  <a:schemeClr val="tx1"/>
                </a:solidFill>
                <a:latin typeface="+mn-lt"/>
                <a:ea typeface="Avenir Book"/>
                <a:cs typeface="Avenir Book"/>
              </a:defRPr>
            </a:lvl2pPr>
            <a:lvl3pPr marL="1143000" indent="-228600" algn="l" defTabSz="457200">
              <a:spcBef>
                <a:spcPts val="0"/>
              </a:spcBef>
              <a:buClr>
                <a:srgbClr val="001470"/>
              </a:buClr>
              <a:buFont typeface="Arial"/>
              <a:buChar char="•"/>
              <a:defRPr sz="2000">
                <a:solidFill>
                  <a:schemeClr val="tx1"/>
                </a:solidFill>
                <a:latin typeface="+mn-lt"/>
                <a:ea typeface="Avenir Book"/>
                <a:cs typeface="Avenir Book"/>
              </a:defRPr>
            </a:lvl3pPr>
            <a:lvl4pPr marL="1600200" indent="-228600" algn="l" defTabSz="457200">
              <a:spcBef>
                <a:spcPts val="0"/>
              </a:spcBef>
              <a:buSzPct val="75000"/>
              <a:buFont typeface="Wingdings"/>
              <a:buChar char="§"/>
              <a:defRPr sz="2000">
                <a:solidFill>
                  <a:schemeClr val="tx1"/>
                </a:solidFill>
                <a:latin typeface="+mn-lt"/>
                <a:ea typeface="Avenir Book"/>
                <a:cs typeface="Avenir Book"/>
              </a:defRPr>
            </a:lvl4pPr>
            <a:lvl5pPr marL="2057400" indent="-228600" algn="l" defTabSz="457200">
              <a:spcBef>
                <a:spcPts val="0"/>
              </a:spcBef>
              <a:buSzPct val="80000"/>
              <a:buFont typeface="Lucida Grande"/>
              <a:buChar char="-"/>
              <a:defRPr sz="2000">
                <a:solidFill>
                  <a:schemeClr val="tx1"/>
                </a:solidFill>
                <a:latin typeface="+mn-lt"/>
                <a:ea typeface="Avenir Book"/>
                <a:cs typeface="Avenir Book"/>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pPr algn="just">
              <a:defRPr/>
            </a:pPr>
            <a:r>
              <a:rPr lang="en-US" b="1"/>
              <a:t>Previous knowledge overview</a:t>
            </a:r>
            <a:endParaRPr/>
          </a:p>
          <a:p>
            <a:pPr lvl="1" algn="just">
              <a:defRPr/>
            </a:pPr>
            <a:r>
              <a:rPr lang="en-US"/>
              <a:t>Series and parallel circuits</a:t>
            </a:r>
            <a:endParaRPr/>
          </a:p>
          <a:p>
            <a:pPr lvl="1" algn="just">
              <a:defRPr/>
            </a:pPr>
            <a:r>
              <a:rPr lang="en-US"/>
              <a:t>Describe the function of different components</a:t>
            </a:r>
            <a:endParaRPr/>
          </a:p>
          <a:p>
            <a:pPr lvl="1" algn="just">
              <a:defRPr/>
            </a:pPr>
            <a:r>
              <a:rPr lang="en-US"/>
              <a:t>Scientific and symbolic representation of circuits</a:t>
            </a:r>
            <a:endParaRPr lang="en-US" b="1"/>
          </a:p>
          <a:p>
            <a:pPr>
              <a:defRPr/>
            </a:pPr>
            <a:endParaRPr lang="en-US" b="1"/>
          </a:p>
          <a:p>
            <a:pPr>
              <a:defRPr/>
            </a:pPr>
            <a:r>
              <a:rPr lang="en-US" b="1"/>
              <a:t>Transdisciplinary approach in brief</a:t>
            </a:r>
            <a:endParaRPr lang="pt-PT"/>
          </a:p>
          <a:p>
            <a:pPr lvl="1">
              <a:defRPr/>
            </a:pPr>
            <a:r>
              <a:rPr lang="en-US"/>
              <a:t>This activity presents an opportunity for pre-service and in-service teachers to reflect on environmental issues of global waste and the importance of recycling old toys. Pre-service and in-service teachers apply the engineering design process to the development of a new product, use technology as a vehicle for creativity, writing and testing their own code and applying previous knowledge on building electronic circuits.</a:t>
            </a:r>
            <a:endParaRPr lang="pt-PT"/>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3: Electrical Equipment </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12</a:t>
            </a:fld>
            <a:endParaRPr lang="es-ES_tradnl"/>
          </a:p>
        </p:txBody>
      </p:sp>
      <p:pic>
        <p:nvPicPr>
          <p:cNvPr id="3" name="Imagem 2"/>
          <p:cNvPicPr>
            <a:picLocks noChangeAspect="1"/>
          </p:cNvPicPr>
          <p:nvPr/>
        </p:nvPicPr>
        <p:blipFill>
          <a:blip r:embed="rId2"/>
          <a:srcRect l="19915" t="17350" r="21492" b="6450"/>
          <a:stretch/>
        </p:blipFill>
        <p:spPr bwMode="auto">
          <a:xfrm>
            <a:off x="3771439" y="1239454"/>
            <a:ext cx="6947973" cy="5082631"/>
          </a:xfrm>
          <a:prstGeom prst="rect">
            <a:avLst/>
          </a:prstGeom>
        </p:spPr>
      </p:pic>
      <p:grpSp>
        <p:nvGrpSpPr>
          <p:cNvPr id="7" name="Grupo 6"/>
          <p:cNvGrpSpPr/>
          <p:nvPr/>
        </p:nvGrpSpPr>
        <p:grpSpPr>
          <a:xfrm>
            <a:off x="983432" y="1628800"/>
            <a:ext cx="1872208" cy="3240360"/>
            <a:chOff x="2747926" y="-1"/>
            <a:chExt cx="1277499" cy="3150235"/>
          </a:xfrm>
        </p:grpSpPr>
        <p:sp>
          <p:nvSpPr>
            <p:cNvPr id="8" name="Fluxograma: Operação Manual 7"/>
            <p:cNvSpPr/>
            <p:nvPr/>
          </p:nvSpPr>
          <p:spPr>
            <a:xfrm rot="16200000">
              <a:off x="1811558" y="936367"/>
              <a:ext cx="3150235" cy="1277499"/>
            </a:xfrm>
            <a:prstGeom prst="flowChartManualOperation">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9" name="Fluxograma: Operação Manual 4"/>
            <p:cNvSpPr txBox="1"/>
            <p:nvPr/>
          </p:nvSpPr>
          <p:spPr>
            <a:xfrm rot="21600000">
              <a:off x="2747926"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3</a:t>
              </a:r>
            </a:p>
            <a:p>
              <a:pPr lvl="0" algn="ctr" defTabSz="622300">
                <a:lnSpc>
                  <a:spcPct val="90000"/>
                </a:lnSpc>
                <a:spcBef>
                  <a:spcPct val="0"/>
                </a:spcBef>
                <a:spcAft>
                  <a:spcPct val="35000"/>
                </a:spcAft>
              </a:pPr>
              <a:r>
                <a:rPr lang="es-ES_tradnl" sz="1400" kern="1200">
                  <a:solidFill>
                    <a:sysClr val="window" lastClr="FFFFFF"/>
                  </a:solidFill>
                  <a:latin typeface="Calibri"/>
                  <a:ea typeface="+mn-ea"/>
                  <a:cs typeface="+mn-cs"/>
                </a:rPr>
                <a:t>Conductivity of everyday materials </a:t>
              </a:r>
              <a:endParaRPr lang="pt-PT" sz="1400" b="0" kern="120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3: Electrical Equipment </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13</a:t>
            </a:fld>
            <a:endParaRPr lang="es-ES_tradnl"/>
          </a:p>
        </p:txBody>
      </p:sp>
      <p:sp>
        <p:nvSpPr>
          <p:cNvPr id="3" name="Retângulo 2"/>
          <p:cNvSpPr/>
          <p:nvPr/>
        </p:nvSpPr>
        <p:spPr bwMode="auto">
          <a:xfrm>
            <a:off x="4802909" y="1093044"/>
            <a:ext cx="6096000" cy="5078312"/>
          </a:xfrm>
          <a:prstGeom prst="rect">
            <a:avLst/>
          </a:prstGeom>
        </p:spPr>
        <p:txBody>
          <a:bodyPr>
            <a:spAutoFit/>
          </a:bodyPr>
          <a:lstStyle/>
          <a:p>
            <a:pPr marL="342900" lvl="0" indent="-342900">
              <a:lnSpc>
                <a:spcPct val="150000"/>
              </a:lnSpc>
              <a:spcAft>
                <a:spcPts val="0"/>
              </a:spcAft>
              <a:buFont typeface="+mj-lt"/>
              <a:buAutoNum type="arabicPeriod"/>
              <a:defRPr/>
            </a:pPr>
            <a:r>
              <a:rPr lang="en-US">
                <a:latin typeface="Calibri"/>
                <a:ea typeface="Times New Roman"/>
                <a:cs typeface="Times New Roman"/>
              </a:rPr>
              <a:t>Predict what are the materials </a:t>
            </a:r>
            <a:r>
              <a:rPr lang="en-US">
                <a:solidFill>
                  <a:srgbClr val="000000"/>
                </a:solidFill>
                <a:latin typeface="Calibri"/>
                <a:ea typeface="Times New Roman"/>
                <a:cs typeface="Times New Roman"/>
              </a:rPr>
              <a:t>tested by electrical engineers </a:t>
            </a:r>
            <a:r>
              <a:rPr lang="en-US">
                <a:latin typeface="Calibri"/>
                <a:ea typeface="Times New Roman"/>
                <a:cs typeface="Times New Roman"/>
              </a:rPr>
              <a:t>without being electrically shocked. </a:t>
            </a:r>
            <a:endParaRPr lang="pt-PT">
              <a:latin typeface="Cambria"/>
              <a:ea typeface="Times New Roman"/>
              <a:cs typeface="Times New Roman"/>
            </a:endParaRPr>
          </a:p>
          <a:p>
            <a:pPr marL="342900" lvl="0" indent="-342900">
              <a:lnSpc>
                <a:spcPct val="150000"/>
              </a:lnSpc>
              <a:spcAft>
                <a:spcPts val="0"/>
              </a:spcAft>
              <a:buFont typeface="+mj-lt"/>
              <a:buAutoNum type="arabicPeriod"/>
              <a:defRPr/>
            </a:pPr>
            <a:r>
              <a:rPr lang="en-US">
                <a:latin typeface="Calibri"/>
                <a:ea typeface="Times New Roman"/>
                <a:cs typeface="Times New Roman"/>
              </a:rPr>
              <a:t>Plan an experiment (materials to use and procedure) that will allow you to test the materials. Write your plan (you can use representations).</a:t>
            </a:r>
            <a:endParaRPr lang="pt-PT">
              <a:latin typeface="Cambria"/>
              <a:ea typeface="Times New Roman"/>
              <a:cs typeface="Times New Roman"/>
            </a:endParaRPr>
          </a:p>
          <a:p>
            <a:pPr marL="342900" lvl="0" indent="-342900">
              <a:lnSpc>
                <a:spcPct val="150000"/>
              </a:lnSpc>
              <a:spcAft>
                <a:spcPts val="0"/>
              </a:spcAft>
              <a:buFont typeface="+mj-lt"/>
              <a:buAutoNum type="arabicPeriod"/>
              <a:defRPr/>
            </a:pPr>
            <a:r>
              <a:rPr lang="en-US">
                <a:latin typeface="Calibri"/>
                <a:ea typeface="Times New Roman"/>
                <a:cs typeface="Times New Roman"/>
              </a:rPr>
              <a:t>Test the materials and organize the information.</a:t>
            </a:r>
            <a:endParaRPr lang="pt-PT">
              <a:latin typeface="Cambria"/>
              <a:ea typeface="Times New Roman"/>
              <a:cs typeface="Times New Roman"/>
            </a:endParaRPr>
          </a:p>
          <a:p>
            <a:pPr marL="342900" lvl="0" indent="-342900">
              <a:lnSpc>
                <a:spcPct val="150000"/>
              </a:lnSpc>
              <a:spcAft>
                <a:spcPts val="0"/>
              </a:spcAft>
              <a:buFont typeface="+mj-lt"/>
              <a:buAutoNum type="arabicPeriod"/>
              <a:defRPr/>
            </a:pPr>
            <a:r>
              <a:rPr lang="en-US">
                <a:latin typeface="Calibri"/>
                <a:ea typeface="Times New Roman"/>
                <a:cs typeface="Times New Roman"/>
              </a:rPr>
              <a:t>Identify two categories of materials tested.</a:t>
            </a:r>
            <a:endParaRPr lang="pt-PT">
              <a:latin typeface="Cambria"/>
              <a:ea typeface="Times New Roman"/>
              <a:cs typeface="Times New Roman"/>
            </a:endParaRPr>
          </a:p>
          <a:p>
            <a:pPr marL="342900" lvl="0" indent="-342900">
              <a:lnSpc>
                <a:spcPct val="150000"/>
              </a:lnSpc>
              <a:spcAft>
                <a:spcPts val="0"/>
              </a:spcAft>
              <a:buFont typeface="+mj-lt"/>
              <a:buAutoNum type="arabicPeriod"/>
              <a:defRPr/>
            </a:pPr>
            <a:r>
              <a:rPr lang="en-US">
                <a:latin typeface="Calibri"/>
                <a:ea typeface="Times New Roman"/>
                <a:cs typeface="Times New Roman"/>
              </a:rPr>
              <a:t>Search how the categories identified in the previous question are scientifically designated.</a:t>
            </a:r>
            <a:endParaRPr lang="pt-PT">
              <a:latin typeface="Cambria"/>
              <a:ea typeface="Times New Roman"/>
              <a:cs typeface="Times New Roman"/>
            </a:endParaRPr>
          </a:p>
          <a:p>
            <a:pPr marL="342900" lvl="0" indent="-342900">
              <a:lnSpc>
                <a:spcPct val="150000"/>
              </a:lnSpc>
              <a:spcAft>
                <a:spcPts val="0"/>
              </a:spcAft>
              <a:buFont typeface="+mj-lt"/>
              <a:buAutoNum type="arabicPeriod"/>
              <a:defRPr/>
            </a:pPr>
            <a:r>
              <a:rPr lang="en-US">
                <a:latin typeface="Calibri"/>
                <a:ea typeface="Times New Roman"/>
                <a:cs typeface="Times New Roman"/>
              </a:rPr>
              <a:t>Write which tested materials you would use to work on electrical equipment without being electrically shocked and explain why.</a:t>
            </a:r>
            <a:endParaRPr lang="pt-PT">
              <a:latin typeface="Cambria"/>
              <a:ea typeface="Times New Roman"/>
              <a:cs typeface="Times New Roman"/>
            </a:endParaRPr>
          </a:p>
        </p:txBody>
      </p:sp>
      <p:grpSp>
        <p:nvGrpSpPr>
          <p:cNvPr id="7" name="Grupo 6"/>
          <p:cNvGrpSpPr/>
          <p:nvPr/>
        </p:nvGrpSpPr>
        <p:grpSpPr>
          <a:xfrm>
            <a:off x="983432" y="1628800"/>
            <a:ext cx="1872208" cy="3240360"/>
            <a:chOff x="2747926" y="-1"/>
            <a:chExt cx="1277499" cy="3150235"/>
          </a:xfrm>
        </p:grpSpPr>
        <p:sp>
          <p:nvSpPr>
            <p:cNvPr id="8" name="Fluxograma: Operação Manual 7"/>
            <p:cNvSpPr/>
            <p:nvPr/>
          </p:nvSpPr>
          <p:spPr>
            <a:xfrm rot="16200000">
              <a:off x="1811558" y="936367"/>
              <a:ext cx="3150235" cy="1277499"/>
            </a:xfrm>
            <a:prstGeom prst="flowChartManualOperation">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9" name="Fluxograma: Operação Manual 4"/>
            <p:cNvSpPr txBox="1"/>
            <p:nvPr/>
          </p:nvSpPr>
          <p:spPr>
            <a:xfrm rot="21600000">
              <a:off x="2747926"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3</a:t>
              </a:r>
            </a:p>
            <a:p>
              <a:pPr lvl="0" algn="ctr" defTabSz="622300">
                <a:lnSpc>
                  <a:spcPct val="90000"/>
                </a:lnSpc>
                <a:spcBef>
                  <a:spcPct val="0"/>
                </a:spcBef>
                <a:spcAft>
                  <a:spcPct val="35000"/>
                </a:spcAft>
              </a:pPr>
              <a:r>
                <a:rPr lang="es-ES_tradnl" sz="1400" kern="1200">
                  <a:solidFill>
                    <a:sysClr val="window" lastClr="FFFFFF"/>
                  </a:solidFill>
                  <a:latin typeface="Calibri"/>
                  <a:ea typeface="+mn-ea"/>
                  <a:cs typeface="+mn-cs"/>
                </a:rPr>
                <a:t>Conductivity of everyday materials </a:t>
              </a:r>
              <a:endParaRPr lang="pt-PT" sz="1400" b="0" kern="120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3: Electrical Equipment </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14</a:t>
            </a:fld>
            <a:endParaRPr lang="es-ES_tradnl"/>
          </a:p>
        </p:txBody>
      </p:sp>
      <p:sp>
        <p:nvSpPr>
          <p:cNvPr id="7" name="Caixa de Texto 2"/>
          <p:cNvSpPr txBox="1">
            <a:spLocks noChangeArrowheads="1"/>
          </p:cNvSpPr>
          <p:nvPr/>
        </p:nvSpPr>
        <p:spPr bwMode="auto">
          <a:xfrm>
            <a:off x="3686810" y="1388957"/>
            <a:ext cx="5604972" cy="954107"/>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rot="0" vert="horz" wrap="square" lIns="91440" tIns="45720" rIns="91440" bIns="45720" anchor="t" anchorCtr="0">
            <a:spAutoFit/>
          </a:bodyPr>
          <a:lstStyle/>
          <a:p>
            <a:pPr algn="just">
              <a:spcAft>
                <a:spcPts val="0"/>
              </a:spcAft>
              <a:defRPr/>
            </a:pPr>
            <a:r>
              <a:rPr lang="en-GB" sz="1400">
                <a:ea typeface="Calibri"/>
                <a:cs typeface="Times New Roman"/>
              </a:rPr>
              <a:t>Even though the human body is a conductor (because it’s made of mostly water that has electrolytes) it’s a poor conductor when using a power source like a battery. That’s why it’s safe to place a finger in the circuit. Do not use a power source like an electric outlet (Sawah &amp; Clark, 2017, p. 56).</a:t>
            </a:r>
            <a:endParaRPr lang="pt-PT" sz="1400">
              <a:ea typeface="Calibri"/>
              <a:cs typeface="Times New Roman"/>
            </a:endParaRPr>
          </a:p>
        </p:txBody>
      </p:sp>
      <p:sp>
        <p:nvSpPr>
          <p:cNvPr id="4" name="Retângulo 3"/>
          <p:cNvSpPr/>
          <p:nvPr/>
        </p:nvSpPr>
        <p:spPr bwMode="auto">
          <a:xfrm>
            <a:off x="4424218" y="2611942"/>
            <a:ext cx="6096000" cy="2169825"/>
          </a:xfrm>
          <a:prstGeom prst="rect">
            <a:avLst/>
          </a:prstGeom>
        </p:spPr>
        <p:txBody>
          <a:bodyPr>
            <a:spAutoFit/>
          </a:bodyPr>
          <a:lstStyle/>
          <a:p>
            <a:pPr marL="342900" lvl="0" indent="-342900">
              <a:lnSpc>
                <a:spcPct val="150000"/>
              </a:lnSpc>
              <a:spcAft>
                <a:spcPts val="0"/>
              </a:spcAft>
              <a:buFont typeface="+mj-lt"/>
              <a:buAutoNum type="arabicPeriod"/>
              <a:defRPr/>
            </a:pPr>
            <a:r>
              <a:rPr lang="en-US">
                <a:latin typeface="Calibri"/>
                <a:ea typeface="Times New Roman"/>
                <a:cs typeface="Times New Roman"/>
              </a:rPr>
              <a:t>Search the meaning of electrolytes. Write its meaning.</a:t>
            </a:r>
            <a:endParaRPr lang="pt-PT">
              <a:latin typeface="Cambria"/>
              <a:ea typeface="Times New Roman"/>
              <a:cs typeface="Times New Roman"/>
            </a:endParaRPr>
          </a:p>
          <a:p>
            <a:pPr marL="342900" lvl="0" indent="-342900">
              <a:lnSpc>
                <a:spcPct val="150000"/>
              </a:lnSpc>
              <a:spcAft>
                <a:spcPts val="0"/>
              </a:spcAft>
              <a:buFont typeface="+mj-lt"/>
              <a:buAutoNum type="arabicPeriod"/>
              <a:defRPr/>
            </a:pPr>
            <a:r>
              <a:rPr lang="en-US">
                <a:latin typeface="Calibri"/>
                <a:ea typeface="Times New Roman"/>
                <a:cs typeface="Times New Roman"/>
              </a:rPr>
              <a:t>Prepare a water-based electrolyte and test its electrical conductivity with the experiment you have planned.</a:t>
            </a:r>
            <a:endParaRPr lang="pt-PT">
              <a:latin typeface="Cambria"/>
              <a:ea typeface="Times New Roman"/>
              <a:cs typeface="Times New Roman"/>
            </a:endParaRPr>
          </a:p>
          <a:p>
            <a:pPr marL="342900" lvl="0" indent="-342900">
              <a:lnSpc>
                <a:spcPct val="150000"/>
              </a:lnSpc>
              <a:spcAft>
                <a:spcPts val="0"/>
              </a:spcAft>
              <a:buFont typeface="+mj-lt"/>
              <a:buAutoNum type="arabicPeriod"/>
              <a:defRPr/>
            </a:pPr>
            <a:r>
              <a:rPr lang="en-US">
                <a:latin typeface="Calibri"/>
                <a:ea typeface="Times New Roman"/>
                <a:cs typeface="Times New Roman"/>
              </a:rPr>
              <a:t>Explain why the human body is a good conductor of electricity.</a:t>
            </a:r>
            <a:endParaRPr lang="pt-PT">
              <a:latin typeface="Cambria"/>
              <a:ea typeface="Times New Roman"/>
              <a:cs typeface="Times New Roman"/>
            </a:endParaRPr>
          </a:p>
        </p:txBody>
      </p:sp>
      <p:grpSp>
        <p:nvGrpSpPr>
          <p:cNvPr id="8" name="Grupo 7"/>
          <p:cNvGrpSpPr/>
          <p:nvPr/>
        </p:nvGrpSpPr>
        <p:grpSpPr>
          <a:xfrm>
            <a:off x="983432" y="1628800"/>
            <a:ext cx="1872208" cy="3240360"/>
            <a:chOff x="2747926" y="-1"/>
            <a:chExt cx="1277499" cy="3150235"/>
          </a:xfrm>
        </p:grpSpPr>
        <p:sp>
          <p:nvSpPr>
            <p:cNvPr id="9" name="Fluxograma: Operação Manual 8"/>
            <p:cNvSpPr/>
            <p:nvPr/>
          </p:nvSpPr>
          <p:spPr>
            <a:xfrm rot="16200000">
              <a:off x="1811558" y="936367"/>
              <a:ext cx="3150235" cy="1277499"/>
            </a:xfrm>
            <a:prstGeom prst="flowChartManualOperation">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10" name="Fluxograma: Operação Manual 4"/>
            <p:cNvSpPr txBox="1"/>
            <p:nvPr/>
          </p:nvSpPr>
          <p:spPr>
            <a:xfrm rot="21600000">
              <a:off x="2747926"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3</a:t>
              </a:r>
            </a:p>
            <a:p>
              <a:pPr lvl="0" algn="ctr" defTabSz="622300">
                <a:lnSpc>
                  <a:spcPct val="90000"/>
                </a:lnSpc>
                <a:spcBef>
                  <a:spcPct val="0"/>
                </a:spcBef>
                <a:spcAft>
                  <a:spcPct val="35000"/>
                </a:spcAft>
              </a:pPr>
              <a:r>
                <a:rPr lang="es-ES_tradnl" sz="1400" kern="1200">
                  <a:solidFill>
                    <a:sysClr val="window" lastClr="FFFFFF"/>
                  </a:solidFill>
                  <a:latin typeface="Calibri"/>
                  <a:ea typeface="+mn-ea"/>
                  <a:cs typeface="+mn-cs"/>
                </a:rPr>
                <a:t>Conductivity of everyday materials </a:t>
              </a:r>
              <a:endParaRPr lang="pt-PT" sz="1400" b="0" kern="120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3: Electrical Equipment </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15</a:t>
            </a:fld>
            <a:endParaRPr lang="es-ES_tradnl"/>
          </a:p>
        </p:txBody>
      </p:sp>
      <p:sp>
        <p:nvSpPr>
          <p:cNvPr id="12" name="Marcador de contenido 2"/>
          <p:cNvSpPr txBox="1"/>
          <p:nvPr/>
        </p:nvSpPr>
        <p:spPr bwMode="auto">
          <a:xfrm>
            <a:off x="3643532" y="1404344"/>
            <a:ext cx="7947668" cy="4049312"/>
          </a:xfrm>
          <a:prstGeom prst="rect">
            <a:avLst/>
          </a:prstGeom>
        </p:spPr>
        <p:txBody>
          <a:bodyPr vert="horz" lIns="91440" tIns="45720" rIns="91440" bIns="45720" rtlCol="0">
            <a:normAutofit/>
          </a:bodyPr>
          <a:lstStyle>
            <a:lvl1pPr marL="342900" indent="-342900" algn="l" defTabSz="457200">
              <a:spcBef>
                <a:spcPts val="0"/>
              </a:spcBef>
              <a:buClr>
                <a:srgbClr val="BE002D"/>
              </a:buClr>
              <a:buFont typeface="Arial"/>
              <a:buChar char="•"/>
              <a:defRPr sz="2800">
                <a:solidFill>
                  <a:schemeClr val="tx1"/>
                </a:solidFill>
                <a:latin typeface="+mn-lt"/>
                <a:ea typeface="Avenir Book"/>
                <a:cs typeface="Avenir Book"/>
              </a:defRPr>
            </a:lvl1pPr>
            <a:lvl2pPr marL="742950" indent="-285750" algn="l" defTabSz="457200">
              <a:spcBef>
                <a:spcPts val="0"/>
              </a:spcBef>
              <a:buClr>
                <a:srgbClr val="B4CB4D"/>
              </a:buClr>
              <a:buFont typeface="Arial"/>
              <a:buChar char="•"/>
              <a:defRPr sz="2400">
                <a:solidFill>
                  <a:schemeClr val="tx1"/>
                </a:solidFill>
                <a:latin typeface="+mn-lt"/>
                <a:ea typeface="Avenir Book"/>
                <a:cs typeface="Avenir Book"/>
              </a:defRPr>
            </a:lvl2pPr>
            <a:lvl3pPr marL="1143000" indent="-228600" algn="l" defTabSz="457200">
              <a:spcBef>
                <a:spcPts val="0"/>
              </a:spcBef>
              <a:buClr>
                <a:srgbClr val="001470"/>
              </a:buClr>
              <a:buFont typeface="Arial"/>
              <a:buChar char="•"/>
              <a:defRPr sz="2000">
                <a:solidFill>
                  <a:schemeClr val="tx1"/>
                </a:solidFill>
                <a:latin typeface="+mn-lt"/>
                <a:ea typeface="Avenir Book"/>
                <a:cs typeface="Avenir Book"/>
              </a:defRPr>
            </a:lvl3pPr>
            <a:lvl4pPr marL="1600200" indent="-228600" algn="l" defTabSz="457200">
              <a:spcBef>
                <a:spcPts val="0"/>
              </a:spcBef>
              <a:buSzPct val="75000"/>
              <a:buFont typeface="Wingdings"/>
              <a:buChar char="§"/>
              <a:defRPr sz="2000">
                <a:solidFill>
                  <a:schemeClr val="tx1"/>
                </a:solidFill>
                <a:latin typeface="+mn-lt"/>
                <a:ea typeface="Avenir Book"/>
                <a:cs typeface="Avenir Book"/>
              </a:defRPr>
            </a:lvl4pPr>
            <a:lvl5pPr marL="2057400" indent="-228600" algn="l" defTabSz="457200">
              <a:spcBef>
                <a:spcPts val="0"/>
              </a:spcBef>
              <a:buSzPct val="80000"/>
              <a:buFont typeface="Lucida Grande"/>
              <a:buChar char="-"/>
              <a:defRPr sz="2000">
                <a:solidFill>
                  <a:schemeClr val="tx1"/>
                </a:solidFill>
                <a:latin typeface="+mn-lt"/>
                <a:ea typeface="Avenir Book"/>
                <a:cs typeface="Avenir Book"/>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pPr algn="just">
              <a:defRPr/>
            </a:pPr>
            <a:r>
              <a:rPr lang="en-US" sz="2400" b="1" i="1"/>
              <a:t>Knowledge</a:t>
            </a:r>
            <a:r>
              <a:rPr lang="en-US" sz="2400"/>
              <a:t>: Check electrical conductivity of different materials and good electrical, using an electrical circuit. </a:t>
            </a:r>
            <a:endParaRPr sz="2400"/>
          </a:p>
          <a:p>
            <a:pPr algn="just">
              <a:defRPr/>
            </a:pPr>
            <a:r>
              <a:rPr lang="en-US" sz="2400" b="1" i="1"/>
              <a:t>Skills</a:t>
            </a:r>
            <a:r>
              <a:rPr lang="en-US" sz="2400" i="1"/>
              <a:t>:</a:t>
            </a:r>
            <a:r>
              <a:rPr lang="en-US" sz="2400"/>
              <a:t> Plan an investigation to investigate a research question, observe and record the results, critique experimental design and draw conclusions.</a:t>
            </a:r>
            <a:endParaRPr sz="2400"/>
          </a:p>
          <a:p>
            <a:pPr algn="just">
              <a:defRPr/>
            </a:pPr>
            <a:r>
              <a:rPr lang="en-US" sz="2400" b="1" i="1"/>
              <a:t>Attitudes</a:t>
            </a:r>
            <a:r>
              <a:rPr lang="en-US" sz="2400" i="1"/>
              <a:t>: </a:t>
            </a:r>
            <a:r>
              <a:rPr lang="en-US" sz="2400"/>
              <a:t>Foster creativity during the planning, investigation and find solutions/explanations to the research question.</a:t>
            </a:r>
            <a:endParaRPr sz="2400"/>
          </a:p>
        </p:txBody>
      </p:sp>
      <p:grpSp>
        <p:nvGrpSpPr>
          <p:cNvPr id="7" name="Grupo 6"/>
          <p:cNvGrpSpPr/>
          <p:nvPr/>
        </p:nvGrpSpPr>
        <p:grpSpPr>
          <a:xfrm>
            <a:off x="983432" y="1628800"/>
            <a:ext cx="1872208" cy="3240360"/>
            <a:chOff x="2747926" y="-1"/>
            <a:chExt cx="1277499" cy="3150235"/>
          </a:xfrm>
        </p:grpSpPr>
        <p:sp>
          <p:nvSpPr>
            <p:cNvPr id="8" name="Fluxograma: Operação Manual 7"/>
            <p:cNvSpPr/>
            <p:nvPr/>
          </p:nvSpPr>
          <p:spPr>
            <a:xfrm rot="16200000">
              <a:off x="1811558" y="936367"/>
              <a:ext cx="3150235" cy="1277499"/>
            </a:xfrm>
            <a:prstGeom prst="flowChartManualOperation">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9" name="Fluxograma: Operação Manual 4"/>
            <p:cNvSpPr txBox="1"/>
            <p:nvPr/>
          </p:nvSpPr>
          <p:spPr>
            <a:xfrm rot="21600000">
              <a:off x="2747926"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3</a:t>
              </a:r>
            </a:p>
            <a:p>
              <a:pPr lvl="0" algn="ctr" defTabSz="622300">
                <a:lnSpc>
                  <a:spcPct val="90000"/>
                </a:lnSpc>
                <a:spcBef>
                  <a:spcPct val="0"/>
                </a:spcBef>
                <a:spcAft>
                  <a:spcPct val="35000"/>
                </a:spcAft>
              </a:pPr>
              <a:r>
                <a:rPr lang="es-ES_tradnl" sz="1400" kern="1200">
                  <a:solidFill>
                    <a:sysClr val="window" lastClr="FFFFFF"/>
                  </a:solidFill>
                  <a:latin typeface="Calibri"/>
                  <a:ea typeface="+mn-ea"/>
                  <a:cs typeface="+mn-cs"/>
                </a:rPr>
                <a:t>Conductivity of everyday materials </a:t>
              </a:r>
              <a:endParaRPr lang="pt-PT" sz="1400" b="0" kern="120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3: Electrical Equipment </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16</a:t>
            </a:fld>
            <a:endParaRPr lang="es-ES_tradnl"/>
          </a:p>
        </p:txBody>
      </p:sp>
      <p:sp>
        <p:nvSpPr>
          <p:cNvPr id="8" name="Marcador de contenido 2"/>
          <p:cNvSpPr txBox="1"/>
          <p:nvPr/>
        </p:nvSpPr>
        <p:spPr bwMode="auto">
          <a:xfrm>
            <a:off x="3643532" y="1404344"/>
            <a:ext cx="7947668" cy="4049312"/>
          </a:xfrm>
          <a:prstGeom prst="rect">
            <a:avLst/>
          </a:prstGeom>
        </p:spPr>
        <p:txBody>
          <a:bodyPr vert="horz" lIns="91440" tIns="45720" rIns="91440" bIns="45720" rtlCol="0">
            <a:normAutofit lnSpcReduction="10000"/>
          </a:bodyPr>
          <a:lstStyle>
            <a:lvl1pPr marL="342900" indent="-342900" algn="l" defTabSz="457200">
              <a:spcBef>
                <a:spcPts val="0"/>
              </a:spcBef>
              <a:buClr>
                <a:srgbClr val="BE002D"/>
              </a:buClr>
              <a:buFont typeface="Arial"/>
              <a:buChar char="•"/>
              <a:defRPr sz="2800">
                <a:solidFill>
                  <a:schemeClr val="tx1"/>
                </a:solidFill>
                <a:latin typeface="+mn-lt"/>
                <a:ea typeface="Avenir Book"/>
                <a:cs typeface="Avenir Book"/>
              </a:defRPr>
            </a:lvl1pPr>
            <a:lvl2pPr marL="742950" indent="-285750" algn="l" defTabSz="457200">
              <a:spcBef>
                <a:spcPts val="0"/>
              </a:spcBef>
              <a:buClr>
                <a:srgbClr val="B4CB4D"/>
              </a:buClr>
              <a:buFont typeface="Arial"/>
              <a:buChar char="•"/>
              <a:defRPr sz="2400">
                <a:solidFill>
                  <a:schemeClr val="tx1"/>
                </a:solidFill>
                <a:latin typeface="+mn-lt"/>
                <a:ea typeface="Avenir Book"/>
                <a:cs typeface="Avenir Book"/>
              </a:defRPr>
            </a:lvl2pPr>
            <a:lvl3pPr marL="1143000" indent="-228600" algn="l" defTabSz="457200">
              <a:spcBef>
                <a:spcPts val="0"/>
              </a:spcBef>
              <a:buClr>
                <a:srgbClr val="001470"/>
              </a:buClr>
              <a:buFont typeface="Arial"/>
              <a:buChar char="•"/>
              <a:defRPr sz="2000">
                <a:solidFill>
                  <a:schemeClr val="tx1"/>
                </a:solidFill>
                <a:latin typeface="+mn-lt"/>
                <a:ea typeface="Avenir Book"/>
                <a:cs typeface="Avenir Book"/>
              </a:defRPr>
            </a:lvl3pPr>
            <a:lvl4pPr marL="1600200" indent="-228600" algn="l" defTabSz="457200">
              <a:spcBef>
                <a:spcPts val="0"/>
              </a:spcBef>
              <a:buSzPct val="75000"/>
              <a:buFont typeface="Wingdings"/>
              <a:buChar char="§"/>
              <a:defRPr sz="2000">
                <a:solidFill>
                  <a:schemeClr val="tx1"/>
                </a:solidFill>
                <a:latin typeface="+mn-lt"/>
                <a:ea typeface="Avenir Book"/>
                <a:cs typeface="Avenir Book"/>
              </a:defRPr>
            </a:lvl4pPr>
            <a:lvl5pPr marL="2057400" indent="-228600" algn="l" defTabSz="457200">
              <a:spcBef>
                <a:spcPts val="0"/>
              </a:spcBef>
              <a:buSzPct val="80000"/>
              <a:buFont typeface="Lucida Grande"/>
              <a:buChar char="-"/>
              <a:defRPr sz="2000">
                <a:solidFill>
                  <a:schemeClr val="tx1"/>
                </a:solidFill>
                <a:latin typeface="+mn-lt"/>
                <a:ea typeface="Avenir Book"/>
                <a:cs typeface="Avenir Book"/>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pPr algn="just">
              <a:defRPr/>
            </a:pPr>
            <a:r>
              <a:rPr lang="en-US" b="1"/>
              <a:t>Previous knowledge overview</a:t>
            </a:r>
            <a:endParaRPr/>
          </a:p>
          <a:p>
            <a:pPr lvl="1" algn="just">
              <a:defRPr/>
            </a:pPr>
            <a:r>
              <a:rPr lang="en-US"/>
              <a:t>Series and parallel circuits</a:t>
            </a:r>
            <a:endParaRPr/>
          </a:p>
          <a:p>
            <a:pPr lvl="1" algn="just">
              <a:defRPr/>
            </a:pPr>
            <a:r>
              <a:rPr lang="en-US"/>
              <a:t>Describe the function of different components</a:t>
            </a:r>
            <a:endParaRPr/>
          </a:p>
          <a:p>
            <a:pPr lvl="1" algn="just">
              <a:defRPr/>
            </a:pPr>
            <a:r>
              <a:rPr lang="en-US"/>
              <a:t>Scientific and symbolic representation of circuits</a:t>
            </a:r>
            <a:endParaRPr/>
          </a:p>
          <a:p>
            <a:pPr marL="457200" lvl="1" indent="0" algn="just">
              <a:buNone/>
              <a:defRPr/>
            </a:pPr>
            <a:endParaRPr lang="en-US" b="1"/>
          </a:p>
          <a:p>
            <a:pPr algn="just">
              <a:defRPr/>
            </a:pPr>
            <a:r>
              <a:rPr lang="en-US" b="1"/>
              <a:t>Transdisciplinary approach in brief</a:t>
            </a:r>
            <a:endParaRPr/>
          </a:p>
          <a:p>
            <a:pPr lvl="1" algn="just">
              <a:defRPr/>
            </a:pPr>
            <a:r>
              <a:rPr lang="en-US"/>
              <a:t>The activity shows the close relationship between physics, biology, math and technology and show how pre-service and in-service teachers can develop responsibility in their own learning, as well as develop emotional and scientific literacy.</a:t>
            </a:r>
            <a:endParaRPr/>
          </a:p>
        </p:txBody>
      </p:sp>
      <p:grpSp>
        <p:nvGrpSpPr>
          <p:cNvPr id="7" name="Grupo 6"/>
          <p:cNvGrpSpPr/>
          <p:nvPr/>
        </p:nvGrpSpPr>
        <p:grpSpPr>
          <a:xfrm>
            <a:off x="983432" y="1628800"/>
            <a:ext cx="1872208" cy="3240360"/>
            <a:chOff x="2747926" y="-1"/>
            <a:chExt cx="1277499" cy="3150235"/>
          </a:xfrm>
        </p:grpSpPr>
        <p:sp>
          <p:nvSpPr>
            <p:cNvPr id="9" name="Fluxograma: Operação Manual 8"/>
            <p:cNvSpPr/>
            <p:nvPr/>
          </p:nvSpPr>
          <p:spPr>
            <a:xfrm rot="16200000">
              <a:off x="1811558" y="936367"/>
              <a:ext cx="3150235" cy="1277499"/>
            </a:xfrm>
            <a:prstGeom prst="flowChartManualOperation">
              <a:avLst/>
            </a:prstGeom>
            <a:solidFill>
              <a:srgbClr val="8064A2">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10" name="Fluxograma: Operação Manual 4"/>
            <p:cNvSpPr txBox="1"/>
            <p:nvPr/>
          </p:nvSpPr>
          <p:spPr>
            <a:xfrm rot="21600000">
              <a:off x="2747926"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a:solidFill>
                    <a:sysClr val="window" lastClr="FFFFFF"/>
                  </a:solidFill>
                  <a:latin typeface="Calibri"/>
                  <a:ea typeface="+mn-ea"/>
                  <a:cs typeface="+mn-cs"/>
                </a:rPr>
                <a:t>Activity 3</a:t>
              </a:r>
            </a:p>
            <a:p>
              <a:pPr lvl="0" algn="ctr" defTabSz="622300">
                <a:lnSpc>
                  <a:spcPct val="90000"/>
                </a:lnSpc>
                <a:spcBef>
                  <a:spcPct val="0"/>
                </a:spcBef>
                <a:spcAft>
                  <a:spcPct val="35000"/>
                </a:spcAft>
              </a:pPr>
              <a:r>
                <a:rPr lang="es-ES_tradnl" sz="1400" kern="1200">
                  <a:solidFill>
                    <a:sysClr val="window" lastClr="FFFFFF"/>
                  </a:solidFill>
                  <a:latin typeface="Calibri"/>
                  <a:ea typeface="+mn-ea"/>
                  <a:cs typeface="+mn-cs"/>
                </a:rPr>
                <a:t>Conductivity of everyday materials </a:t>
              </a:r>
              <a:endParaRPr lang="pt-PT" sz="1400" b="0" kern="120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4: Ohm’s Law and Electric Shocks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17</a:t>
            </a:fld>
            <a:endParaRPr lang="es-ES_tradnl"/>
          </a:p>
        </p:txBody>
      </p:sp>
      <p:sp>
        <p:nvSpPr>
          <p:cNvPr id="3" name="Nota de Aviso Retangular Arredondada 12"/>
          <p:cNvSpPr>
            <a:spLocks noChangeArrowheads="1"/>
          </p:cNvSpPr>
          <p:nvPr/>
        </p:nvSpPr>
        <p:spPr bwMode="auto">
          <a:xfrm>
            <a:off x="4900902" y="2569898"/>
            <a:ext cx="1828800" cy="927100"/>
          </a:xfrm>
          <a:prstGeom prst="wedgeRoundRectCallout">
            <a:avLst>
              <a:gd name="adj1" fmla="val -43750"/>
              <a:gd name="adj2" fmla="val 68903"/>
              <a:gd name="adj3" fmla="val 16667"/>
            </a:avLst>
          </a:prstGeom>
          <a:solidFill>
            <a:srgbClr val="FFFFFF"/>
          </a:solidFill>
          <a:ln w="25400">
            <a:solidFill>
              <a:srgbClr val="E36C0A"/>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a:lnSpc>
                <a:spcPct val="100000"/>
              </a:lnSpc>
              <a:spcBef>
                <a:spcPts val="0"/>
              </a:spcBef>
              <a:spcAft>
                <a:spcPts val="0"/>
              </a:spcAft>
              <a:buClrTx/>
              <a:buSzTx/>
              <a:buFontTx/>
              <a:buNone/>
              <a:defRPr/>
            </a:pPr>
            <a:r>
              <a:rPr lang="en-US" sz="1200" b="0" i="0" u="none" strike="noStrike" cap="none">
                <a:ln>
                  <a:noFill/>
                </a:ln>
                <a:solidFill>
                  <a:schemeClr val="tx1"/>
                </a:solidFill>
                <a:latin typeface="Calibri"/>
                <a:ea typeface="Calibri"/>
                <a:cs typeface="Times New Roman"/>
              </a:rPr>
              <a:t>Is an electric shock with a 12V car battery dangerous?</a:t>
            </a:r>
            <a:endParaRPr lang="en-US" sz="1800" b="0" i="0" u="none" strike="noStrike" cap="none">
              <a:ln>
                <a:noFill/>
              </a:ln>
              <a:solidFill>
                <a:schemeClr val="tx1"/>
              </a:solidFill>
              <a:latin typeface="Arial"/>
            </a:endParaRPr>
          </a:p>
        </p:txBody>
      </p:sp>
      <p:sp>
        <p:nvSpPr>
          <p:cNvPr id="4" name="Nota de Aviso Retangular Arredondada 15"/>
          <p:cNvSpPr>
            <a:spLocks noChangeArrowheads="1"/>
          </p:cNvSpPr>
          <p:nvPr/>
        </p:nvSpPr>
        <p:spPr bwMode="auto">
          <a:xfrm>
            <a:off x="7631402" y="2565136"/>
            <a:ext cx="1828800" cy="876299"/>
          </a:xfrm>
          <a:prstGeom prst="wedgeRoundRectCallout">
            <a:avLst>
              <a:gd name="adj1" fmla="val -43750"/>
              <a:gd name="adj2" fmla="val 70000"/>
              <a:gd name="adj3" fmla="val 16667"/>
            </a:avLst>
          </a:prstGeom>
          <a:solidFill>
            <a:srgbClr val="FFFFFF"/>
          </a:solidFill>
          <a:ln w="25400">
            <a:solidFill>
              <a:srgbClr val="E36C0A"/>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a:lnSpc>
                <a:spcPct val="100000"/>
              </a:lnSpc>
              <a:spcBef>
                <a:spcPts val="0"/>
              </a:spcBef>
              <a:spcAft>
                <a:spcPts val="0"/>
              </a:spcAft>
              <a:buClrTx/>
              <a:buSzTx/>
              <a:buFontTx/>
              <a:buNone/>
              <a:defRPr/>
            </a:pPr>
            <a:r>
              <a:rPr lang="en-US" sz="1200" b="0" i="0" u="none" strike="noStrike" cap="none">
                <a:ln>
                  <a:noFill/>
                </a:ln>
                <a:solidFill>
                  <a:schemeClr val="tx1"/>
                </a:solidFill>
                <a:latin typeface="Calibri"/>
                <a:ea typeface="Calibri"/>
                <a:cs typeface="Times New Roman"/>
              </a:rPr>
              <a:t>Why should you handle electrical equipment with dry hands?</a:t>
            </a:r>
            <a:endParaRPr lang="en-US" sz="1800" b="0" i="0" u="none" strike="noStrike" cap="none">
              <a:ln>
                <a:noFill/>
              </a:ln>
              <a:solidFill>
                <a:schemeClr val="tx1"/>
              </a:solidFill>
              <a:latin typeface="Arial"/>
            </a:endParaRPr>
          </a:p>
        </p:txBody>
      </p:sp>
      <p:sp>
        <p:nvSpPr>
          <p:cNvPr id="7" name="Nota de Aviso Retangular Arredondada 11"/>
          <p:cNvSpPr>
            <a:spLocks noChangeArrowheads="1"/>
          </p:cNvSpPr>
          <p:nvPr/>
        </p:nvSpPr>
        <p:spPr bwMode="auto">
          <a:xfrm>
            <a:off x="4497677" y="3755761"/>
            <a:ext cx="2671763" cy="1295400"/>
          </a:xfrm>
          <a:prstGeom prst="wedgeRoundRectCallout">
            <a:avLst>
              <a:gd name="adj1" fmla="val 30389"/>
              <a:gd name="adj2" fmla="val 77972"/>
              <a:gd name="adj3" fmla="val 16667"/>
            </a:avLst>
          </a:prstGeom>
          <a:solidFill>
            <a:srgbClr val="FFFFFF"/>
          </a:solidFill>
          <a:ln w="25400">
            <a:solidFill>
              <a:srgbClr val="E36C0A"/>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a:lnSpc>
                <a:spcPct val="100000"/>
              </a:lnSpc>
              <a:spcBef>
                <a:spcPts val="0"/>
              </a:spcBef>
              <a:spcAft>
                <a:spcPts val="0"/>
              </a:spcAft>
              <a:buClrTx/>
              <a:buSzTx/>
              <a:buFontTx/>
              <a:buNone/>
              <a:defRPr/>
            </a:pPr>
            <a:r>
              <a:rPr lang="en-US" sz="1200" b="0" i="0" u="none" strike="noStrike" cap="none">
                <a:ln>
                  <a:noFill/>
                </a:ln>
                <a:solidFill>
                  <a:schemeClr val="tx1"/>
                </a:solidFill>
                <a:latin typeface="Calibri"/>
                <a:ea typeface="Calibri"/>
                <a:cs typeface="Times New Roman"/>
              </a:rPr>
              <a:t>Are the effects of electric shocks on the human body, when it is crossed by an electric current, all the same? </a:t>
            </a:r>
            <a:r>
              <a:rPr lang="pt-PT" sz="1200" b="0" i="0" u="none" strike="noStrike" cap="none">
                <a:ln>
                  <a:noFill/>
                </a:ln>
                <a:solidFill>
                  <a:schemeClr val="tx1"/>
                </a:solidFill>
                <a:latin typeface="Calibri"/>
                <a:ea typeface="Calibri"/>
                <a:cs typeface="Times New Roman"/>
              </a:rPr>
              <a:t>What does this electric current depend on?</a:t>
            </a:r>
            <a:endParaRPr lang="pt-PT" sz="1800" b="0" i="0" u="none" strike="noStrike" cap="none">
              <a:ln>
                <a:noFill/>
              </a:ln>
              <a:solidFill>
                <a:schemeClr val="tx1"/>
              </a:solidFill>
              <a:latin typeface="Arial"/>
            </a:endParaRPr>
          </a:p>
        </p:txBody>
      </p:sp>
      <p:sp>
        <p:nvSpPr>
          <p:cNvPr id="8" name="Nota de Aviso Retangular Arredondada 13"/>
          <p:cNvSpPr>
            <a:spLocks noChangeArrowheads="1"/>
          </p:cNvSpPr>
          <p:nvPr/>
        </p:nvSpPr>
        <p:spPr bwMode="auto">
          <a:xfrm>
            <a:off x="7472652" y="3904986"/>
            <a:ext cx="1939925" cy="969962"/>
          </a:xfrm>
          <a:prstGeom prst="wedgeRoundRectCallout">
            <a:avLst>
              <a:gd name="adj1" fmla="val -43750"/>
              <a:gd name="adj2" fmla="val 70000"/>
              <a:gd name="adj3" fmla="val 16667"/>
            </a:avLst>
          </a:prstGeom>
          <a:solidFill>
            <a:srgbClr val="FFFFFF"/>
          </a:solidFill>
          <a:ln w="25400">
            <a:solidFill>
              <a:srgbClr val="E36C0A"/>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a:lnSpc>
                <a:spcPct val="100000"/>
              </a:lnSpc>
              <a:spcBef>
                <a:spcPts val="0"/>
              </a:spcBef>
              <a:spcAft>
                <a:spcPts val="0"/>
              </a:spcAft>
              <a:buClrTx/>
              <a:buSzTx/>
              <a:buFontTx/>
              <a:buNone/>
              <a:defRPr/>
            </a:pPr>
            <a:r>
              <a:rPr lang="en-US" sz="1200" b="0" i="0" u="none" strike="noStrike" cap="none">
                <a:ln>
                  <a:noFill/>
                </a:ln>
                <a:solidFill>
                  <a:schemeClr val="tx1"/>
                </a:solidFill>
                <a:latin typeface="Calibri"/>
                <a:ea typeface="Calibri"/>
                <a:cs typeface="Times New Roman"/>
              </a:rPr>
              <a:t>Is it safe to use the hairdryer barefoot in a wet bathroom?</a:t>
            </a:r>
            <a:endParaRPr lang="en-US" sz="1800" b="0" i="0" u="none" strike="noStrike" cap="none">
              <a:ln>
                <a:noFill/>
              </a:ln>
              <a:solidFill>
                <a:schemeClr val="tx1"/>
              </a:solidFill>
              <a:latin typeface="Arial"/>
            </a:endParaRPr>
          </a:p>
        </p:txBody>
      </p:sp>
      <p:sp>
        <p:nvSpPr>
          <p:cNvPr id="10" name="Rectangle 5"/>
          <p:cNvSpPr>
            <a:spLocks noChangeArrowheads="1"/>
          </p:cNvSpPr>
          <p:nvPr/>
        </p:nvSpPr>
        <p:spPr bwMode="auto">
          <a:xfrm>
            <a:off x="4194320" y="1284330"/>
            <a:ext cx="6011861" cy="923330"/>
          </a:xfrm>
          <a:prstGeom prst="rect">
            <a:avLst/>
          </a:prstGeom>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l" defTabSz="914400">
              <a:lnSpc>
                <a:spcPct val="100000"/>
              </a:lnSpc>
              <a:spcBef>
                <a:spcPts val="0"/>
              </a:spcBef>
              <a:spcAft>
                <a:spcPts val="0"/>
              </a:spcAft>
              <a:buClrTx/>
              <a:buSzTx/>
              <a:buFontTx/>
              <a:buNone/>
              <a:defRPr/>
            </a:pPr>
            <a:r>
              <a:rPr lang="en-US" sz="1200" b="0" i="0" u="none" strike="noStrike" cap="none">
                <a:ln>
                  <a:noFill/>
                </a:ln>
                <a:solidFill>
                  <a:schemeClr val="tx1"/>
                </a:solidFill>
                <a:latin typeface="Calibri"/>
                <a:ea typeface="Calibri"/>
                <a:cs typeface="Times New Roman"/>
              </a:rPr>
              <a:t>Many people are damaged each year by current from common 120-V electric circuits. To prevent, it is necessary to know how to use electric current and to know its effects on the human body. The answers to the following questions assess your knowledge of these issues.</a:t>
            </a:r>
            <a:endParaRPr lang="pt-PT" sz="800" b="0" i="0" u="none" strike="noStrike" cap="none">
              <a:ln>
                <a:noFill/>
              </a:ln>
              <a:solidFill>
                <a:schemeClr val="tx1"/>
              </a:solidFill>
            </a:endParaRPr>
          </a:p>
          <a:p>
            <a:pPr marL="0" marR="0" lvl="0" indent="0" algn="l" defTabSz="914400">
              <a:lnSpc>
                <a:spcPct val="100000"/>
              </a:lnSpc>
              <a:spcBef>
                <a:spcPts val="0"/>
              </a:spcBef>
              <a:spcAft>
                <a:spcPts val="0"/>
              </a:spcAft>
              <a:buClrTx/>
              <a:buSzTx/>
              <a:buFontTx/>
              <a:buNone/>
              <a:defRPr/>
            </a:pPr>
            <a:endParaRPr lang="pt-PT" sz="1800" b="0" i="0" u="none" strike="noStrike" cap="none">
              <a:ln>
                <a:noFill/>
              </a:ln>
              <a:solidFill>
                <a:schemeClr val="tx1"/>
              </a:solidFill>
              <a:latin typeface="Arial"/>
            </a:endParaRPr>
          </a:p>
        </p:txBody>
      </p:sp>
      <p:sp>
        <p:nvSpPr>
          <p:cNvPr id="11" name="Rectangle 10"/>
          <p:cNvSpPr>
            <a:spLocks noChangeArrowheads="1"/>
          </p:cNvSpPr>
          <p:nvPr/>
        </p:nvSpPr>
        <p:spPr bwMode="auto">
          <a:xfrm>
            <a:off x="3030538" y="2690548"/>
            <a:ext cx="12192000" cy="457200"/>
          </a:xfrm>
          <a:prstGeom prst="rect">
            <a:avLst/>
          </a:prstGeom>
          <a:noFill/>
          <a:ln>
            <a:noFill/>
          </a:ln>
          <a:effectLst/>
        </p:spPr>
        <p:txBody>
          <a:bodyPr vert="horz" wrap="none" lIns="91440" tIns="45720" rIns="91440" bIns="45720" numCol="1" anchor="ctr" anchorCtr="0" compatLnSpc="1">
            <a:prstTxWarp prst="textNoShape">
              <a:avLst/>
            </a:prstTxWarp>
            <a:spAutoFit/>
          </a:bodyPr>
          <a:lstStyle/>
          <a:p>
            <a:pPr>
              <a:defRPr/>
            </a:pPr>
            <a:endParaRPr lang="pt-PT"/>
          </a:p>
        </p:txBody>
      </p:sp>
      <p:grpSp>
        <p:nvGrpSpPr>
          <p:cNvPr id="12" name="Grupo 11"/>
          <p:cNvGrpSpPr/>
          <p:nvPr/>
        </p:nvGrpSpPr>
        <p:grpSpPr>
          <a:xfrm>
            <a:off x="851339" y="1628800"/>
            <a:ext cx="1788277" cy="3150235"/>
            <a:chOff x="4121238" y="-1"/>
            <a:chExt cx="1277499" cy="3150235"/>
          </a:xfrm>
        </p:grpSpPr>
        <p:sp>
          <p:nvSpPr>
            <p:cNvPr id="13" name="Fluxograma: Operação Manual 12"/>
            <p:cNvSpPr/>
            <p:nvPr/>
          </p:nvSpPr>
          <p:spPr>
            <a:xfrm rot="16200000">
              <a:off x="3184870" y="936367"/>
              <a:ext cx="3150235" cy="1277499"/>
            </a:xfrm>
            <a:prstGeom prst="flowChartManualOperation">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14" name="Fluxograma: Operação Manual 4"/>
            <p:cNvSpPr txBox="1"/>
            <p:nvPr/>
          </p:nvSpPr>
          <p:spPr>
            <a:xfrm rot="21600000">
              <a:off x="4121238"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dirty="0" err="1">
                  <a:solidFill>
                    <a:sysClr val="window" lastClr="FFFFFF"/>
                  </a:solidFill>
                  <a:latin typeface="Calibri"/>
                  <a:ea typeface="+mn-ea"/>
                  <a:cs typeface="+mn-cs"/>
                </a:rPr>
                <a:t>Activity</a:t>
              </a:r>
              <a:r>
                <a:rPr lang="pt-PT" sz="1400" kern="1200" dirty="0">
                  <a:solidFill>
                    <a:sysClr val="window" lastClr="FFFFFF"/>
                  </a:solidFill>
                  <a:latin typeface="Calibri"/>
                  <a:ea typeface="+mn-ea"/>
                  <a:cs typeface="+mn-cs"/>
                </a:rPr>
                <a:t> 4</a:t>
              </a:r>
            </a:p>
            <a:p>
              <a:pPr lvl="0" algn="ctr" defTabSz="622300">
                <a:lnSpc>
                  <a:spcPct val="90000"/>
                </a:lnSpc>
                <a:spcBef>
                  <a:spcPct val="0"/>
                </a:spcBef>
                <a:spcAft>
                  <a:spcPct val="35000"/>
                </a:spcAft>
              </a:pPr>
              <a:r>
                <a:rPr lang="es-ES_tradnl" sz="1400" kern="1200" dirty="0" err="1">
                  <a:solidFill>
                    <a:sysClr val="window" lastClr="FFFFFF"/>
                  </a:solidFill>
                  <a:latin typeface="Calibri"/>
                  <a:ea typeface="+mn-ea"/>
                  <a:cs typeface="+mn-cs"/>
                </a:rPr>
                <a:t>Ohm's</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law</a:t>
              </a:r>
              <a:r>
                <a:rPr lang="es-ES_tradnl" sz="1400" kern="1200" dirty="0">
                  <a:solidFill>
                    <a:sysClr val="window" lastClr="FFFFFF"/>
                  </a:solidFill>
                  <a:latin typeface="Calibri"/>
                  <a:ea typeface="+mn-ea"/>
                  <a:cs typeface="+mn-cs"/>
                </a:rPr>
                <a:t> and human </a:t>
              </a:r>
              <a:r>
                <a:rPr lang="es-ES_tradnl" sz="1400" kern="1200" dirty="0" err="1">
                  <a:solidFill>
                    <a:sysClr val="window" lastClr="FFFFFF"/>
                  </a:solidFill>
                  <a:latin typeface="Calibri"/>
                  <a:ea typeface="+mn-ea"/>
                  <a:cs typeface="+mn-cs"/>
                </a:rPr>
                <a:t>security</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regarding</a:t>
              </a:r>
              <a:r>
                <a:rPr lang="es-ES_tradnl" sz="1400" kern="1200" dirty="0">
                  <a:solidFill>
                    <a:sysClr val="window" lastClr="FFFFFF"/>
                  </a:solidFill>
                  <a:latin typeface="Calibri"/>
                  <a:ea typeface="+mn-ea"/>
                  <a:cs typeface="+mn-cs"/>
                </a:rPr>
                <a:t> </a:t>
              </a:r>
              <a:r>
                <a:rPr lang="es-ES_tradnl" sz="1400" kern="1200">
                  <a:solidFill>
                    <a:sysClr val="window" lastClr="FFFFFF"/>
                  </a:solidFill>
                  <a:latin typeface="Calibri"/>
                  <a:ea typeface="+mn-ea"/>
                  <a:cs typeface="+mn-cs"/>
                </a:rPr>
                <a:t>electric </a:t>
              </a:r>
              <a:r>
                <a:rPr lang="es-ES_tradnl" sz="1400" kern="1200" dirty="0" err="1">
                  <a:solidFill>
                    <a:sysClr val="window" lastClr="FFFFFF"/>
                  </a:solidFill>
                  <a:latin typeface="Calibri"/>
                  <a:ea typeface="+mn-ea"/>
                  <a:cs typeface="+mn-cs"/>
                </a:rPr>
                <a:t>current</a:t>
              </a:r>
              <a:endParaRPr lang="pt-PT" sz="1400" b="0" kern="1200" dirty="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4: Ohm’s Law and Electric Shocks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18</a:t>
            </a:fld>
            <a:endParaRPr lang="es-ES_tradnl"/>
          </a:p>
        </p:txBody>
      </p:sp>
      <p:sp>
        <p:nvSpPr>
          <p:cNvPr id="3" name="Retângulo 2"/>
          <p:cNvSpPr/>
          <p:nvPr/>
        </p:nvSpPr>
        <p:spPr bwMode="auto">
          <a:xfrm>
            <a:off x="4202545" y="1173086"/>
            <a:ext cx="6096000" cy="4524315"/>
          </a:xfrm>
          <a:prstGeom prst="rect">
            <a:avLst/>
          </a:prstGeom>
        </p:spPr>
        <p:txBody>
          <a:bodyPr>
            <a:spAutoFit/>
          </a:bodyPr>
          <a:lstStyle/>
          <a:p>
            <a:pPr>
              <a:spcAft>
                <a:spcPts val="0"/>
              </a:spcAft>
              <a:defRPr/>
            </a:pPr>
            <a:r>
              <a:rPr lang="en-US">
                <a:latin typeface="Calibri"/>
                <a:ea typeface="Calibri"/>
                <a:cs typeface="Times New Roman"/>
              </a:rPr>
              <a:t>1. Search on the internet for three components that allow you to build an electrical circuit. Write the components selected and justify your options.</a:t>
            </a:r>
            <a:endParaRPr lang="pt-PT">
              <a:latin typeface="Calibri"/>
              <a:ea typeface="Calibri"/>
              <a:cs typeface="Times New Roman"/>
            </a:endParaRPr>
          </a:p>
          <a:p>
            <a:pPr>
              <a:spcAft>
                <a:spcPts val="0"/>
              </a:spcAft>
              <a:defRPr/>
            </a:pPr>
            <a:r>
              <a:rPr lang="en-US">
                <a:latin typeface="Calibri"/>
                <a:ea typeface="Calibri"/>
                <a:cs typeface="Times New Roman"/>
              </a:rPr>
              <a:t> </a:t>
            </a:r>
            <a:endParaRPr lang="pt-PT">
              <a:latin typeface="Calibri"/>
              <a:ea typeface="Calibri"/>
              <a:cs typeface="Times New Roman"/>
            </a:endParaRPr>
          </a:p>
          <a:p>
            <a:pPr>
              <a:spcAft>
                <a:spcPts val="0"/>
              </a:spcAft>
              <a:defRPr/>
            </a:pPr>
            <a:r>
              <a:rPr lang="en-US">
                <a:latin typeface="Calibri"/>
                <a:ea typeface="Calibri"/>
                <a:cs typeface="Times New Roman"/>
              </a:rPr>
              <a:t>2. Using the components selected, plan an investigation to measure the value of the tension in an electrical circuit (U) divided by the current that flow through it (I). Write your plan.</a:t>
            </a:r>
            <a:endParaRPr lang="pt-PT">
              <a:latin typeface="Calibri"/>
              <a:ea typeface="Calibri"/>
              <a:cs typeface="Times New Roman"/>
            </a:endParaRPr>
          </a:p>
          <a:p>
            <a:pPr>
              <a:spcAft>
                <a:spcPts val="0"/>
              </a:spcAft>
              <a:defRPr/>
            </a:pPr>
            <a:r>
              <a:rPr lang="en-US">
                <a:latin typeface="Calibri"/>
                <a:ea typeface="Calibri"/>
                <a:cs typeface="Times New Roman"/>
              </a:rPr>
              <a:t> </a:t>
            </a:r>
            <a:endParaRPr lang="pt-PT">
              <a:latin typeface="Calibri"/>
              <a:ea typeface="Calibri"/>
              <a:cs typeface="Times New Roman"/>
            </a:endParaRPr>
          </a:p>
          <a:p>
            <a:pPr>
              <a:spcAft>
                <a:spcPts val="0"/>
              </a:spcAft>
              <a:defRPr/>
            </a:pPr>
            <a:r>
              <a:rPr lang="en-US">
                <a:latin typeface="Calibri"/>
                <a:ea typeface="Calibri"/>
                <a:cs typeface="Times New Roman"/>
              </a:rPr>
              <a:t>3. Carry out the plan and collect the values ​​of U and I in the electrical circuit. Repeat the procedure using three different voltage sources. Determine U/I.</a:t>
            </a:r>
            <a:endParaRPr lang="pt-PT">
              <a:latin typeface="Calibri"/>
              <a:ea typeface="Calibri"/>
              <a:cs typeface="Times New Roman"/>
            </a:endParaRPr>
          </a:p>
          <a:p>
            <a:pPr>
              <a:spcAft>
                <a:spcPts val="0"/>
              </a:spcAft>
              <a:defRPr/>
            </a:pPr>
            <a:r>
              <a:rPr lang="en-US">
                <a:latin typeface="Calibri"/>
                <a:ea typeface="Calibri"/>
                <a:cs typeface="Times New Roman"/>
              </a:rPr>
              <a:t> </a:t>
            </a:r>
            <a:endParaRPr lang="pt-PT">
              <a:latin typeface="Calibri"/>
              <a:ea typeface="Calibri"/>
              <a:cs typeface="Times New Roman"/>
            </a:endParaRPr>
          </a:p>
          <a:p>
            <a:pPr>
              <a:spcAft>
                <a:spcPts val="0"/>
              </a:spcAft>
              <a:defRPr/>
            </a:pPr>
            <a:r>
              <a:rPr lang="en-US">
                <a:latin typeface="Calibri"/>
                <a:ea typeface="Calibri"/>
                <a:cs typeface="Times New Roman"/>
              </a:rPr>
              <a:t>4. Draw a conclusion about the results.</a:t>
            </a:r>
            <a:endParaRPr lang="pt-PT">
              <a:latin typeface="Calibri"/>
              <a:ea typeface="Calibri"/>
              <a:cs typeface="Times New Roman"/>
            </a:endParaRPr>
          </a:p>
          <a:p>
            <a:pPr>
              <a:spcAft>
                <a:spcPts val="0"/>
              </a:spcAft>
              <a:defRPr/>
            </a:pPr>
            <a:r>
              <a:rPr lang="en-US">
                <a:latin typeface="Calibri"/>
                <a:ea typeface="Calibri"/>
                <a:cs typeface="Times New Roman"/>
              </a:rPr>
              <a:t> </a:t>
            </a:r>
            <a:endParaRPr lang="pt-PT">
              <a:latin typeface="Calibri"/>
              <a:ea typeface="Calibri"/>
              <a:cs typeface="Times New Roman"/>
            </a:endParaRPr>
          </a:p>
          <a:p>
            <a:pPr>
              <a:spcAft>
                <a:spcPts val="0"/>
              </a:spcAft>
              <a:defRPr/>
            </a:pPr>
            <a:r>
              <a:rPr lang="en-US">
                <a:latin typeface="Calibri"/>
                <a:ea typeface="Calibri"/>
                <a:cs typeface="Times New Roman"/>
              </a:rPr>
              <a:t>5. Search in the internet information about the law, related with numerical equation explored in the previous question. </a:t>
            </a:r>
            <a:endParaRPr lang="pt-PT">
              <a:latin typeface="Calibri"/>
              <a:ea typeface="Calibri"/>
              <a:cs typeface="Times New Roman"/>
            </a:endParaRPr>
          </a:p>
        </p:txBody>
      </p:sp>
      <p:grpSp>
        <p:nvGrpSpPr>
          <p:cNvPr id="7" name="Grupo 6"/>
          <p:cNvGrpSpPr/>
          <p:nvPr/>
        </p:nvGrpSpPr>
        <p:grpSpPr>
          <a:xfrm>
            <a:off x="851339" y="1628800"/>
            <a:ext cx="1788277" cy="3150235"/>
            <a:chOff x="4121238" y="-1"/>
            <a:chExt cx="1277499" cy="3150235"/>
          </a:xfrm>
        </p:grpSpPr>
        <p:sp>
          <p:nvSpPr>
            <p:cNvPr id="8" name="Fluxograma: Operação Manual 7"/>
            <p:cNvSpPr/>
            <p:nvPr/>
          </p:nvSpPr>
          <p:spPr>
            <a:xfrm rot="16200000">
              <a:off x="3184870" y="936367"/>
              <a:ext cx="3150235" cy="1277499"/>
            </a:xfrm>
            <a:prstGeom prst="flowChartManualOperation">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9" name="Fluxograma: Operação Manual 4"/>
            <p:cNvSpPr txBox="1"/>
            <p:nvPr/>
          </p:nvSpPr>
          <p:spPr>
            <a:xfrm rot="21600000">
              <a:off x="4121238"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dirty="0" err="1">
                  <a:solidFill>
                    <a:sysClr val="window" lastClr="FFFFFF"/>
                  </a:solidFill>
                  <a:latin typeface="Calibri"/>
                  <a:ea typeface="+mn-ea"/>
                  <a:cs typeface="+mn-cs"/>
                </a:rPr>
                <a:t>Activity</a:t>
              </a:r>
              <a:r>
                <a:rPr lang="pt-PT" sz="1400" kern="1200" dirty="0">
                  <a:solidFill>
                    <a:sysClr val="window" lastClr="FFFFFF"/>
                  </a:solidFill>
                  <a:latin typeface="Calibri"/>
                  <a:ea typeface="+mn-ea"/>
                  <a:cs typeface="+mn-cs"/>
                </a:rPr>
                <a:t> 4</a:t>
              </a:r>
            </a:p>
            <a:p>
              <a:pPr lvl="0" algn="ctr" defTabSz="622300">
                <a:lnSpc>
                  <a:spcPct val="90000"/>
                </a:lnSpc>
                <a:spcBef>
                  <a:spcPct val="0"/>
                </a:spcBef>
                <a:spcAft>
                  <a:spcPct val="35000"/>
                </a:spcAft>
              </a:pPr>
              <a:r>
                <a:rPr lang="es-ES_tradnl" sz="1400" kern="1200" dirty="0" err="1">
                  <a:solidFill>
                    <a:sysClr val="window" lastClr="FFFFFF"/>
                  </a:solidFill>
                  <a:latin typeface="Calibri"/>
                  <a:ea typeface="+mn-ea"/>
                  <a:cs typeface="+mn-cs"/>
                </a:rPr>
                <a:t>Ohm's</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law</a:t>
              </a:r>
              <a:r>
                <a:rPr lang="es-ES_tradnl" sz="1400" kern="1200" dirty="0">
                  <a:solidFill>
                    <a:sysClr val="window" lastClr="FFFFFF"/>
                  </a:solidFill>
                  <a:latin typeface="Calibri"/>
                  <a:ea typeface="+mn-ea"/>
                  <a:cs typeface="+mn-cs"/>
                </a:rPr>
                <a:t> and human </a:t>
              </a:r>
              <a:r>
                <a:rPr lang="es-ES_tradnl" sz="1400" kern="1200" dirty="0" err="1">
                  <a:solidFill>
                    <a:sysClr val="window" lastClr="FFFFFF"/>
                  </a:solidFill>
                  <a:latin typeface="Calibri"/>
                  <a:ea typeface="+mn-ea"/>
                  <a:cs typeface="+mn-cs"/>
                </a:rPr>
                <a:t>security</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regarding</a:t>
              </a:r>
              <a:r>
                <a:rPr lang="es-ES_tradnl" sz="1400" kern="1200" dirty="0">
                  <a:solidFill>
                    <a:sysClr val="window" lastClr="FFFFFF"/>
                  </a:solidFill>
                  <a:latin typeface="Calibri"/>
                  <a:ea typeface="+mn-ea"/>
                  <a:cs typeface="+mn-cs"/>
                </a:rPr>
                <a:t> </a:t>
              </a:r>
              <a:r>
                <a:rPr lang="es-ES_tradnl" sz="1400" kern="1200">
                  <a:solidFill>
                    <a:sysClr val="window" lastClr="FFFFFF"/>
                  </a:solidFill>
                  <a:latin typeface="Calibri"/>
                  <a:ea typeface="+mn-ea"/>
                  <a:cs typeface="+mn-cs"/>
                </a:rPr>
                <a:t>electric </a:t>
              </a:r>
              <a:r>
                <a:rPr lang="es-ES_tradnl" sz="1400" kern="1200" dirty="0" err="1">
                  <a:solidFill>
                    <a:sysClr val="window" lastClr="FFFFFF"/>
                  </a:solidFill>
                  <a:latin typeface="Calibri"/>
                  <a:ea typeface="+mn-ea"/>
                  <a:cs typeface="+mn-cs"/>
                </a:rPr>
                <a:t>current</a:t>
              </a:r>
              <a:endParaRPr lang="pt-PT" sz="1400" b="0" kern="1200" dirty="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4: Ohm’s Law and Electric Shocks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19</a:t>
            </a:fld>
            <a:endParaRPr lang="es-ES_tradnl"/>
          </a:p>
        </p:txBody>
      </p:sp>
      <p:sp>
        <p:nvSpPr>
          <p:cNvPr id="9" name="Rectangle 5"/>
          <p:cNvSpPr>
            <a:spLocks noChangeArrowheads="1"/>
          </p:cNvSpPr>
          <p:nvPr/>
        </p:nvSpPr>
        <p:spPr bwMode="auto">
          <a:xfrm>
            <a:off x="3442611" y="1239455"/>
            <a:ext cx="6310824" cy="132343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a:lnSpc>
                <a:spcPct val="100000"/>
              </a:lnSpc>
              <a:spcBef>
                <a:spcPts val="0"/>
              </a:spcBef>
              <a:spcAft>
                <a:spcPts val="0"/>
              </a:spcAft>
              <a:buClrTx/>
              <a:buSzTx/>
              <a:buFontTx/>
              <a:buNone/>
              <a:defRPr/>
            </a:pPr>
            <a:r>
              <a:rPr lang="en-US" b="0" i="0" u="none" strike="noStrike" cap="none">
                <a:ln>
                  <a:noFill/>
                </a:ln>
                <a:solidFill>
                  <a:srgbClr val="9BBB59"/>
                </a:solidFill>
                <a:latin typeface="Calibri"/>
                <a:ea typeface="Calibri"/>
                <a:cs typeface="Times New Roman"/>
              </a:rPr>
              <a:t>Let's answer the initial questions...</a:t>
            </a:r>
            <a:endParaRPr lang="pt-PT" sz="900" b="0" i="0" u="none" strike="noStrike" cap="none">
              <a:ln>
                <a:noFill/>
              </a:ln>
              <a:solidFill>
                <a:schemeClr val="tx1"/>
              </a:solidFill>
            </a:endParaRPr>
          </a:p>
          <a:p>
            <a:pPr marL="0" marR="0" lvl="0" indent="0" algn="l" defTabSz="914400">
              <a:lnSpc>
                <a:spcPct val="100000"/>
              </a:lnSpc>
              <a:spcBef>
                <a:spcPts val="0"/>
              </a:spcBef>
              <a:spcAft>
                <a:spcPts val="0"/>
              </a:spcAft>
              <a:buClrTx/>
              <a:buSzTx/>
              <a:buFontTx/>
              <a:buNone/>
              <a:defRPr/>
            </a:pPr>
            <a:r>
              <a:rPr lang="en-US" sz="1400" b="0" i="0" u="none" strike="noStrike" cap="none">
                <a:ln>
                  <a:noFill/>
                </a:ln>
                <a:solidFill>
                  <a:schemeClr val="tx1"/>
                </a:solidFill>
                <a:latin typeface="Calibri"/>
                <a:ea typeface="Calibri"/>
                <a:cs typeface="Times New Roman"/>
              </a:rPr>
              <a:t>6. Search on the internet how much resistance the human body is worth, with dry skin and damp skin. Collect the values.</a:t>
            </a:r>
            <a:endParaRPr lang="pt-PT" sz="900" b="0" i="0" u="none" strike="noStrike" cap="none">
              <a:ln>
                <a:noFill/>
              </a:ln>
              <a:solidFill>
                <a:schemeClr val="tx1"/>
              </a:solidFill>
            </a:endParaRPr>
          </a:p>
          <a:p>
            <a:pPr marL="0" marR="0" lvl="0" indent="0" algn="l" defTabSz="914400">
              <a:lnSpc>
                <a:spcPct val="100000"/>
              </a:lnSpc>
              <a:spcBef>
                <a:spcPts val="0"/>
              </a:spcBef>
              <a:spcAft>
                <a:spcPts val="0"/>
              </a:spcAft>
              <a:buClrTx/>
              <a:buSzTx/>
              <a:buFontTx/>
              <a:buNone/>
              <a:defRPr/>
            </a:pPr>
            <a:r>
              <a:rPr lang="en-US" sz="1400" b="0" i="0" u="none" strike="noStrike" cap="none">
                <a:ln>
                  <a:noFill/>
                </a:ln>
                <a:solidFill>
                  <a:schemeClr val="tx1"/>
                </a:solidFill>
                <a:latin typeface="Calibri"/>
                <a:ea typeface="Calibri"/>
                <a:cs typeface="Times New Roman"/>
              </a:rPr>
              <a:t>7. Consider the table below (Hewitt, 2015).</a:t>
            </a:r>
            <a:endParaRPr lang="pt-PT" sz="900" b="0" i="0" u="none" strike="noStrike" cap="none">
              <a:ln>
                <a:noFill/>
              </a:ln>
              <a:solidFill>
                <a:schemeClr val="tx1"/>
              </a:solidFill>
            </a:endParaRPr>
          </a:p>
          <a:p>
            <a:pPr marL="0" marR="0" lvl="0" indent="0" algn="l" defTabSz="914400">
              <a:lnSpc>
                <a:spcPct val="100000"/>
              </a:lnSpc>
              <a:spcBef>
                <a:spcPts val="0"/>
              </a:spcBef>
              <a:spcAft>
                <a:spcPts val="0"/>
              </a:spcAft>
              <a:buClrTx/>
              <a:buSzTx/>
              <a:buFontTx/>
              <a:buNone/>
              <a:defRPr/>
            </a:pPr>
            <a:endParaRPr lang="pt-PT" sz="2000" b="0" i="0" u="none" strike="noStrike" cap="none">
              <a:ln>
                <a:noFill/>
              </a:ln>
              <a:solidFill>
                <a:schemeClr val="tx1"/>
              </a:solidFill>
              <a:latin typeface="Arial"/>
            </a:endParaRPr>
          </a:p>
        </p:txBody>
      </p:sp>
      <p:graphicFrame>
        <p:nvGraphicFramePr>
          <p:cNvPr id="3" name="Objeto 2"/>
          <p:cNvGraphicFramePr>
            <a:graphicFrameLocks noChangeAspect="1"/>
          </p:cNvGraphicFramePr>
          <p:nvPr>
            <p:extLst>
              <p:ext uri="{D42A27DB-BD31-4B8C-83A1-F6EECF244321}">
                <p14:modId xmlns:p14="http://schemas.microsoft.com/office/powerpoint/2010/main" val="2157879785"/>
              </p:ext>
            </p:extLst>
          </p:nvPr>
        </p:nvGraphicFramePr>
        <p:xfrm>
          <a:off x="4710545" y="2232966"/>
          <a:ext cx="4331855" cy="1566841"/>
        </p:xfrm>
        <a:graphic>
          <a:graphicData uri="http://schemas.openxmlformats.org/presentationml/2006/ole">
            <mc:AlternateContent xmlns:mc="http://schemas.openxmlformats.org/markup-compatibility/2006">
              <mc:Choice xmlns:v="urn:schemas-microsoft-com:vml" Requires="v">
                <p:oleObj spid="_x0000_s1029" name="oleObj" r:id="rId3" imgW="5361305" imgH="1943100" progId="Paint.Picture">
                  <p:embed/>
                </p:oleObj>
              </mc:Choice>
              <mc:Fallback>
                <p:oleObj name="oleObj" r:id="rId3" imgW="5361305" imgH="1943100" progId="Paint.Picture">
                  <p:embed/>
                  <p:pic>
                    <p:nvPicPr>
                      <p:cNvPr id="4101" name=""/>
                      <p:cNvPicPr/>
                      <p:nvPr/>
                    </p:nvPicPr>
                    <p:blipFill>
                      <a:blip r:embed="rId4"/>
                      <a:stretch/>
                    </p:blipFill>
                    <p:spPr bwMode="auto">
                      <a:xfrm>
                        <a:off x="4710545" y="2232966"/>
                        <a:ext cx="4331855" cy="1566841"/>
                      </a:xfrm>
                      <a:prstGeom prst="rect">
                        <a:avLst/>
                      </a:prstGeom>
                    </p:spPr>
                  </p:pic>
                </p:oleObj>
              </mc:Fallback>
            </mc:AlternateContent>
          </a:graphicData>
        </a:graphic>
      </p:graphicFrame>
      <p:sp>
        <p:nvSpPr>
          <p:cNvPr id="11" name="Rectangle 6"/>
          <p:cNvSpPr>
            <a:spLocks noChangeArrowheads="1"/>
          </p:cNvSpPr>
          <p:nvPr/>
        </p:nvSpPr>
        <p:spPr bwMode="auto">
          <a:xfrm>
            <a:off x="3664284" y="3799807"/>
            <a:ext cx="7225224" cy="224676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just" defTabSz="914400">
              <a:lnSpc>
                <a:spcPct val="100000"/>
              </a:lnSpc>
              <a:spcBef>
                <a:spcPts val="0"/>
              </a:spcBef>
              <a:spcAft>
                <a:spcPts val="0"/>
              </a:spcAft>
              <a:buClrTx/>
              <a:buSzTx/>
              <a:buFontTx/>
              <a:buNone/>
              <a:defRPr/>
            </a:pPr>
            <a:r>
              <a:rPr lang="en-US" sz="1400" b="0" i="0" u="none" strike="noStrike" cap="none">
                <a:ln>
                  <a:noFill/>
                </a:ln>
                <a:solidFill>
                  <a:schemeClr val="tx1"/>
                </a:solidFill>
                <a:latin typeface="Calibri"/>
                <a:ea typeface="Calibri"/>
                <a:cs typeface="Times New Roman"/>
              </a:rPr>
              <a:t>8. Determine the electric current that passes through the human body when you touch one of the terminals of a 12-V battery with one hand and the other terminal of the battery with the other:</a:t>
            </a:r>
            <a:endParaRPr lang="pt-PT" sz="1400" b="0" i="0" u="none" strike="noStrike" cap="none">
              <a:ln>
                <a:noFill/>
              </a:ln>
              <a:solidFill>
                <a:schemeClr val="tx1"/>
              </a:solidFill>
            </a:endParaRPr>
          </a:p>
          <a:p>
            <a:pPr marL="0" marR="0" lvl="0" indent="0" algn="just" defTabSz="914400">
              <a:lnSpc>
                <a:spcPct val="100000"/>
              </a:lnSpc>
              <a:spcBef>
                <a:spcPts val="0"/>
              </a:spcBef>
              <a:spcAft>
                <a:spcPts val="0"/>
              </a:spcAft>
              <a:buClrTx/>
              <a:buSzTx/>
              <a:buFontTx/>
              <a:buNone/>
              <a:defRPr/>
            </a:pPr>
            <a:r>
              <a:rPr lang="en-US" sz="1400" b="0" i="0" u="none" strike="noStrike" cap="none">
                <a:ln>
                  <a:noFill/>
                </a:ln>
                <a:solidFill>
                  <a:schemeClr val="tx1"/>
                </a:solidFill>
                <a:latin typeface="Calibri"/>
                <a:ea typeface="Calibri"/>
                <a:cs typeface="Times New Roman"/>
              </a:rPr>
              <a:t>a) With the skin of the hand dry.</a:t>
            </a:r>
            <a:endParaRPr lang="pt-PT" sz="1400" b="0" i="0" u="none" strike="noStrike" cap="none">
              <a:ln>
                <a:noFill/>
              </a:ln>
              <a:solidFill>
                <a:schemeClr val="tx1"/>
              </a:solidFill>
            </a:endParaRPr>
          </a:p>
          <a:p>
            <a:pPr marL="0" marR="0" lvl="0" indent="0" algn="just" defTabSz="914400">
              <a:lnSpc>
                <a:spcPct val="100000"/>
              </a:lnSpc>
              <a:spcBef>
                <a:spcPts val="0"/>
              </a:spcBef>
              <a:spcAft>
                <a:spcPts val="0"/>
              </a:spcAft>
              <a:buClrTx/>
              <a:buSzTx/>
              <a:buFontTx/>
              <a:buNone/>
              <a:defRPr/>
            </a:pPr>
            <a:r>
              <a:rPr lang="en-US" sz="1400" b="0" i="0" u="none" strike="noStrike" cap="none">
                <a:ln>
                  <a:noFill/>
                </a:ln>
                <a:solidFill>
                  <a:schemeClr val="tx1"/>
                </a:solidFill>
                <a:latin typeface="Calibri"/>
                <a:ea typeface="Calibri"/>
                <a:cs typeface="Times New Roman"/>
              </a:rPr>
              <a:t>b) With the skin of the hand damp.</a:t>
            </a:r>
            <a:endParaRPr lang="pt-PT" sz="1400" b="0" i="0" u="none" strike="noStrike" cap="none">
              <a:ln>
                <a:noFill/>
              </a:ln>
              <a:solidFill>
                <a:schemeClr val="tx1"/>
              </a:solidFill>
            </a:endParaRPr>
          </a:p>
          <a:p>
            <a:pPr marL="0" marR="0" lvl="0" indent="0" algn="just" defTabSz="914400">
              <a:lnSpc>
                <a:spcPct val="100000"/>
              </a:lnSpc>
              <a:spcBef>
                <a:spcPts val="0"/>
              </a:spcBef>
              <a:spcAft>
                <a:spcPts val="0"/>
              </a:spcAft>
              <a:buClrTx/>
              <a:buSzTx/>
              <a:buFontTx/>
              <a:buNone/>
              <a:defRPr/>
            </a:pPr>
            <a:r>
              <a:rPr lang="en-US" sz="1400" b="0" i="0" u="none" strike="noStrike" cap="none">
                <a:ln>
                  <a:noFill/>
                </a:ln>
                <a:solidFill>
                  <a:schemeClr val="tx1"/>
                </a:solidFill>
                <a:latin typeface="Calibri"/>
                <a:ea typeface="Calibri"/>
                <a:cs typeface="Times New Roman"/>
              </a:rPr>
              <a:t>c) Look table 1 and write if an electric shock with a 12 V car battery is dangerous.</a:t>
            </a:r>
            <a:endParaRPr lang="pt-PT" sz="1400" b="0" i="0" u="none" strike="noStrike" cap="none">
              <a:ln>
                <a:noFill/>
              </a:ln>
              <a:solidFill>
                <a:schemeClr val="tx1"/>
              </a:solidFill>
            </a:endParaRPr>
          </a:p>
          <a:p>
            <a:pPr marL="0" marR="0" lvl="0" indent="0" algn="just" defTabSz="914400">
              <a:lnSpc>
                <a:spcPct val="100000"/>
              </a:lnSpc>
              <a:spcBef>
                <a:spcPts val="0"/>
              </a:spcBef>
              <a:spcAft>
                <a:spcPts val="0"/>
              </a:spcAft>
              <a:buClrTx/>
              <a:buSzTx/>
              <a:buFontTx/>
              <a:buNone/>
              <a:defRPr/>
            </a:pPr>
            <a:r>
              <a:rPr lang="en-US" sz="1400">
                <a:latin typeface="Calibri"/>
                <a:ea typeface="Calibri"/>
                <a:cs typeface="Times New Roman"/>
              </a:rPr>
              <a:t>9</a:t>
            </a:r>
            <a:r>
              <a:rPr lang="en-US" sz="1400" b="0" i="0" u="none" strike="noStrike" cap="none">
                <a:ln>
                  <a:noFill/>
                </a:ln>
                <a:solidFill>
                  <a:schemeClr val="tx1"/>
                </a:solidFill>
                <a:latin typeface="Calibri"/>
                <a:ea typeface="Calibri"/>
                <a:cs typeface="Times New Roman"/>
              </a:rPr>
              <a:t>. Why should electrical equipment be handled with dry hands? Explain your reasoning.</a:t>
            </a:r>
            <a:endParaRPr lang="pt-PT" sz="1400" b="0" i="0" u="none" strike="noStrike" cap="none">
              <a:ln>
                <a:noFill/>
              </a:ln>
              <a:solidFill>
                <a:schemeClr val="tx1"/>
              </a:solidFill>
            </a:endParaRPr>
          </a:p>
          <a:p>
            <a:pPr marL="0" marR="0" lvl="0" indent="0" algn="just" defTabSz="914400">
              <a:lnSpc>
                <a:spcPct val="100000"/>
              </a:lnSpc>
              <a:spcBef>
                <a:spcPts val="0"/>
              </a:spcBef>
              <a:spcAft>
                <a:spcPts val="0"/>
              </a:spcAft>
              <a:buClrTx/>
              <a:buSzTx/>
              <a:buFontTx/>
              <a:buNone/>
              <a:defRPr/>
            </a:pPr>
            <a:r>
              <a:rPr lang="en-US" sz="1400">
                <a:latin typeface="Calibri"/>
                <a:ea typeface="Calibri"/>
                <a:cs typeface="Times New Roman"/>
              </a:rPr>
              <a:t>10</a:t>
            </a:r>
            <a:r>
              <a:rPr lang="en-US" sz="1400" b="0" i="0" u="none" strike="noStrike" cap="none">
                <a:ln>
                  <a:noFill/>
                </a:ln>
                <a:solidFill>
                  <a:schemeClr val="tx1"/>
                </a:solidFill>
                <a:latin typeface="Calibri"/>
                <a:ea typeface="Calibri"/>
                <a:cs typeface="Times New Roman"/>
              </a:rPr>
              <a:t>. Are the effects of electric shocks on the human body when it is crossed by a current all the same? What does this electric current depend on?</a:t>
            </a:r>
            <a:endParaRPr lang="pt-PT" sz="1400" b="0" i="0" u="none" strike="noStrike" cap="none">
              <a:ln>
                <a:noFill/>
              </a:ln>
              <a:solidFill>
                <a:schemeClr val="tx1"/>
              </a:solidFill>
            </a:endParaRPr>
          </a:p>
          <a:p>
            <a:pPr marL="0" marR="0" lvl="0" indent="0" algn="just" defTabSz="914400">
              <a:lnSpc>
                <a:spcPct val="100000"/>
              </a:lnSpc>
              <a:spcBef>
                <a:spcPts val="0"/>
              </a:spcBef>
              <a:spcAft>
                <a:spcPts val="0"/>
              </a:spcAft>
              <a:buClrTx/>
              <a:buSzTx/>
              <a:buFontTx/>
              <a:buNone/>
              <a:defRPr/>
            </a:pPr>
            <a:r>
              <a:rPr lang="en-US" sz="1400" b="0" i="0" u="none" strike="noStrike" cap="none">
                <a:ln>
                  <a:noFill/>
                </a:ln>
                <a:solidFill>
                  <a:schemeClr val="tx1"/>
                </a:solidFill>
                <a:latin typeface="Calibri"/>
                <a:ea typeface="Calibri"/>
                <a:cs typeface="Times New Roman"/>
              </a:rPr>
              <a:t>11. It is safe to use a 120 V hair dryer barefoot in a wet bathroom? Explain your reasoning.</a:t>
            </a:r>
            <a:endParaRPr/>
          </a:p>
        </p:txBody>
      </p:sp>
      <p:grpSp>
        <p:nvGrpSpPr>
          <p:cNvPr id="8" name="Grupo 7"/>
          <p:cNvGrpSpPr/>
          <p:nvPr/>
        </p:nvGrpSpPr>
        <p:grpSpPr>
          <a:xfrm>
            <a:off x="851339" y="1628800"/>
            <a:ext cx="1788277" cy="3150235"/>
            <a:chOff x="4121238" y="-1"/>
            <a:chExt cx="1277499" cy="3150235"/>
          </a:xfrm>
        </p:grpSpPr>
        <p:sp>
          <p:nvSpPr>
            <p:cNvPr id="10" name="Fluxograma: Operação Manual 9"/>
            <p:cNvSpPr/>
            <p:nvPr/>
          </p:nvSpPr>
          <p:spPr>
            <a:xfrm rot="16200000">
              <a:off x="3184870" y="936367"/>
              <a:ext cx="3150235" cy="1277499"/>
            </a:xfrm>
            <a:prstGeom prst="flowChartManualOperation">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12" name="Fluxograma: Operação Manual 4"/>
            <p:cNvSpPr txBox="1"/>
            <p:nvPr/>
          </p:nvSpPr>
          <p:spPr>
            <a:xfrm rot="21600000">
              <a:off x="4121238"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dirty="0" err="1">
                  <a:solidFill>
                    <a:sysClr val="window" lastClr="FFFFFF"/>
                  </a:solidFill>
                  <a:latin typeface="Calibri"/>
                  <a:ea typeface="+mn-ea"/>
                  <a:cs typeface="+mn-cs"/>
                </a:rPr>
                <a:t>Activity</a:t>
              </a:r>
              <a:r>
                <a:rPr lang="pt-PT" sz="1400" kern="1200" dirty="0">
                  <a:solidFill>
                    <a:sysClr val="window" lastClr="FFFFFF"/>
                  </a:solidFill>
                  <a:latin typeface="Calibri"/>
                  <a:ea typeface="+mn-ea"/>
                  <a:cs typeface="+mn-cs"/>
                </a:rPr>
                <a:t> 4</a:t>
              </a:r>
            </a:p>
            <a:p>
              <a:pPr lvl="0" algn="ctr" defTabSz="622300">
                <a:lnSpc>
                  <a:spcPct val="90000"/>
                </a:lnSpc>
                <a:spcBef>
                  <a:spcPct val="0"/>
                </a:spcBef>
                <a:spcAft>
                  <a:spcPct val="35000"/>
                </a:spcAft>
              </a:pPr>
              <a:r>
                <a:rPr lang="es-ES_tradnl" sz="1400" kern="1200" dirty="0" err="1">
                  <a:solidFill>
                    <a:sysClr val="window" lastClr="FFFFFF"/>
                  </a:solidFill>
                  <a:latin typeface="Calibri"/>
                  <a:ea typeface="+mn-ea"/>
                  <a:cs typeface="+mn-cs"/>
                </a:rPr>
                <a:t>Ohm's</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law</a:t>
              </a:r>
              <a:r>
                <a:rPr lang="es-ES_tradnl" sz="1400" kern="1200" dirty="0">
                  <a:solidFill>
                    <a:sysClr val="window" lastClr="FFFFFF"/>
                  </a:solidFill>
                  <a:latin typeface="Calibri"/>
                  <a:ea typeface="+mn-ea"/>
                  <a:cs typeface="+mn-cs"/>
                </a:rPr>
                <a:t> and human </a:t>
              </a:r>
              <a:r>
                <a:rPr lang="es-ES_tradnl" sz="1400" kern="1200" dirty="0" err="1">
                  <a:solidFill>
                    <a:sysClr val="window" lastClr="FFFFFF"/>
                  </a:solidFill>
                  <a:latin typeface="Calibri"/>
                  <a:ea typeface="+mn-ea"/>
                  <a:cs typeface="+mn-cs"/>
                </a:rPr>
                <a:t>security</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regarding</a:t>
              </a:r>
              <a:r>
                <a:rPr lang="es-ES_tradnl" sz="1400" kern="1200" dirty="0">
                  <a:solidFill>
                    <a:sysClr val="window" lastClr="FFFFFF"/>
                  </a:solidFill>
                  <a:latin typeface="Calibri"/>
                  <a:ea typeface="+mn-ea"/>
                  <a:cs typeface="+mn-cs"/>
                </a:rPr>
                <a:t> </a:t>
              </a:r>
              <a:r>
                <a:rPr lang="es-ES_tradnl" sz="1400" kern="1200">
                  <a:solidFill>
                    <a:sysClr val="window" lastClr="FFFFFF"/>
                  </a:solidFill>
                  <a:latin typeface="Calibri"/>
                  <a:ea typeface="+mn-ea"/>
                  <a:cs typeface="+mn-cs"/>
                </a:rPr>
                <a:t>electric </a:t>
              </a:r>
              <a:r>
                <a:rPr lang="es-ES_tradnl" sz="1400" kern="1200" dirty="0" err="1">
                  <a:solidFill>
                    <a:sysClr val="window" lastClr="FFFFFF"/>
                  </a:solidFill>
                  <a:latin typeface="Calibri"/>
                  <a:ea typeface="+mn-ea"/>
                  <a:cs typeface="+mn-cs"/>
                </a:rPr>
                <a:t>current</a:t>
              </a:r>
              <a:endParaRPr lang="pt-PT" sz="1400" b="0" kern="1200" dirty="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Module Structure</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2</a:t>
            </a:fld>
            <a:endParaRPr lang="es-ES_tradnl"/>
          </a:p>
        </p:txBody>
      </p:sp>
      <p:sp>
        <p:nvSpPr>
          <p:cNvPr id="11" name="TextBox 10"/>
          <p:cNvSpPr txBox="1"/>
          <p:nvPr/>
        </p:nvSpPr>
        <p:spPr bwMode="auto">
          <a:xfrm>
            <a:off x="5737536" y="1285806"/>
            <a:ext cx="6098344" cy="369332"/>
          </a:xfrm>
          <a:prstGeom prst="rect">
            <a:avLst/>
          </a:prstGeom>
          <a:noFill/>
        </p:spPr>
        <p:txBody>
          <a:bodyPr wrap="square">
            <a:spAutoFit/>
          </a:bodyPr>
          <a:lstStyle/>
          <a:p>
            <a:pPr marL="0" indent="0" algn="ctr">
              <a:buNone/>
              <a:defRPr/>
            </a:pPr>
            <a:r>
              <a:rPr lang="en-US" b="1" i="1">
                <a:solidFill>
                  <a:srgbClr val="4C5F7E"/>
                </a:solidFill>
              </a:rPr>
              <a:t>Four Activities</a:t>
            </a:r>
            <a:endParaRPr/>
          </a:p>
        </p:txBody>
      </p:sp>
      <p:graphicFrame>
        <p:nvGraphicFramePr>
          <p:cNvPr id="10" name="Diagrama 9"/>
          <p:cNvGraphicFramePr/>
          <p:nvPr>
            <p:extLst>
              <p:ext uri="{D42A27DB-BD31-4B8C-83A1-F6EECF244321}">
                <p14:modId xmlns:p14="http://schemas.microsoft.com/office/powerpoint/2010/main" val="3617147850"/>
              </p:ext>
            </p:extLst>
          </p:nvPr>
        </p:nvGraphicFramePr>
        <p:xfrm>
          <a:off x="2563546" y="1916832"/>
          <a:ext cx="5400040" cy="3150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4: Ohm’s Law and Electric Shocks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20</a:t>
            </a:fld>
            <a:endParaRPr lang="es-ES_tradnl"/>
          </a:p>
        </p:txBody>
      </p:sp>
      <p:sp>
        <p:nvSpPr>
          <p:cNvPr id="9" name="Marcador de contenido 2"/>
          <p:cNvSpPr txBox="1"/>
          <p:nvPr/>
        </p:nvSpPr>
        <p:spPr bwMode="auto">
          <a:xfrm>
            <a:off x="3643532" y="1404344"/>
            <a:ext cx="7947668" cy="4049312"/>
          </a:xfrm>
          <a:prstGeom prst="rect">
            <a:avLst/>
          </a:prstGeom>
        </p:spPr>
        <p:txBody>
          <a:bodyPr vert="horz" lIns="91440" tIns="45720" rIns="91440" bIns="45720" rtlCol="0">
            <a:normAutofit fontScale="92500" lnSpcReduction="10000"/>
          </a:bodyPr>
          <a:lstStyle>
            <a:lvl1pPr marL="342900" indent="-342900" algn="l" defTabSz="457200">
              <a:spcBef>
                <a:spcPts val="0"/>
              </a:spcBef>
              <a:buClr>
                <a:srgbClr val="BE002D"/>
              </a:buClr>
              <a:buFont typeface="Arial"/>
              <a:buChar char="•"/>
              <a:defRPr sz="2800">
                <a:solidFill>
                  <a:schemeClr val="tx1"/>
                </a:solidFill>
                <a:latin typeface="+mn-lt"/>
                <a:ea typeface="Avenir Book"/>
                <a:cs typeface="Avenir Book"/>
              </a:defRPr>
            </a:lvl1pPr>
            <a:lvl2pPr marL="742950" indent="-285750" algn="l" defTabSz="457200">
              <a:spcBef>
                <a:spcPts val="0"/>
              </a:spcBef>
              <a:buClr>
                <a:srgbClr val="B4CB4D"/>
              </a:buClr>
              <a:buFont typeface="Arial"/>
              <a:buChar char="•"/>
              <a:defRPr sz="2400">
                <a:solidFill>
                  <a:schemeClr val="tx1"/>
                </a:solidFill>
                <a:latin typeface="+mn-lt"/>
                <a:ea typeface="Avenir Book"/>
                <a:cs typeface="Avenir Book"/>
              </a:defRPr>
            </a:lvl2pPr>
            <a:lvl3pPr marL="1143000" indent="-228600" algn="l" defTabSz="457200">
              <a:spcBef>
                <a:spcPts val="0"/>
              </a:spcBef>
              <a:buClr>
                <a:srgbClr val="001470"/>
              </a:buClr>
              <a:buFont typeface="Arial"/>
              <a:buChar char="•"/>
              <a:defRPr sz="2000">
                <a:solidFill>
                  <a:schemeClr val="tx1"/>
                </a:solidFill>
                <a:latin typeface="+mn-lt"/>
                <a:ea typeface="Avenir Book"/>
                <a:cs typeface="Avenir Book"/>
              </a:defRPr>
            </a:lvl3pPr>
            <a:lvl4pPr marL="1600200" indent="-228600" algn="l" defTabSz="457200">
              <a:spcBef>
                <a:spcPts val="0"/>
              </a:spcBef>
              <a:buSzPct val="75000"/>
              <a:buFont typeface="Wingdings"/>
              <a:buChar char="§"/>
              <a:defRPr sz="2000">
                <a:solidFill>
                  <a:schemeClr val="tx1"/>
                </a:solidFill>
                <a:latin typeface="+mn-lt"/>
                <a:ea typeface="Avenir Book"/>
                <a:cs typeface="Avenir Book"/>
              </a:defRPr>
            </a:lvl4pPr>
            <a:lvl5pPr marL="2057400" indent="-228600" algn="l" defTabSz="457200">
              <a:spcBef>
                <a:spcPts val="0"/>
              </a:spcBef>
              <a:buSzPct val="80000"/>
              <a:buFont typeface="Lucida Grande"/>
              <a:buChar char="-"/>
              <a:defRPr sz="2000">
                <a:solidFill>
                  <a:schemeClr val="tx1"/>
                </a:solidFill>
                <a:latin typeface="+mn-lt"/>
                <a:ea typeface="Avenir Book"/>
                <a:cs typeface="Avenir Book"/>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pPr>
              <a:defRPr/>
            </a:pPr>
            <a:r>
              <a:rPr lang="en-US" b="1" i="1"/>
              <a:t>Knowledge</a:t>
            </a:r>
            <a:r>
              <a:rPr lang="en-US"/>
              <a:t>: Understand Ohm's law, know how to use electric current in different daily life situations and understand the effects of electric current in the human body.</a:t>
            </a:r>
            <a:endParaRPr/>
          </a:p>
          <a:p>
            <a:pPr>
              <a:defRPr/>
            </a:pPr>
            <a:r>
              <a:rPr lang="en-US" b="1" i="1"/>
              <a:t>Skills</a:t>
            </a:r>
            <a:r>
              <a:rPr lang="en-US" i="1"/>
              <a:t>:</a:t>
            </a:r>
            <a:r>
              <a:rPr lang="en-US"/>
              <a:t> Plan an investigation to investigate a research question, observe and record the results, critique experimental design and draw conclusions.</a:t>
            </a:r>
            <a:endParaRPr/>
          </a:p>
          <a:p>
            <a:pPr>
              <a:defRPr/>
            </a:pPr>
            <a:r>
              <a:rPr lang="en-US" b="1" i="1"/>
              <a:t>Attitudes</a:t>
            </a:r>
            <a:r>
              <a:rPr lang="en-US" i="1"/>
              <a:t>: </a:t>
            </a:r>
            <a:r>
              <a:rPr lang="en-US"/>
              <a:t>Foster creativity during the planning, investigation and find solutions/explanations to the research question.</a:t>
            </a:r>
            <a:endParaRPr/>
          </a:p>
        </p:txBody>
      </p:sp>
      <p:grpSp>
        <p:nvGrpSpPr>
          <p:cNvPr id="7" name="Grupo 6"/>
          <p:cNvGrpSpPr/>
          <p:nvPr/>
        </p:nvGrpSpPr>
        <p:grpSpPr>
          <a:xfrm>
            <a:off x="851339" y="1628800"/>
            <a:ext cx="1788277" cy="3150235"/>
            <a:chOff x="4121238" y="-1"/>
            <a:chExt cx="1277499" cy="3150235"/>
          </a:xfrm>
        </p:grpSpPr>
        <p:sp>
          <p:nvSpPr>
            <p:cNvPr id="8" name="Fluxograma: Operação Manual 7"/>
            <p:cNvSpPr/>
            <p:nvPr/>
          </p:nvSpPr>
          <p:spPr>
            <a:xfrm rot="16200000">
              <a:off x="3184870" y="936367"/>
              <a:ext cx="3150235" cy="1277499"/>
            </a:xfrm>
            <a:prstGeom prst="flowChartManualOperation">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10" name="Fluxograma: Operação Manual 4"/>
            <p:cNvSpPr txBox="1"/>
            <p:nvPr/>
          </p:nvSpPr>
          <p:spPr>
            <a:xfrm rot="21600000">
              <a:off x="4121238"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dirty="0" err="1">
                  <a:solidFill>
                    <a:sysClr val="window" lastClr="FFFFFF"/>
                  </a:solidFill>
                  <a:latin typeface="Calibri"/>
                  <a:ea typeface="+mn-ea"/>
                  <a:cs typeface="+mn-cs"/>
                </a:rPr>
                <a:t>Activity</a:t>
              </a:r>
              <a:r>
                <a:rPr lang="pt-PT" sz="1400" kern="1200" dirty="0">
                  <a:solidFill>
                    <a:sysClr val="window" lastClr="FFFFFF"/>
                  </a:solidFill>
                  <a:latin typeface="Calibri"/>
                  <a:ea typeface="+mn-ea"/>
                  <a:cs typeface="+mn-cs"/>
                </a:rPr>
                <a:t> 4</a:t>
              </a:r>
            </a:p>
            <a:p>
              <a:pPr lvl="0" algn="ctr" defTabSz="622300">
                <a:lnSpc>
                  <a:spcPct val="90000"/>
                </a:lnSpc>
                <a:spcBef>
                  <a:spcPct val="0"/>
                </a:spcBef>
                <a:spcAft>
                  <a:spcPct val="35000"/>
                </a:spcAft>
              </a:pPr>
              <a:r>
                <a:rPr lang="es-ES_tradnl" sz="1400" kern="1200" dirty="0" err="1">
                  <a:solidFill>
                    <a:sysClr val="window" lastClr="FFFFFF"/>
                  </a:solidFill>
                  <a:latin typeface="Calibri"/>
                  <a:ea typeface="+mn-ea"/>
                  <a:cs typeface="+mn-cs"/>
                </a:rPr>
                <a:t>Ohm's</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law</a:t>
              </a:r>
              <a:r>
                <a:rPr lang="es-ES_tradnl" sz="1400" kern="1200" dirty="0">
                  <a:solidFill>
                    <a:sysClr val="window" lastClr="FFFFFF"/>
                  </a:solidFill>
                  <a:latin typeface="Calibri"/>
                  <a:ea typeface="+mn-ea"/>
                  <a:cs typeface="+mn-cs"/>
                </a:rPr>
                <a:t> and human </a:t>
              </a:r>
              <a:r>
                <a:rPr lang="es-ES_tradnl" sz="1400" kern="1200" dirty="0" err="1">
                  <a:solidFill>
                    <a:sysClr val="window" lastClr="FFFFFF"/>
                  </a:solidFill>
                  <a:latin typeface="Calibri"/>
                  <a:ea typeface="+mn-ea"/>
                  <a:cs typeface="+mn-cs"/>
                </a:rPr>
                <a:t>security</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regarding</a:t>
              </a:r>
              <a:r>
                <a:rPr lang="es-ES_tradnl" sz="1400" kern="1200" dirty="0">
                  <a:solidFill>
                    <a:sysClr val="window" lastClr="FFFFFF"/>
                  </a:solidFill>
                  <a:latin typeface="Calibri"/>
                  <a:ea typeface="+mn-ea"/>
                  <a:cs typeface="+mn-cs"/>
                </a:rPr>
                <a:t> </a:t>
              </a:r>
              <a:r>
                <a:rPr lang="es-ES_tradnl" sz="1400" kern="1200">
                  <a:solidFill>
                    <a:sysClr val="window" lastClr="FFFFFF"/>
                  </a:solidFill>
                  <a:latin typeface="Calibri"/>
                  <a:ea typeface="+mn-ea"/>
                  <a:cs typeface="+mn-cs"/>
                </a:rPr>
                <a:t>electric </a:t>
              </a:r>
              <a:r>
                <a:rPr lang="es-ES_tradnl" sz="1400" kern="1200" dirty="0" err="1">
                  <a:solidFill>
                    <a:sysClr val="window" lastClr="FFFFFF"/>
                  </a:solidFill>
                  <a:latin typeface="Calibri"/>
                  <a:ea typeface="+mn-ea"/>
                  <a:cs typeface="+mn-cs"/>
                </a:rPr>
                <a:t>current</a:t>
              </a:r>
              <a:endParaRPr lang="pt-PT" sz="1400" b="0" kern="1200" dirty="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4: Ohm’s Law and Electric Shocks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21</a:t>
            </a:fld>
            <a:endParaRPr lang="es-ES_tradnl"/>
          </a:p>
        </p:txBody>
      </p:sp>
      <p:sp>
        <p:nvSpPr>
          <p:cNvPr id="8" name="Marcador de contenido 2"/>
          <p:cNvSpPr txBox="1"/>
          <p:nvPr/>
        </p:nvSpPr>
        <p:spPr bwMode="auto">
          <a:xfrm>
            <a:off x="3643532" y="1404344"/>
            <a:ext cx="7947668" cy="4335274"/>
          </a:xfrm>
          <a:prstGeom prst="rect">
            <a:avLst/>
          </a:prstGeom>
        </p:spPr>
        <p:txBody>
          <a:bodyPr vert="horz" lIns="91440" tIns="45720" rIns="91440" bIns="45720" rtlCol="0">
            <a:normAutofit/>
          </a:bodyPr>
          <a:lstStyle>
            <a:lvl1pPr marL="342900" indent="-342900" algn="l" defTabSz="457200">
              <a:spcBef>
                <a:spcPts val="0"/>
              </a:spcBef>
              <a:buClr>
                <a:srgbClr val="BE002D"/>
              </a:buClr>
              <a:buFont typeface="Arial"/>
              <a:buChar char="•"/>
              <a:defRPr sz="2800">
                <a:solidFill>
                  <a:schemeClr val="tx1"/>
                </a:solidFill>
                <a:latin typeface="+mn-lt"/>
                <a:ea typeface="Avenir Book"/>
                <a:cs typeface="Avenir Book"/>
              </a:defRPr>
            </a:lvl1pPr>
            <a:lvl2pPr marL="742950" indent="-285750" algn="l" defTabSz="457200">
              <a:spcBef>
                <a:spcPts val="0"/>
              </a:spcBef>
              <a:buClr>
                <a:srgbClr val="B4CB4D"/>
              </a:buClr>
              <a:buFont typeface="Arial"/>
              <a:buChar char="•"/>
              <a:defRPr sz="2400">
                <a:solidFill>
                  <a:schemeClr val="tx1"/>
                </a:solidFill>
                <a:latin typeface="+mn-lt"/>
                <a:ea typeface="Avenir Book"/>
                <a:cs typeface="Avenir Book"/>
              </a:defRPr>
            </a:lvl2pPr>
            <a:lvl3pPr marL="1143000" indent="-228600" algn="l" defTabSz="457200">
              <a:spcBef>
                <a:spcPts val="0"/>
              </a:spcBef>
              <a:buClr>
                <a:srgbClr val="001470"/>
              </a:buClr>
              <a:buFont typeface="Arial"/>
              <a:buChar char="•"/>
              <a:defRPr sz="2000">
                <a:solidFill>
                  <a:schemeClr val="tx1"/>
                </a:solidFill>
                <a:latin typeface="+mn-lt"/>
                <a:ea typeface="Avenir Book"/>
                <a:cs typeface="Avenir Book"/>
              </a:defRPr>
            </a:lvl3pPr>
            <a:lvl4pPr marL="1600200" indent="-228600" algn="l" defTabSz="457200">
              <a:spcBef>
                <a:spcPts val="0"/>
              </a:spcBef>
              <a:buSzPct val="75000"/>
              <a:buFont typeface="Wingdings"/>
              <a:buChar char="§"/>
              <a:defRPr sz="2000">
                <a:solidFill>
                  <a:schemeClr val="tx1"/>
                </a:solidFill>
                <a:latin typeface="+mn-lt"/>
                <a:ea typeface="Avenir Book"/>
                <a:cs typeface="Avenir Book"/>
              </a:defRPr>
            </a:lvl4pPr>
            <a:lvl5pPr marL="2057400" indent="-228600" algn="l" defTabSz="457200">
              <a:spcBef>
                <a:spcPts val="0"/>
              </a:spcBef>
              <a:buSzPct val="80000"/>
              <a:buFont typeface="Lucida Grande"/>
              <a:buChar char="-"/>
              <a:defRPr sz="2000">
                <a:solidFill>
                  <a:schemeClr val="tx1"/>
                </a:solidFill>
                <a:latin typeface="+mn-lt"/>
                <a:ea typeface="Avenir Book"/>
                <a:cs typeface="Avenir Book"/>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pPr algn="just">
              <a:defRPr/>
            </a:pPr>
            <a:r>
              <a:rPr lang="en-US" b="1"/>
              <a:t>Previous knowledge overview</a:t>
            </a:r>
            <a:endParaRPr/>
          </a:p>
          <a:p>
            <a:pPr lvl="1" algn="just">
              <a:defRPr/>
            </a:pPr>
            <a:r>
              <a:rPr lang="en-US"/>
              <a:t>Series and parallel circuits</a:t>
            </a:r>
            <a:endParaRPr/>
          </a:p>
          <a:p>
            <a:pPr lvl="1" algn="just">
              <a:defRPr/>
            </a:pPr>
            <a:r>
              <a:rPr lang="en-US"/>
              <a:t>Knowledge on tension, current and resistance</a:t>
            </a:r>
            <a:endParaRPr/>
          </a:p>
          <a:p>
            <a:pPr lvl="1" algn="just">
              <a:defRPr/>
            </a:pPr>
            <a:r>
              <a:rPr lang="en-US"/>
              <a:t>Measure electrical quantities, I and U</a:t>
            </a:r>
            <a:endParaRPr lang="en-US" b="1"/>
          </a:p>
          <a:p>
            <a:pPr algn="just">
              <a:defRPr/>
            </a:pPr>
            <a:r>
              <a:rPr lang="en-US" b="1"/>
              <a:t>Transdisciplinary approach in brief</a:t>
            </a:r>
            <a:endParaRPr/>
          </a:p>
          <a:p>
            <a:pPr lvl="1" algn="just">
              <a:defRPr/>
            </a:pPr>
            <a:r>
              <a:rPr lang="en-US"/>
              <a:t>The activity shows the close relationship between physics, biology, math and technology and show how pre-service and in-service teachers can develop responsibility in their own learning, as well as develop emotional and scientific literacy.</a:t>
            </a:r>
            <a:endParaRPr/>
          </a:p>
        </p:txBody>
      </p:sp>
      <p:grpSp>
        <p:nvGrpSpPr>
          <p:cNvPr id="7" name="Grupo 6"/>
          <p:cNvGrpSpPr/>
          <p:nvPr/>
        </p:nvGrpSpPr>
        <p:grpSpPr>
          <a:xfrm>
            <a:off x="851339" y="1628800"/>
            <a:ext cx="1788277" cy="3150235"/>
            <a:chOff x="4121238" y="-1"/>
            <a:chExt cx="1277499" cy="3150235"/>
          </a:xfrm>
        </p:grpSpPr>
        <p:sp>
          <p:nvSpPr>
            <p:cNvPr id="9" name="Fluxograma: Operação Manual 8"/>
            <p:cNvSpPr/>
            <p:nvPr/>
          </p:nvSpPr>
          <p:spPr>
            <a:xfrm rot="16200000">
              <a:off x="3184870" y="936367"/>
              <a:ext cx="3150235" cy="1277499"/>
            </a:xfrm>
            <a:prstGeom prst="flowChartManualOperation">
              <a:avLst/>
            </a:prstGeom>
            <a:solidFill>
              <a:srgbClr val="4BACC6">
                <a:hueOff val="0"/>
                <a:satOff val="0"/>
                <a:lumOff val="0"/>
                <a:alphaOff val="0"/>
              </a:srgbClr>
            </a:solidFill>
            <a:ln w="25400" cap="flat" cmpd="sng" algn="ctr">
              <a:solidFill>
                <a:sysClr val="window" lastClr="FFFFFF">
                  <a:hueOff val="0"/>
                  <a:satOff val="0"/>
                  <a:lumOff val="0"/>
                  <a:alphaOff val="0"/>
                </a:sysClr>
              </a:solidFill>
              <a:prstDash val="solid"/>
            </a:ln>
            <a:effectLst/>
          </p:spPr>
          <p:style>
            <a:lnRef idx="2">
              <a:scrgbClr r="0" g="0" b="0"/>
            </a:lnRef>
            <a:fillRef idx="1">
              <a:scrgbClr r="0" g="0" b="0"/>
            </a:fillRef>
            <a:effectRef idx="0">
              <a:scrgbClr r="0" g="0" b="0"/>
            </a:effectRef>
            <a:fontRef idx="minor">
              <a:schemeClr val="lt1"/>
            </a:fontRef>
          </p:style>
        </p:sp>
        <p:sp>
          <p:nvSpPr>
            <p:cNvPr id="10" name="Fluxograma: Operação Manual 4"/>
            <p:cNvSpPr txBox="1"/>
            <p:nvPr/>
          </p:nvSpPr>
          <p:spPr>
            <a:xfrm rot="21600000">
              <a:off x="4121238" y="630046"/>
              <a:ext cx="1277499" cy="189014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8900" tIns="0" rIns="88900" bIns="0" numCol="1" spcCol="1270" anchor="ctr" anchorCtr="0">
              <a:noAutofit/>
            </a:bodyPr>
            <a:lstStyle/>
            <a:p>
              <a:pPr lvl="0" algn="ctr" defTabSz="622300">
                <a:lnSpc>
                  <a:spcPct val="90000"/>
                </a:lnSpc>
                <a:spcBef>
                  <a:spcPct val="0"/>
                </a:spcBef>
                <a:spcAft>
                  <a:spcPct val="35000"/>
                </a:spcAft>
              </a:pPr>
              <a:r>
                <a:rPr lang="pt-PT" sz="1400" kern="1200" dirty="0" err="1">
                  <a:solidFill>
                    <a:sysClr val="window" lastClr="FFFFFF"/>
                  </a:solidFill>
                  <a:latin typeface="Calibri"/>
                  <a:ea typeface="+mn-ea"/>
                  <a:cs typeface="+mn-cs"/>
                </a:rPr>
                <a:t>Activity</a:t>
              </a:r>
              <a:r>
                <a:rPr lang="pt-PT" sz="1400" kern="1200" dirty="0">
                  <a:solidFill>
                    <a:sysClr val="window" lastClr="FFFFFF"/>
                  </a:solidFill>
                  <a:latin typeface="Calibri"/>
                  <a:ea typeface="+mn-ea"/>
                  <a:cs typeface="+mn-cs"/>
                </a:rPr>
                <a:t> 4</a:t>
              </a:r>
            </a:p>
            <a:p>
              <a:pPr lvl="0" algn="ctr" defTabSz="622300">
                <a:lnSpc>
                  <a:spcPct val="90000"/>
                </a:lnSpc>
                <a:spcBef>
                  <a:spcPct val="0"/>
                </a:spcBef>
                <a:spcAft>
                  <a:spcPct val="35000"/>
                </a:spcAft>
              </a:pPr>
              <a:r>
                <a:rPr lang="es-ES_tradnl" sz="1400" kern="1200" dirty="0" err="1">
                  <a:solidFill>
                    <a:sysClr val="window" lastClr="FFFFFF"/>
                  </a:solidFill>
                  <a:latin typeface="Calibri"/>
                  <a:ea typeface="+mn-ea"/>
                  <a:cs typeface="+mn-cs"/>
                </a:rPr>
                <a:t>Ohm's</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law</a:t>
              </a:r>
              <a:r>
                <a:rPr lang="es-ES_tradnl" sz="1400" kern="1200" dirty="0">
                  <a:solidFill>
                    <a:sysClr val="window" lastClr="FFFFFF"/>
                  </a:solidFill>
                  <a:latin typeface="Calibri"/>
                  <a:ea typeface="+mn-ea"/>
                  <a:cs typeface="+mn-cs"/>
                </a:rPr>
                <a:t> and human </a:t>
              </a:r>
              <a:r>
                <a:rPr lang="es-ES_tradnl" sz="1400" kern="1200" dirty="0" err="1">
                  <a:solidFill>
                    <a:sysClr val="window" lastClr="FFFFFF"/>
                  </a:solidFill>
                  <a:latin typeface="Calibri"/>
                  <a:ea typeface="+mn-ea"/>
                  <a:cs typeface="+mn-cs"/>
                </a:rPr>
                <a:t>security</a:t>
              </a:r>
              <a:r>
                <a:rPr lang="es-ES_tradnl" sz="1400" kern="1200" dirty="0">
                  <a:solidFill>
                    <a:sysClr val="window" lastClr="FFFFFF"/>
                  </a:solidFill>
                  <a:latin typeface="Calibri"/>
                  <a:ea typeface="+mn-ea"/>
                  <a:cs typeface="+mn-cs"/>
                </a:rPr>
                <a:t> </a:t>
              </a:r>
              <a:r>
                <a:rPr lang="es-ES_tradnl" sz="1400" kern="1200" dirty="0" err="1">
                  <a:solidFill>
                    <a:sysClr val="window" lastClr="FFFFFF"/>
                  </a:solidFill>
                  <a:latin typeface="Calibri"/>
                  <a:ea typeface="+mn-ea"/>
                  <a:cs typeface="+mn-cs"/>
                </a:rPr>
                <a:t>regarding</a:t>
              </a:r>
              <a:r>
                <a:rPr lang="es-ES_tradnl" sz="1400" kern="1200" dirty="0">
                  <a:solidFill>
                    <a:sysClr val="window" lastClr="FFFFFF"/>
                  </a:solidFill>
                  <a:latin typeface="Calibri"/>
                  <a:ea typeface="+mn-ea"/>
                  <a:cs typeface="+mn-cs"/>
                </a:rPr>
                <a:t> </a:t>
              </a:r>
              <a:r>
                <a:rPr lang="es-ES_tradnl" sz="1400" kern="1200">
                  <a:solidFill>
                    <a:sysClr val="window" lastClr="FFFFFF"/>
                  </a:solidFill>
                  <a:latin typeface="Calibri"/>
                  <a:ea typeface="+mn-ea"/>
                  <a:cs typeface="+mn-cs"/>
                </a:rPr>
                <a:t>electric </a:t>
              </a:r>
              <a:r>
                <a:rPr lang="es-ES_tradnl" sz="1400" kern="1200" dirty="0" err="1">
                  <a:solidFill>
                    <a:sysClr val="window" lastClr="FFFFFF"/>
                  </a:solidFill>
                  <a:latin typeface="Calibri"/>
                  <a:ea typeface="+mn-ea"/>
                  <a:cs typeface="+mn-cs"/>
                </a:rPr>
                <a:t>current</a:t>
              </a:r>
              <a:endParaRPr lang="pt-PT" sz="1400" b="0" kern="1200" dirty="0">
                <a:solidFill>
                  <a:sysClr val="window" lastClr="FFFFFF"/>
                </a:solidFill>
                <a:latin typeface="Calibri"/>
                <a:ea typeface="+mn-ea"/>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1: Reverse Engineering</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3</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m 6"/>
          <p:cNvPicPr>
            <a:picLocks noChangeAspect="1"/>
          </p:cNvPicPr>
          <p:nvPr/>
        </p:nvPicPr>
        <p:blipFill>
          <a:blip r:embed="rId7"/>
          <a:srcRect l="17751" t="17438" r="21635" b="7900"/>
          <a:stretch/>
        </p:blipFill>
        <p:spPr bwMode="auto">
          <a:xfrm>
            <a:off x="3604541" y="1239455"/>
            <a:ext cx="7014705" cy="48601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1: Reverse Engineering</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4</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tângulo 7"/>
          <p:cNvSpPr/>
          <p:nvPr/>
        </p:nvSpPr>
        <p:spPr bwMode="auto">
          <a:xfrm>
            <a:off x="3391533" y="1388957"/>
            <a:ext cx="6096000" cy="343170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R="866775" algn="just">
              <a:lnSpc>
                <a:spcPct val="114999"/>
              </a:lnSpc>
              <a:spcAft>
                <a:spcPts val="0"/>
              </a:spcAft>
              <a:defRPr/>
            </a:pPr>
            <a:r>
              <a:rPr lang="en-US" sz="1400" b="1">
                <a:solidFill>
                  <a:srgbClr val="000000"/>
                </a:solidFill>
                <a:latin typeface="Calibri"/>
                <a:ea typeface="Calibri"/>
                <a:cs typeface="Calibri"/>
              </a:rPr>
              <a:t>Imagine that you are a group of engineers, technicians and electricians who work in an electrical equipment company and your boss asked you to analyse and find out how a new product works, from a competing company, which is being a sales success, for then develop a similar one.</a:t>
            </a:r>
            <a:endParaRPr lang="pt-PT" sz="1400" b="1">
              <a:latin typeface="Calibri"/>
              <a:ea typeface="Calibri"/>
              <a:cs typeface="Times New Roman"/>
            </a:endParaRPr>
          </a:p>
          <a:p>
            <a:pPr algn="just">
              <a:spcAft>
                <a:spcPts val="0"/>
              </a:spcAft>
              <a:defRPr/>
            </a:pPr>
            <a:r>
              <a:rPr lang="en-US" sz="1400">
                <a:highlight>
                  <a:srgbClr val="FFFF00"/>
                </a:highlight>
                <a:latin typeface="Calibri"/>
                <a:ea typeface="Calibri"/>
                <a:cs typeface="Calibri"/>
              </a:rPr>
              <a:t> </a:t>
            </a:r>
            <a:endParaRPr lang="pt-PT" sz="1400">
              <a:latin typeface="Calibri"/>
              <a:ea typeface="Calibri"/>
              <a:cs typeface="Times New Roman"/>
            </a:endParaRPr>
          </a:p>
          <a:p>
            <a:pPr algn="just">
              <a:spcAft>
                <a:spcPts val="0"/>
              </a:spcAft>
              <a:defRPr/>
            </a:pPr>
            <a:r>
              <a:rPr lang="en-US" sz="1400" b="1">
                <a:solidFill>
                  <a:srgbClr val="455469"/>
                </a:solidFill>
                <a:latin typeface="Calibri"/>
                <a:ea typeface="Calibri"/>
                <a:cs typeface="Calibri"/>
              </a:rPr>
              <a:t>Pay attention to the mystery box. Apply the reverse engineering technique to understand its operation and then design another one with the same principle.</a:t>
            </a:r>
            <a:endParaRPr lang="pt-PT" sz="1400">
              <a:latin typeface="Calibri"/>
              <a:ea typeface="Calibri"/>
              <a:cs typeface="Times New Roman"/>
            </a:endParaRPr>
          </a:p>
          <a:p>
            <a:pPr algn="just">
              <a:spcAft>
                <a:spcPts val="0"/>
              </a:spcAft>
              <a:defRPr/>
            </a:pPr>
            <a:r>
              <a:rPr lang="en-US" sz="1400" b="1">
                <a:solidFill>
                  <a:srgbClr val="455469"/>
                </a:solidFill>
                <a:latin typeface="Calibri"/>
                <a:ea typeface="Calibri"/>
                <a:cs typeface="Calibri"/>
              </a:rPr>
              <a:t> </a:t>
            </a:r>
            <a:endParaRPr lang="pt-PT" sz="1400">
              <a:latin typeface="Calibri"/>
              <a:ea typeface="Calibri"/>
              <a:cs typeface="Times New Roman"/>
            </a:endParaRPr>
          </a:p>
          <a:p>
            <a:pPr marL="342900" lvl="0" indent="-342900" algn="just">
              <a:lnSpc>
                <a:spcPct val="114999"/>
              </a:lnSpc>
              <a:spcAft>
                <a:spcPts val="0"/>
              </a:spcAft>
              <a:buFont typeface="+mj-lt"/>
              <a:buAutoNum type="arabicPeriod"/>
              <a:defRPr/>
            </a:pPr>
            <a:r>
              <a:rPr lang="en-US" sz="1400">
                <a:latin typeface="Calibri"/>
                <a:ea typeface="Times New Roman"/>
                <a:cs typeface="Times New Roman"/>
              </a:rPr>
              <a:t>Observe and explore the mystery box without opening it.  </a:t>
            </a:r>
            <a:endParaRPr lang="pt-PT" sz="1400">
              <a:latin typeface="Cambria"/>
              <a:ea typeface="Times New Roman"/>
              <a:cs typeface="Times New Roman"/>
            </a:endParaRPr>
          </a:p>
          <a:p>
            <a:pPr marL="342900" lvl="0" indent="-342900" algn="just">
              <a:lnSpc>
                <a:spcPct val="114999"/>
              </a:lnSpc>
              <a:spcAft>
                <a:spcPts val="0"/>
              </a:spcAft>
              <a:buFont typeface="+mj-lt"/>
              <a:buAutoNum type="arabicPeriod"/>
              <a:defRPr/>
            </a:pPr>
            <a:r>
              <a:rPr lang="en-US" sz="1400">
                <a:latin typeface="Calibri"/>
                <a:ea typeface="Times New Roman"/>
                <a:cs typeface="Times New Roman"/>
              </a:rPr>
              <a:t>Describe your observations.  </a:t>
            </a:r>
            <a:endParaRPr lang="pt-PT" sz="1400">
              <a:latin typeface="Cambria"/>
              <a:ea typeface="Times New Roman"/>
              <a:cs typeface="Times New Roman"/>
            </a:endParaRPr>
          </a:p>
          <a:p>
            <a:pPr marL="342900" lvl="0" indent="-342900" algn="just">
              <a:lnSpc>
                <a:spcPct val="114999"/>
              </a:lnSpc>
              <a:spcAft>
                <a:spcPts val="0"/>
              </a:spcAft>
              <a:buFont typeface="+mj-lt"/>
              <a:buAutoNum type="arabicPeriod"/>
              <a:defRPr/>
            </a:pPr>
            <a:r>
              <a:rPr lang="en-US" sz="1400">
                <a:latin typeface="Calibri"/>
                <a:ea typeface="Times New Roman"/>
                <a:cs typeface="Times New Roman"/>
              </a:rPr>
              <a:t>Design your own box with the same features as the mystery box. </a:t>
            </a:r>
            <a:endParaRPr lang="pt-PT" sz="1400">
              <a:latin typeface="Cambria"/>
              <a:ea typeface="Times New Roman"/>
              <a:cs typeface="Times New Roman"/>
            </a:endParaRPr>
          </a:p>
          <a:p>
            <a:pPr marL="342900" lvl="0" indent="-342900" algn="just">
              <a:lnSpc>
                <a:spcPct val="114999"/>
              </a:lnSpc>
              <a:spcAft>
                <a:spcPts val="0"/>
              </a:spcAft>
              <a:buFont typeface="+mj-lt"/>
              <a:buAutoNum type="arabicPeriod"/>
              <a:defRPr/>
            </a:pPr>
            <a:r>
              <a:rPr lang="en-US" sz="1400">
                <a:latin typeface="Calibri"/>
                <a:ea typeface="Times New Roman"/>
                <a:cs typeface="Times New Roman"/>
              </a:rPr>
              <a:t>Draw a picture or take a photo of your box. </a:t>
            </a:r>
            <a:endParaRPr lang="pt-PT" sz="1400">
              <a:latin typeface="Cambria"/>
              <a:ea typeface="Times New Roman"/>
              <a:cs typeface="Times New Roman"/>
            </a:endParaRPr>
          </a:p>
          <a:p>
            <a:pPr marL="342900" lvl="0" indent="-342900" algn="just">
              <a:lnSpc>
                <a:spcPct val="114999"/>
              </a:lnSpc>
              <a:spcAft>
                <a:spcPts val="0"/>
              </a:spcAft>
              <a:buFont typeface="+mj-lt"/>
              <a:buAutoNum type="arabicPeriod"/>
              <a:defRPr/>
            </a:pPr>
            <a:r>
              <a:rPr lang="en-US" sz="1400">
                <a:latin typeface="Calibri"/>
                <a:ea typeface="Times New Roman"/>
                <a:cs typeface="Times New Roman"/>
              </a:rPr>
              <a:t>Open the mystery box and look inside. </a:t>
            </a:r>
            <a:endParaRPr lang="pt-PT" sz="1400">
              <a:latin typeface="Cambria"/>
              <a:ea typeface="Times New Roman"/>
              <a:cs typeface="Times New Roman"/>
            </a:endParaRPr>
          </a:p>
        </p:txBody>
      </p:sp>
      <p:pic>
        <p:nvPicPr>
          <p:cNvPr id="9" name="VID_20200113_173856.mp4" descr="VID_20200113_173856.mp4"/>
          <p:cNvPicPr>
            <a:picLocks noChangeAspect="1"/>
          </p:cNvPicPr>
          <p:nvPr/>
        </p:nvPicPr>
        <p:blipFill>
          <a:blip r:embed="rId7"/>
          <a:srcRect b="20989"/>
          <a:stretch/>
        </p:blipFill>
        <p:spPr bwMode="auto">
          <a:xfrm>
            <a:off x="8758571" y="591661"/>
            <a:ext cx="1481461" cy="20808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1: Reverse Engineering</a:t>
            </a:r>
            <a:endParaRPr lang="en-US"/>
          </a:p>
        </p:txBody>
      </p:sp>
      <p:sp>
        <p:nvSpPr>
          <p:cNvPr id="3" name="Marcador de contenido 2"/>
          <p:cNvSpPr>
            <a:spLocks noGrp="1"/>
          </p:cNvSpPr>
          <p:nvPr>
            <p:ph idx="1"/>
          </p:nvPr>
        </p:nvSpPr>
        <p:spPr bwMode="auto">
          <a:xfrm>
            <a:off x="3643532" y="1404344"/>
            <a:ext cx="7947668" cy="4049312"/>
          </a:xfrm>
        </p:spPr>
        <p:txBody>
          <a:bodyPr>
            <a:normAutofit fontScale="92500" lnSpcReduction="20000"/>
          </a:bodyPr>
          <a:lstStyle/>
          <a:p>
            <a:pPr>
              <a:defRPr/>
            </a:pPr>
            <a:r>
              <a:rPr lang="en-US" b="1" i="1"/>
              <a:t>Knowledge</a:t>
            </a:r>
            <a:r>
              <a:rPr lang="en-US" i="1"/>
              <a:t>:</a:t>
            </a:r>
            <a:r>
              <a:rPr lang="en-US"/>
              <a:t> Connect electricity to daily life phenomena, construct simple electric circuits (i.e., series and parallel circuits), connect different components and draw the scientific representation of circuits.</a:t>
            </a:r>
            <a:endParaRPr/>
          </a:p>
          <a:p>
            <a:pPr>
              <a:defRPr/>
            </a:pPr>
            <a:r>
              <a:rPr lang="en-US" b="1" i="1"/>
              <a:t>Skills</a:t>
            </a:r>
            <a:r>
              <a:rPr lang="en-US" i="1"/>
              <a:t>:</a:t>
            </a:r>
            <a:r>
              <a:rPr lang="en-US"/>
              <a:t> Observe, discuss and apply the principle of reverse engineering to investigate how things work. Think about how a circuit should be constructed to provide a specific application.</a:t>
            </a:r>
            <a:endParaRPr/>
          </a:p>
          <a:p>
            <a:pPr>
              <a:defRPr/>
            </a:pPr>
            <a:r>
              <a:rPr lang="en-US" b="1" i="1"/>
              <a:t>Attitudes</a:t>
            </a:r>
            <a:r>
              <a:rPr lang="en-US" i="1"/>
              <a:t>:</a:t>
            </a:r>
            <a:r>
              <a:rPr lang="en-US"/>
              <a:t> Foster a creative mindset through brainstorming new applications and innovations in electric circuits. </a:t>
            </a:r>
            <a:endParaRPr/>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5</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1: Reverse Engineering</a:t>
            </a:r>
            <a:endParaRPr lang="en-US"/>
          </a:p>
        </p:txBody>
      </p:sp>
      <p:sp>
        <p:nvSpPr>
          <p:cNvPr id="3" name="Marcador de contenido 2"/>
          <p:cNvSpPr>
            <a:spLocks noGrp="1"/>
          </p:cNvSpPr>
          <p:nvPr>
            <p:ph idx="1"/>
          </p:nvPr>
        </p:nvSpPr>
        <p:spPr bwMode="auto">
          <a:xfrm>
            <a:off x="3643532" y="1404344"/>
            <a:ext cx="7947668" cy="4049312"/>
          </a:xfrm>
        </p:spPr>
        <p:txBody>
          <a:bodyPr>
            <a:normAutofit/>
          </a:bodyPr>
          <a:lstStyle/>
          <a:p>
            <a:pPr algn="just">
              <a:defRPr/>
            </a:pPr>
            <a:r>
              <a:rPr lang="en-US" b="1"/>
              <a:t>Previous knowledge overview</a:t>
            </a:r>
            <a:endParaRPr/>
          </a:p>
          <a:p>
            <a:pPr lvl="1" algn="just">
              <a:defRPr/>
            </a:pPr>
            <a:r>
              <a:rPr lang="en-US"/>
              <a:t>Abstract thinking and conceptualization of different circuits. </a:t>
            </a:r>
            <a:endParaRPr/>
          </a:p>
          <a:p>
            <a:pPr lvl="1" algn="just">
              <a:defRPr/>
            </a:pPr>
            <a:r>
              <a:rPr lang="en-US"/>
              <a:t>Identify how energy is stored and transferred.</a:t>
            </a:r>
            <a:endParaRPr/>
          </a:p>
          <a:p>
            <a:pPr algn="just">
              <a:defRPr/>
            </a:pPr>
            <a:r>
              <a:rPr lang="en-US" b="1"/>
              <a:t>Brief description </a:t>
            </a:r>
            <a:endParaRPr/>
          </a:p>
          <a:p>
            <a:pPr lvl="1" algn="just">
              <a:defRPr/>
            </a:pPr>
            <a:r>
              <a:rPr lang="en-US"/>
              <a:t>Investigate the product (mistery box) of a competing company. Predict the circuit hidden inside. Describe the function of the box and its components. Design your own box with the same features as the mystery box or innovate the original design. </a:t>
            </a:r>
            <a:endParaRPr/>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6</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1: Reverse Engineering</a:t>
            </a:r>
            <a:endParaRPr lang="en-US"/>
          </a:p>
        </p:txBody>
      </p:sp>
      <p:sp>
        <p:nvSpPr>
          <p:cNvPr id="3" name="Marcador de contenido 2"/>
          <p:cNvSpPr>
            <a:spLocks noGrp="1"/>
          </p:cNvSpPr>
          <p:nvPr>
            <p:ph idx="1"/>
          </p:nvPr>
        </p:nvSpPr>
        <p:spPr bwMode="auto">
          <a:xfrm>
            <a:off x="3643532" y="1404344"/>
            <a:ext cx="7947668" cy="4049312"/>
          </a:xfrm>
        </p:spPr>
        <p:txBody>
          <a:bodyPr>
            <a:normAutofit/>
          </a:bodyPr>
          <a:lstStyle/>
          <a:p>
            <a:pPr algn="just">
              <a:defRPr/>
            </a:pPr>
            <a:r>
              <a:rPr lang="en-US" b="1"/>
              <a:t>Previous knowledge overview</a:t>
            </a:r>
            <a:endParaRPr/>
          </a:p>
          <a:p>
            <a:pPr lvl="1" algn="just">
              <a:defRPr/>
            </a:pPr>
            <a:r>
              <a:rPr lang="en-US"/>
              <a:t>Abstract thinking and conceptualization of different circuits. </a:t>
            </a:r>
            <a:endParaRPr/>
          </a:p>
          <a:p>
            <a:pPr lvl="1" algn="just">
              <a:defRPr/>
            </a:pPr>
            <a:r>
              <a:rPr lang="en-US"/>
              <a:t>Identify how energy is stored and transferred.</a:t>
            </a:r>
            <a:endParaRPr/>
          </a:p>
          <a:p>
            <a:pPr algn="just">
              <a:defRPr/>
            </a:pPr>
            <a:r>
              <a:rPr lang="en-US" b="1"/>
              <a:t>Brief description </a:t>
            </a:r>
            <a:endParaRPr/>
          </a:p>
          <a:p>
            <a:pPr lvl="1" algn="just">
              <a:defRPr/>
            </a:pPr>
            <a:r>
              <a:rPr lang="en-US"/>
              <a:t>Investigate the product (mistery box) of a competing company. Predict the circuit hidden inside. Describe the function of the box and its components. Design your own box with the same features as the mystery box or innovate the original design. </a:t>
            </a:r>
            <a:endParaRPr/>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7</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2: Circular Economy for Toys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8</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m 6"/>
          <p:cNvPicPr>
            <a:picLocks noChangeAspect="1"/>
          </p:cNvPicPr>
          <p:nvPr/>
        </p:nvPicPr>
        <p:blipFill>
          <a:blip r:embed="rId7"/>
          <a:srcRect l="13566" t="15555" r="24665" b="7218"/>
          <a:stretch/>
        </p:blipFill>
        <p:spPr bwMode="auto">
          <a:xfrm>
            <a:off x="3991833" y="1130094"/>
            <a:ext cx="7464542" cy="52495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ítulo 1"/>
          <p:cNvSpPr>
            <a:spLocks noGrp="1"/>
          </p:cNvSpPr>
          <p:nvPr>
            <p:ph type="title"/>
          </p:nvPr>
        </p:nvSpPr>
        <p:spPr bwMode="auto">
          <a:xfrm>
            <a:off x="524879" y="591661"/>
            <a:ext cx="9477375" cy="647794"/>
          </a:xfrm>
        </p:spPr>
        <p:txBody>
          <a:bodyPr/>
          <a:lstStyle/>
          <a:p>
            <a:pPr>
              <a:defRPr/>
            </a:pPr>
            <a:r>
              <a:rPr lang="es-ES_tradnl"/>
              <a:t>Activity 2: Circular Economy for Toys</a:t>
            </a:r>
            <a:endParaRPr lang="en-US"/>
          </a:p>
        </p:txBody>
      </p:sp>
      <p:sp>
        <p:nvSpPr>
          <p:cNvPr id="5" name="Marcador de número de diapositiva 4"/>
          <p:cNvSpPr>
            <a:spLocks noGrp="1"/>
          </p:cNvSpPr>
          <p:nvPr>
            <p:ph type="sldNum" sz="quarter" idx="11"/>
          </p:nvPr>
        </p:nvSpPr>
        <p:spPr bwMode="auto"/>
        <p:txBody>
          <a:bodyPr/>
          <a:lstStyle/>
          <a:p>
            <a:pPr>
              <a:defRPr/>
            </a:pPr>
            <a:r>
              <a:rPr lang="es-ES_tradnl" sz="1200"/>
              <a:t>|  </a:t>
            </a:r>
            <a:fld id="{9DD0088F-7E4A-9C4B-9ED2-72FAF1293163}" type="slidenum">
              <a:rPr lang="es-ES_tradnl"/>
              <a:t>9</a:t>
            </a:fld>
            <a:endParaRPr lang="es-ES_tradnl"/>
          </a:p>
        </p:txBody>
      </p:sp>
      <p:graphicFrame>
        <p:nvGraphicFramePr>
          <p:cNvPr id="6" name="Diagrama 9"/>
          <p:cNvGraphicFramePr>
            <a:graphicFrameLocks/>
          </p:cNvGraphicFramePr>
          <p:nvPr/>
        </p:nvGraphicFramePr>
        <p:xfrm>
          <a:off x="600800" y="1388957"/>
          <a:ext cx="2045924" cy="315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tângulo 2"/>
          <p:cNvSpPr/>
          <p:nvPr/>
        </p:nvSpPr>
        <p:spPr bwMode="auto">
          <a:xfrm>
            <a:off x="3427167" y="1373013"/>
            <a:ext cx="7771623" cy="4233467"/>
          </a:xfrm>
          <a:prstGeom prst="rect">
            <a:avLst/>
          </a:prstGeom>
        </p:spPr>
        <p:txBody>
          <a:bodyPr wrap="square">
            <a:spAutoFit/>
          </a:bodyPr>
          <a:lstStyle/>
          <a:p>
            <a:pPr marL="342900" lvl="0" indent="-342900" algn="just">
              <a:lnSpc>
                <a:spcPct val="114999"/>
              </a:lnSpc>
              <a:spcAft>
                <a:spcPts val="0"/>
              </a:spcAft>
              <a:buFont typeface="+mj-lt"/>
              <a:buAutoNum type="arabicPeriod"/>
              <a:defRPr/>
            </a:pPr>
            <a:r>
              <a:rPr lang="en-US">
                <a:latin typeface="Calibri"/>
                <a:ea typeface="Times New Roman"/>
                <a:cs typeface="Times New Roman"/>
              </a:rPr>
              <a:t>Apply the concept of Reverse Engineering to a toy that is no longer used.</a:t>
            </a:r>
            <a:endParaRPr lang="pt-PT">
              <a:latin typeface="Calibri"/>
              <a:ea typeface="Calibri"/>
              <a:cs typeface="Times New Roman"/>
            </a:endParaRPr>
          </a:p>
          <a:p>
            <a:pPr marL="342900" lvl="0" indent="-342900" algn="just">
              <a:lnSpc>
                <a:spcPct val="114999"/>
              </a:lnSpc>
              <a:spcAft>
                <a:spcPts val="0"/>
              </a:spcAft>
              <a:buFont typeface="+mj-lt"/>
              <a:buAutoNum type="arabicPeriod"/>
              <a:defRPr/>
            </a:pPr>
            <a:r>
              <a:rPr lang="en-US">
                <a:latin typeface="Calibri"/>
                <a:ea typeface="Times New Roman"/>
                <a:cs typeface="Times New Roman"/>
              </a:rPr>
              <a:t>Describe the function of the different components that you have found in the toy. Organize data in a table. </a:t>
            </a:r>
            <a:endParaRPr lang="pt-PT">
              <a:latin typeface="Calibri"/>
              <a:ea typeface="Calibri"/>
              <a:cs typeface="Times New Roman"/>
            </a:endParaRPr>
          </a:p>
          <a:p>
            <a:pPr marL="342900" lvl="0" indent="-342900" algn="just">
              <a:lnSpc>
                <a:spcPct val="114999"/>
              </a:lnSpc>
              <a:spcAft>
                <a:spcPts val="0"/>
              </a:spcAft>
              <a:buFont typeface="+mj-lt"/>
              <a:buAutoNum type="arabicPeriod"/>
              <a:defRPr/>
            </a:pPr>
            <a:r>
              <a:rPr lang="en-US">
                <a:latin typeface="Calibri"/>
                <a:ea typeface="Times New Roman"/>
                <a:cs typeface="Times New Roman"/>
              </a:rPr>
              <a:t>Use the components of our toy to create an innovative product (prototype). Brainstorm with your colleagues and write your plan, including the material needed. (Note: Arduino can help you in the creation of the innovative product - See Appendix 1).</a:t>
            </a:r>
            <a:endParaRPr lang="pt-PT">
              <a:latin typeface="Calibri"/>
              <a:ea typeface="Calibri"/>
              <a:cs typeface="Times New Roman"/>
            </a:endParaRPr>
          </a:p>
          <a:p>
            <a:pPr marL="342900" lvl="0" indent="-342900" algn="just">
              <a:lnSpc>
                <a:spcPct val="114999"/>
              </a:lnSpc>
              <a:spcAft>
                <a:spcPts val="0"/>
              </a:spcAft>
              <a:buFont typeface="+mj-lt"/>
              <a:buAutoNum type="arabicPeriod"/>
              <a:defRPr/>
            </a:pPr>
            <a:r>
              <a:rPr lang="en-US">
                <a:latin typeface="Calibri"/>
                <a:ea typeface="Times New Roman"/>
                <a:cs typeface="Times New Roman"/>
              </a:rPr>
              <a:t>Test and evaluate your plan. Does it work as you expected? Write your results. </a:t>
            </a:r>
            <a:endParaRPr lang="pt-PT">
              <a:latin typeface="Cambria"/>
              <a:ea typeface="Times New Roman"/>
              <a:cs typeface="Times New Roman"/>
            </a:endParaRPr>
          </a:p>
          <a:p>
            <a:pPr marL="342900" lvl="0" indent="-342900" algn="just">
              <a:lnSpc>
                <a:spcPct val="114999"/>
              </a:lnSpc>
              <a:spcAft>
                <a:spcPts val="0"/>
              </a:spcAft>
              <a:buFont typeface="+mj-lt"/>
              <a:buAutoNum type="arabicPeriod"/>
              <a:defRPr/>
            </a:pPr>
            <a:r>
              <a:rPr lang="en-US">
                <a:latin typeface="Calibri"/>
                <a:ea typeface="Times New Roman"/>
                <a:cs typeface="Times New Roman"/>
              </a:rPr>
              <a:t>Iterate your prototype until you reach a good solution. Detail your steps and explain how the prototype improved for a previous version(s). </a:t>
            </a:r>
            <a:endParaRPr lang="pt-PT">
              <a:latin typeface="Cambria"/>
              <a:ea typeface="Times New Roman"/>
              <a:cs typeface="Times New Roman"/>
            </a:endParaRPr>
          </a:p>
          <a:p>
            <a:pPr marL="342900" lvl="0" indent="-342900" algn="just">
              <a:lnSpc>
                <a:spcPct val="114999"/>
              </a:lnSpc>
              <a:spcAft>
                <a:spcPts val="0"/>
              </a:spcAft>
              <a:buFont typeface="+mj-lt"/>
              <a:buAutoNum type="arabicPeriod"/>
              <a:defRPr/>
            </a:pPr>
            <a:r>
              <a:rPr lang="en-US">
                <a:latin typeface="Calibri"/>
                <a:ea typeface="Times New Roman"/>
                <a:cs typeface="Times New Roman"/>
              </a:rPr>
              <a:t>Communicate the process of designing the prototype and present your final product.</a:t>
            </a:r>
            <a:endParaRPr lang="pt-PT">
              <a:latin typeface="Cambria"/>
              <a:ea typeface="Times New Roman"/>
              <a:cs typeface="Times New Roman"/>
            </a:endParaRPr>
          </a:p>
          <a:p>
            <a:pPr marL="342900" lvl="0" indent="-342900" algn="just">
              <a:lnSpc>
                <a:spcPct val="114999"/>
              </a:lnSpc>
              <a:spcAft>
                <a:spcPts val="0"/>
              </a:spcAft>
              <a:buFont typeface="+mj-lt"/>
              <a:buAutoNum type="arabicPeriod"/>
              <a:defRPr/>
            </a:pPr>
            <a:r>
              <a:rPr lang="en-US">
                <a:latin typeface="Calibri"/>
                <a:ea typeface="Times New Roman"/>
                <a:cs typeface="Times New Roman"/>
              </a:rPr>
              <a:t>Discuss how a circular economy for toys could be beneficial for the planet. </a:t>
            </a:r>
            <a:endParaRPr lang="pt-PT">
              <a:latin typeface="Cambria"/>
              <a:ea typeface="Times New Roman"/>
              <a:cs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majorFont>
      <a:minorFont>
        <a:latin typeface="Calibri"/>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TotalTime>
  <Words>1777</Words>
  <Application>Microsoft Office PowerPoint</Application>
  <DocSecurity>0</DocSecurity>
  <PresentationFormat>Ecrã Panorâmico</PresentationFormat>
  <Paragraphs>188</Paragraphs>
  <Slides>21</Slides>
  <Notes>1</Notes>
  <HiddenSlides>0</HiddenSlides>
  <MMClips>0</MMClips>
  <ScaleCrop>false</ScaleCrop>
  <HeadingPairs>
    <vt:vector size="8" baseType="variant">
      <vt:variant>
        <vt:lpstr>Tipos de letra usados</vt:lpstr>
      </vt:variant>
      <vt:variant>
        <vt:i4>7</vt:i4>
      </vt:variant>
      <vt:variant>
        <vt:lpstr>Tema</vt:lpstr>
      </vt:variant>
      <vt:variant>
        <vt:i4>1</vt:i4>
      </vt:variant>
      <vt:variant>
        <vt:lpstr>Servidores OLE incorporados</vt:lpstr>
      </vt:variant>
      <vt:variant>
        <vt:i4>1</vt:i4>
      </vt:variant>
      <vt:variant>
        <vt:lpstr>Títulos dos diapositivos</vt:lpstr>
      </vt:variant>
      <vt:variant>
        <vt:i4>21</vt:i4>
      </vt:variant>
    </vt:vector>
  </HeadingPairs>
  <TitlesOfParts>
    <vt:vector size="30" baseType="lpstr">
      <vt:lpstr>Arial</vt:lpstr>
      <vt:lpstr>Avenir Book</vt:lpstr>
      <vt:lpstr>Calibri</vt:lpstr>
      <vt:lpstr>Cambria</vt:lpstr>
      <vt:lpstr>Lucida Grande</vt:lpstr>
      <vt:lpstr>Times New Roman</vt:lpstr>
      <vt:lpstr>Wingdings</vt:lpstr>
      <vt:lpstr>Office-Design</vt:lpstr>
      <vt:lpstr>oleObj</vt:lpstr>
      <vt:lpstr> IO8 - Electricity </vt:lpstr>
      <vt:lpstr>Module Structure</vt:lpstr>
      <vt:lpstr>Activity 1: Reverse Engineering</vt:lpstr>
      <vt:lpstr>Activity 1: Reverse Engineering</vt:lpstr>
      <vt:lpstr>Activity 1: Reverse Engineering</vt:lpstr>
      <vt:lpstr>Activity 1: Reverse Engineering</vt:lpstr>
      <vt:lpstr>Activity 1: Reverse Engineering</vt:lpstr>
      <vt:lpstr>Activity 2: Circular Economy for Toys</vt:lpstr>
      <vt:lpstr>Activity 2: Circular Economy for Toys</vt:lpstr>
      <vt:lpstr>Activity 2: Circular Economy for Toys</vt:lpstr>
      <vt:lpstr>Activity 2: Circular Economy for Toys</vt:lpstr>
      <vt:lpstr>Activity 3: Electrical Equipment </vt:lpstr>
      <vt:lpstr>Activity 3: Electrical Equipment </vt:lpstr>
      <vt:lpstr>Activity 3: Electrical Equipment </vt:lpstr>
      <vt:lpstr>Activity 3: Electrical Equipment </vt:lpstr>
      <vt:lpstr>Activity 3: Electrical Equipment </vt:lpstr>
      <vt:lpstr>Activity 4: Ohm’s Law and Electric Shocks</vt:lpstr>
      <vt:lpstr>Activity 4: Ohm’s Law and Electric Shocks</vt:lpstr>
      <vt:lpstr>Activity 4: Ohm’s Law and Electric Shocks</vt:lpstr>
      <vt:lpstr>Activity 4: Ohm’s Law and Electric Shocks</vt:lpstr>
      <vt:lpstr>Activity 4: Ohm’s Law and Electric Shocks</vt:lpstr>
    </vt:vector>
  </TitlesOfParts>
  <Manager/>
  <Company>Pädagogische Hochschule Freiburg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Ulrich Birtel</dc:creator>
  <cp:keywords/>
  <dc:description/>
  <cp:lastModifiedBy>Mónica Baptista</cp:lastModifiedBy>
  <cp:revision>182</cp:revision>
  <dcterms:created xsi:type="dcterms:W3CDTF">2017-02-28T10:46:16Z</dcterms:created>
  <dcterms:modified xsi:type="dcterms:W3CDTF">2022-10-11T10:00:41Z</dcterms:modified>
  <cp:category/>
  <dc:identifier/>
  <cp:contentStatus/>
  <dc:language/>
  <cp:version/>
</cp:coreProperties>
</file>